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E37E45-A87B-4DFA-A123-B1AD33364C63}">
  <a:tblStyle styleId="{5EE37E45-A87B-4DFA-A123-B1AD33364C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ACT</a:t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for role call</a:t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2065867"/>
            <a:ext cx="10515600" cy="411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Mcallis\AppData\Local\Temp\msohtmlclip1\02\clip_image001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57" y="330945"/>
            <a:ext cx="1371600" cy="1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http://www.challenge.gov/nutrient-sensor-action-challenge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3582830" y="236232"/>
            <a:ext cx="8609170" cy="114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1E4E79"/>
                </a:solidFill>
              </a:rPr>
              <a:t>Nutrient Sensor Action Challenge</a:t>
            </a:r>
            <a:br>
              <a:rPr b="1" lang="en-US" sz="5400">
                <a:solidFill>
                  <a:srgbClr val="2E75B5"/>
                </a:solidFill>
              </a:rPr>
            </a:br>
            <a:r>
              <a:rPr i="1" lang="en-US" sz="2400">
                <a:solidFill>
                  <a:srgbClr val="2E75B5"/>
                </a:solidFill>
              </a:rPr>
              <a:t>Real time nutrient data to transform decision-making</a:t>
            </a:r>
            <a:endParaRPr sz="2400">
              <a:solidFill>
                <a:srgbClr val="2E75B5"/>
              </a:solidFill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338" r="-1" t="21523"/>
          <a:stretch/>
        </p:blipFill>
        <p:spPr>
          <a:xfrm rot="-5400000">
            <a:off x="-1637586" y="1650285"/>
            <a:ext cx="6858001" cy="3582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Mcallis\AppData\Local\Temp\msohtmlclip1\02\clip_image001.png"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4825" y="1460747"/>
            <a:ext cx="3171965" cy="3044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/>
        </p:nvSpPr>
        <p:spPr>
          <a:xfrm>
            <a:off x="3582831" y="4854506"/>
            <a:ext cx="860917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 and Communications Webinar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22, 2018, 2PM EST</a:t>
            </a:r>
            <a:endParaRPr/>
          </a:p>
        </p:txBody>
      </p:sp>
      <p:pic>
        <p:nvPicPr>
          <p:cNvPr descr="Sra &#10;r.Jlsr &#10;USDA &#10;———-- &#10;noRR &#10;cleveland water alliance &#10;science for a changing world &#10;loos" id="44" name="Google Shape;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4615" y="5808613"/>
            <a:ext cx="6705600" cy="8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/>
        </p:nvSpPr>
        <p:spPr>
          <a:xfrm>
            <a:off x="7010400" y="6410619"/>
            <a:ext cx="544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www.challenge.gov/nutrient-sensor-action-challenge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771670" y="2056686"/>
            <a:ext cx="10582129" cy="4556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Welcome and roll call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Stakeholder Engagement and Creating Impact with DC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Team Spotlight: Tom Johengen</a:t>
            </a:r>
            <a:endParaRPr>
              <a:solidFill>
                <a:srgbClr val="2E75B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What’s next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</a:pPr>
            <a:r>
              <a:rPr lang="en-US"/>
              <a:t>Webinar 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7010400" y="6410619"/>
            <a:ext cx="5442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www.challenge.gov/nutrient-sensor-action-challenge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" name="Google Shape;59;p7"/>
          <p:cNvGraphicFramePr/>
          <p:nvPr/>
        </p:nvGraphicFramePr>
        <p:xfrm>
          <a:off x="1207533" y="1978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{5EE37E45-A87B-4DFA-A123-B1AD33364C63}</a:tableStyleId>
              </a:tblPr>
              <a:tblGrid>
                <a:gridCol w="71690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Projects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Organizers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Casco Bay Estuary Partnership (Maine)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Columbia University (New York)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League of Women Voters (Illinois)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Maryland Association of Soil Conservation Districts (Maryland)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Mystic River Association, USGS (Massachusetts)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Ohio EPA, Great Lakes Environmental Center (Ohio)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Thermo Fisher Scientific, UMASS (Massachusetts)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University of Louisiana at Lafayette (Louisiana)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University of Maryland, MDNR (Maryland)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University of Michigan (Michigan)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University of New Hampshire (New Hampshire)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EPA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NIST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USDA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USGS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NOAA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E75B5"/>
                        </a:buClr>
                        <a:buSzPts val="2000"/>
                        <a:buFont typeface="Noto Sans Symbols"/>
                        <a:buChar char="❑"/>
                      </a:pPr>
                      <a:r>
                        <a:rPr lang="en-US" sz="2000">
                          <a:solidFill>
                            <a:srgbClr val="2E75B5"/>
                          </a:solidFill>
                        </a:rPr>
                        <a:t>IOOS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</a:pPr>
            <a:r>
              <a:rPr lang="en-US"/>
              <a:t>Engagement and Communications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838200" y="2292439"/>
            <a:ext cx="10515600" cy="388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800"/>
              <a:buNone/>
            </a:pPr>
            <a:r>
              <a:rPr lang="en-US" sz="4800">
                <a:solidFill>
                  <a:srgbClr val="2E75B5"/>
                </a:solidFill>
              </a:rPr>
              <a:t>DC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</a:rPr>
              <a:t>Presentation by Libby Johnson/Durell Coleman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2382138" y="-4156"/>
            <a:ext cx="8971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72" name="Google Shape;7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27686" cy="697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/>
        </p:nvSpPr>
        <p:spPr>
          <a:xfrm>
            <a:off x="2030844" y="0"/>
            <a:ext cx="6951791" cy="769441"/>
          </a:xfrm>
          <a:prstGeom prst="rect">
            <a:avLst/>
          </a:prstGeom>
          <a:solidFill>
            <a:srgbClr val="73A9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Spotlight: U. Michigan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</a:pPr>
            <a:r>
              <a:rPr lang="en-US"/>
              <a:t>What’s Next…</a:t>
            </a:r>
            <a:endParaRPr/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238374" y="1941880"/>
            <a:ext cx="9015046" cy="411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Launch Stage II - posted to Challenge.gov next week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</a:rPr>
              <a:t>Kick-off webinar – 3/15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challenge.gov/wp-content/uploads/2017/07/NSAC.jpg" id="85" name="Google Shape;85;p11"/>
          <p:cNvPicPr preferRelativeResize="0"/>
          <p:nvPr/>
        </p:nvPicPr>
        <p:blipFill rotWithShape="1">
          <a:blip r:embed="rId3">
            <a:alphaModFix/>
          </a:blip>
          <a:srcRect b="16926" l="0" r="0" t="26091"/>
          <a:stretch/>
        </p:blipFill>
        <p:spPr>
          <a:xfrm>
            <a:off x="-1" y="0"/>
            <a:ext cx="12192001" cy="77946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0" y="-177421"/>
            <a:ext cx="12192000" cy="7972067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889340" y="1651560"/>
            <a:ext cx="10515600" cy="325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000"/>
              <a:buNone/>
            </a:pPr>
            <a:r>
              <a:rPr lang="en-US" sz="8000">
                <a:solidFill>
                  <a:srgbClr val="2E75B5"/>
                </a:solidFill>
              </a:rPr>
              <a:t>Questions?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>
                <a:solidFill>
                  <a:srgbClr val="2E75B5"/>
                </a:solidFill>
              </a:rPr>
              <a:t>Denice M. Shaw, Ph.D.</a:t>
            </a:r>
            <a:br>
              <a:rPr b="1"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Senior Innovation Advisor, EPA’s Office of Research and Development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Shaw.Denice@epa.gov | 202-564-1108</a:t>
            </a:r>
            <a:br>
              <a:rPr lang="en-US">
                <a:solidFill>
                  <a:srgbClr val="2E75B5"/>
                </a:solidFill>
              </a:rPr>
            </a:br>
            <a:br>
              <a:rPr b="1" lang="en-US">
                <a:solidFill>
                  <a:srgbClr val="2E75B5"/>
                </a:solidFill>
              </a:rPr>
            </a:br>
            <a:r>
              <a:rPr lang="en-US" u="sng">
                <a:solidFill>
                  <a:schemeClr val="hlink"/>
                </a:solidFill>
                <a:hlinkClick r:id="rId4"/>
              </a:rPr>
              <a:t>www.challenge.gov/nutrient-sensor-action-challenge</a:t>
            </a:r>
            <a:endParaRPr>
              <a:solidFill>
                <a:srgbClr val="2E75B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</a:rPr>
              <a:t> #NutrientSensorAction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</p:txBody>
      </p:sp>
      <p:pic>
        <p:nvPicPr>
          <p:cNvPr descr="Sra &#10;r.Jlsr &#10;USDA &#10;———-- &#10;noRR &#10;cleveland water alliance &#10;science for a changing world &#10;loos" id="88" name="Google Shape;8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8438" y="5678590"/>
            <a:ext cx="9768277" cy="117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