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4" name="Google Shape;274;p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Uber as an example of exponential growth</a:t>
            </a:r>
            <a:endParaRPr/>
          </a:p>
        </p:txBody>
      </p:sp>
      <p:sp>
        <p:nvSpPr>
          <p:cNvPr id="342" name="Google Shape;342;p10: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Simultaneous exponential growth of changing platforms.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 all this information together --- Smartphones and targeted apps hold the key to new opportunities.</a:t>
            </a:r>
            <a:endParaRPr/>
          </a:p>
        </p:txBody>
      </p:sp>
      <p:sp>
        <p:nvSpPr>
          <p:cNvPr id="349" name="Google Shape;349;p1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56" name="Google Shape;356;p12: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1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Now image the scenarios above (read them)</a:t>
            </a:r>
            <a:endParaRPr/>
          </a:p>
        </p:txBody>
      </p:sp>
      <p:sp>
        <p:nvSpPr>
          <p:cNvPr id="365" name="Google Shape;365;p13: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1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74" name="Google Shape;374;p1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83" name="Google Shape;383;p1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1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92" name="Google Shape;392;p1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Example of possible revenue stream with FP&amp;L</a:t>
            </a:r>
            <a:endParaRPr/>
          </a:p>
          <a:p>
            <a:pPr indent="0" lvl="0" marL="0" rtl="0" algn="l">
              <a:spcBef>
                <a:spcPts val="0"/>
              </a:spcBef>
              <a:spcAft>
                <a:spcPts val="0"/>
              </a:spcAft>
              <a:buNone/>
            </a:pPr>
            <a:r>
              <a:rPr lang="en-US"/>
              <a:t>9,000 employees</a:t>
            </a:r>
            <a:endParaRPr/>
          </a:p>
          <a:p>
            <a:pPr indent="0" lvl="0" marL="0" rtl="0" algn="l">
              <a:spcBef>
                <a:spcPts val="0"/>
              </a:spcBef>
              <a:spcAft>
                <a:spcPts val="0"/>
              </a:spcAft>
              <a:buNone/>
            </a:pPr>
            <a:r>
              <a:rPr lang="en-US"/>
              <a:t>Estimate half are not office employees and their needs align with SafeCheck product </a:t>
            </a:r>
            <a:endParaRPr/>
          </a:p>
          <a:p>
            <a:pPr indent="0" lvl="0" marL="0" rtl="0" algn="l">
              <a:spcBef>
                <a:spcPts val="0"/>
              </a:spcBef>
              <a:spcAft>
                <a:spcPts val="0"/>
              </a:spcAft>
              <a:buNone/>
            </a:pPr>
            <a:r>
              <a:rPr lang="en-US"/>
              <a:t>Charge $3 per month per employee = $162,000 yr </a:t>
            </a:r>
            <a:endParaRPr/>
          </a:p>
        </p:txBody>
      </p:sp>
      <p:sp>
        <p:nvSpPr>
          <p:cNvPr id="401" name="Google Shape;401;p1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1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Explain what you’ve done &amp; whom you have contacted (Don’t be specific)</a:t>
            </a:r>
            <a:endParaRPr/>
          </a:p>
        </p:txBody>
      </p:sp>
      <p:sp>
        <p:nvSpPr>
          <p:cNvPr id="410" name="Google Shape;410;p1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1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19" name="Google Shape;419;p1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Let’s take a quick look at an environmental scan of labor market trends and the composition of the American Workforce.</a:t>
            </a:r>
            <a:endParaRPr/>
          </a:p>
          <a:p>
            <a:pPr indent="0" lvl="0" marL="0" rtl="0" algn="l">
              <a:spcBef>
                <a:spcPts val="0"/>
              </a:spcBef>
              <a:spcAft>
                <a:spcPts val="0"/>
              </a:spcAft>
              <a:buNone/>
            </a:pPr>
            <a:r>
              <a:rPr lang="en-US"/>
              <a:t>Note that data is several quarters off but directionally correct in the next few slides. </a:t>
            </a:r>
            <a:endParaRPr/>
          </a:p>
        </p:txBody>
      </p:sp>
      <p:sp>
        <p:nvSpPr>
          <p:cNvPr id="282" name="Google Shape;282;p2: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Here’s a high level macro look labor market trends</a:t>
            </a:r>
            <a:endParaRPr/>
          </a:p>
          <a:p>
            <a:pPr indent="0" lvl="0" marL="0" rtl="0" algn="l">
              <a:spcBef>
                <a:spcPts val="0"/>
              </a:spcBef>
              <a:spcAft>
                <a:spcPts val="0"/>
              </a:spcAft>
              <a:buNone/>
            </a:pPr>
            <a:r>
              <a:rPr lang="en-US"/>
              <a:t>(read subheads: Largest Increase in Jobs, etc.)</a:t>
            </a:r>
            <a:endParaRPr/>
          </a:p>
        </p:txBody>
      </p:sp>
      <p:sp>
        <p:nvSpPr>
          <p:cNvPr id="291" name="Google Shape;291;p3: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Let’s focus on Key sectors critical to PC and comp</a:t>
            </a:r>
            <a:endParaRPr/>
          </a:p>
        </p:txBody>
      </p:sp>
      <p:sp>
        <p:nvSpPr>
          <p:cNvPr id="298" name="Google Shape;298;p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The key take away here is not the number or strength of the recovery in the construction sector, but rather that Construction sector is on the rise.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construction is also historically one of the classifications most prone to injury and construction workers sector offers one of the greatest opportunities for managing, tracking, controlling behavior visa vie the conceptual solution we offer today.</a:t>
            </a:r>
            <a:endParaRPr/>
          </a:p>
        </p:txBody>
      </p:sp>
      <p:sp>
        <p:nvSpPr>
          <p:cNvPr id="305" name="Google Shape;305;p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By way of additional background, Manufacturing is surprisingly strong.</a:t>
            </a:r>
            <a:endParaRPr/>
          </a:p>
        </p:txBody>
      </p:sp>
      <p:sp>
        <p:nvSpPr>
          <p:cNvPr id="312" name="Google Shape;312;p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America’s Energy Boom Has Been a Strong Driver of the Economic Recovery, but Prices Are Falling</a:t>
            </a:r>
            <a:endParaRPr/>
          </a:p>
          <a:p>
            <a:pPr indent="0" lvl="0" marL="0" rtl="0" algn="l">
              <a:spcBef>
                <a:spcPts val="0"/>
              </a:spcBef>
              <a:spcAft>
                <a:spcPts val="0"/>
              </a:spcAft>
              <a:buNone/>
            </a:pPr>
            <a:r>
              <a:rPr lang="en-US"/>
              <a:t>Workers Comp Have Benefited from the Energy Boom, But Exposures Will Suffer as prices swoon</a:t>
            </a:r>
            <a:endParaRPr/>
          </a:p>
        </p:txBody>
      </p:sp>
      <p:sp>
        <p:nvSpPr>
          <p:cNvPr id="319" name="Google Shape;319;p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Now that we have painted a broad picture of America’s labor  market trends, let’s examine what’s happening within the actual workforce and identify potential revenue stream opportunities.</a:t>
            </a:r>
            <a:endParaRPr/>
          </a:p>
        </p:txBody>
      </p:sp>
      <p:sp>
        <p:nvSpPr>
          <p:cNvPr id="326" name="Google Shape;326;p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Read content</a:t>
            </a:r>
            <a:endParaRPr/>
          </a:p>
        </p:txBody>
      </p:sp>
      <p:sp>
        <p:nvSpPr>
          <p:cNvPr id="335" name="Google Shape;335;p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grpSp>
        <p:nvGrpSpPr>
          <p:cNvPr id="17" name="Google Shape;17;p2"/>
          <p:cNvGrpSpPr/>
          <p:nvPr/>
        </p:nvGrpSpPr>
        <p:grpSpPr>
          <a:xfrm>
            <a:off x="0" y="-30477"/>
            <a:ext cx="9067800" cy="6889273"/>
            <a:chOff x="0" y="-30477"/>
            <a:chExt cx="9067800" cy="6889273"/>
          </a:xfrm>
        </p:grpSpPr>
        <p:cxnSp>
          <p:nvCxnSpPr>
            <p:cNvPr id="18" name="Google Shape;18;p2"/>
            <p:cNvCxnSpPr/>
            <p:nvPr/>
          </p:nvCxnSpPr>
          <p:spPr>
            <a:xfrm flipH="1" rot="-5400000">
              <a:off x="-1447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19" name="Google Shape;19;p2"/>
            <p:cNvCxnSpPr/>
            <p:nvPr/>
          </p:nvCxnSpPr>
          <p:spPr>
            <a:xfrm flipH="1" rot="-5400000">
              <a:off x="-1638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0" name="Google Shape;20;p2"/>
            <p:cNvCxnSpPr/>
            <p:nvPr/>
          </p:nvCxnSpPr>
          <p:spPr>
            <a:xfrm rot="5400000">
              <a:off x="-1485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1" name="Google Shape;21;p2"/>
            <p:cNvCxnSpPr/>
            <p:nvPr/>
          </p:nvCxnSpPr>
          <p:spPr>
            <a:xfrm rot="5400000">
              <a:off x="-32385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2" name="Google Shape;22;p2"/>
            <p:cNvCxnSpPr/>
            <p:nvPr/>
          </p:nvCxnSpPr>
          <p:spPr>
            <a:xfrm flipH="1" rot="-5400000">
              <a:off x="-33147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23" name="Google Shape;23;p2"/>
            <p:cNvCxnSpPr/>
            <p:nvPr/>
          </p:nvCxnSpPr>
          <p:spPr>
            <a:xfrm flipH="1" rot="-5400000">
              <a:off x="-1371600" y="2971800"/>
              <a:ext cx="6858000"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4" name="Google Shape;24;p2"/>
            <p:cNvCxnSpPr/>
            <p:nvPr/>
          </p:nvCxnSpPr>
          <p:spPr>
            <a:xfrm flipH="1" rot="-5400000">
              <a:off x="-2819400" y="3200400"/>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25" name="Google Shape;25;p2"/>
            <p:cNvCxnSpPr/>
            <p:nvPr/>
          </p:nvCxnSpPr>
          <p:spPr>
            <a:xfrm rot="5400000">
              <a:off x="-2705099" y="3238500"/>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26" name="Google Shape;26;p2"/>
            <p:cNvCxnSpPr/>
            <p:nvPr/>
          </p:nvCxnSpPr>
          <p:spPr>
            <a:xfrm flipH="1" rot="-5400000">
              <a:off x="-21336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27" name="Google Shape;27;p2"/>
            <p:cNvCxnSpPr/>
            <p:nvPr/>
          </p:nvCxnSpPr>
          <p:spPr>
            <a:xfrm flipH="1" rot="-5400000">
              <a:off x="-31242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28" name="Google Shape;28;p2"/>
            <p:cNvCxnSpPr/>
            <p:nvPr/>
          </p:nvCxnSpPr>
          <p:spPr>
            <a:xfrm flipH="1" rot="-5400000">
              <a:off x="-1828799" y="3352799"/>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29" name="Google Shape;29;p2"/>
            <p:cNvCxnSpPr/>
            <p:nvPr/>
          </p:nvCxnSpPr>
          <p:spPr>
            <a:xfrm flipH="1" rot="-5400000">
              <a:off x="-2819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0" name="Google Shape;30;p2"/>
            <p:cNvCxnSpPr/>
            <p:nvPr/>
          </p:nvCxnSpPr>
          <p:spPr>
            <a:xfrm flipH="1" rot="-5400000">
              <a:off x="-2438400" y="3124200"/>
              <a:ext cx="6858000" cy="609600"/>
            </a:xfrm>
            <a:prstGeom prst="straightConnector1">
              <a:avLst/>
            </a:prstGeom>
            <a:noFill/>
            <a:ln cap="flat" cmpd="sng" w="15875">
              <a:solidFill>
                <a:schemeClr val="accent1"/>
              </a:solidFill>
              <a:prstDash val="solid"/>
              <a:round/>
              <a:headEnd len="sm" w="sm" type="none"/>
              <a:tailEnd len="sm" w="sm" type="none"/>
            </a:ln>
          </p:spPr>
        </p:cxnSp>
        <p:cxnSp>
          <p:nvCxnSpPr>
            <p:cNvPr id="31" name="Google Shape;31;p2"/>
            <p:cNvCxnSpPr/>
            <p:nvPr/>
          </p:nvCxnSpPr>
          <p:spPr>
            <a:xfrm rot="5400000">
              <a:off x="-173164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32" name="Google Shape;32;p2"/>
            <p:cNvCxnSpPr/>
            <p:nvPr/>
          </p:nvCxnSpPr>
          <p:spPr>
            <a:xfrm rot="5400000">
              <a:off x="-1142048"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33" name="Google Shape;33;p2"/>
            <p:cNvCxnSpPr/>
            <p:nvPr/>
          </p:nvCxnSpPr>
          <p:spPr>
            <a:xfrm rot="5400000">
              <a:off x="-9144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34" name="Google Shape;34;p2"/>
            <p:cNvCxnSpPr/>
            <p:nvPr/>
          </p:nvCxnSpPr>
          <p:spPr>
            <a:xfrm rot="5400000">
              <a:off x="-185547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35" name="Google Shape;35;p2"/>
            <p:cNvCxnSpPr/>
            <p:nvPr/>
          </p:nvCxnSpPr>
          <p:spPr>
            <a:xfrm flipH="1" rot="-5400000">
              <a:off x="-26431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36" name="Google Shape;36;p2"/>
            <p:cNvCxnSpPr/>
            <p:nvPr/>
          </p:nvCxnSpPr>
          <p:spPr>
            <a:xfrm flipH="1" rot="-5400000">
              <a:off x="-1954530" y="3326130"/>
              <a:ext cx="6858000" cy="20574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37" name="Google Shape;37;p2"/>
            <p:cNvCxnSpPr/>
            <p:nvPr/>
          </p:nvCxnSpPr>
          <p:spPr>
            <a:xfrm flipH="1" rot="-5400000">
              <a:off x="-2362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8" name="Google Shape;38;p2"/>
            <p:cNvCxnSpPr/>
            <p:nvPr/>
          </p:nvCxnSpPr>
          <p:spPr>
            <a:xfrm flipH="1" rot="-5400000">
              <a:off x="-21336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9" name="Google Shape;39;p2"/>
            <p:cNvCxnSpPr/>
            <p:nvPr/>
          </p:nvCxnSpPr>
          <p:spPr>
            <a:xfrm flipH="1" rot="-5400000">
              <a:off x="1066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40" name="Google Shape;40;p2"/>
            <p:cNvCxnSpPr/>
            <p:nvPr/>
          </p:nvCxnSpPr>
          <p:spPr>
            <a:xfrm flipH="1" rot="-5400000">
              <a:off x="876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41" name="Google Shape;41;p2"/>
            <p:cNvCxnSpPr/>
            <p:nvPr/>
          </p:nvCxnSpPr>
          <p:spPr>
            <a:xfrm rot="5400000">
              <a:off x="1028700" y="3238500"/>
              <a:ext cx="6858000"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2" name="Google Shape;42;p2"/>
            <p:cNvCxnSpPr/>
            <p:nvPr/>
          </p:nvCxnSpPr>
          <p:spPr>
            <a:xfrm rot="5400000">
              <a:off x="-7239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3" name="Google Shape;43;p2"/>
            <p:cNvCxnSpPr/>
            <p:nvPr/>
          </p:nvCxnSpPr>
          <p:spPr>
            <a:xfrm flipH="1" rot="-5400000">
              <a:off x="-8001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44" name="Google Shape;44;p2"/>
            <p:cNvCxnSpPr/>
            <p:nvPr/>
          </p:nvCxnSpPr>
          <p:spPr>
            <a:xfrm rot="5400000">
              <a:off x="-152400" y="3429000"/>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5" name="Google Shape;45;p2"/>
            <p:cNvCxnSpPr/>
            <p:nvPr/>
          </p:nvCxnSpPr>
          <p:spPr>
            <a:xfrm flipH="1" rot="-5400000">
              <a:off x="-304800" y="3200400"/>
              <a:ext cx="6858000"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6" name="Google Shape;46;p2"/>
            <p:cNvCxnSpPr/>
            <p:nvPr/>
          </p:nvCxnSpPr>
          <p:spPr>
            <a:xfrm rot="5400000">
              <a:off x="-190499" y="3238500"/>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47" name="Google Shape;47;p2"/>
            <p:cNvCxnSpPr/>
            <p:nvPr/>
          </p:nvCxnSpPr>
          <p:spPr>
            <a:xfrm flipH="1" rot="-5400000">
              <a:off x="3810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48" name="Google Shape;48;p2"/>
            <p:cNvCxnSpPr/>
            <p:nvPr/>
          </p:nvCxnSpPr>
          <p:spPr>
            <a:xfrm flipH="1" rot="-5400000">
              <a:off x="-6096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49" name="Google Shape;49;p2"/>
            <p:cNvCxnSpPr/>
            <p:nvPr/>
          </p:nvCxnSpPr>
          <p:spPr>
            <a:xfrm flipH="1" rot="-5400000">
              <a:off x="685801" y="3352799"/>
              <a:ext cx="6858000" cy="152401"/>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50" name="Google Shape;50;p2"/>
            <p:cNvCxnSpPr/>
            <p:nvPr/>
          </p:nvCxnSpPr>
          <p:spPr>
            <a:xfrm flipH="1" rot="-5400000">
              <a:off x="-304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1" name="Google Shape;51;p2"/>
            <p:cNvCxnSpPr/>
            <p:nvPr/>
          </p:nvCxnSpPr>
          <p:spPr>
            <a:xfrm rot="5400000">
              <a:off x="-10287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52" name="Google Shape;52;p2"/>
            <p:cNvCxnSpPr/>
            <p:nvPr/>
          </p:nvCxnSpPr>
          <p:spPr>
            <a:xfrm rot="5400000">
              <a:off x="78295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53" name="Google Shape;53;p2"/>
            <p:cNvCxnSpPr/>
            <p:nvPr/>
          </p:nvCxnSpPr>
          <p:spPr>
            <a:xfrm rot="5400000">
              <a:off x="1372552"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54" name="Google Shape;54;p2"/>
            <p:cNvCxnSpPr/>
            <p:nvPr/>
          </p:nvCxnSpPr>
          <p:spPr>
            <a:xfrm rot="5400000">
              <a:off x="1600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5" name="Google Shape;55;p2"/>
            <p:cNvCxnSpPr/>
            <p:nvPr/>
          </p:nvCxnSpPr>
          <p:spPr>
            <a:xfrm rot="5400000">
              <a:off x="65913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56" name="Google Shape;56;p2"/>
            <p:cNvCxnSpPr/>
            <p:nvPr/>
          </p:nvCxnSpPr>
          <p:spPr>
            <a:xfrm flipH="1" rot="-5400000">
              <a:off x="-1285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57" name="Google Shape;57;p2"/>
            <p:cNvCxnSpPr/>
            <p:nvPr/>
          </p:nvCxnSpPr>
          <p:spPr>
            <a:xfrm flipH="1" rot="-5400000">
              <a:off x="560070" y="3326130"/>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58" name="Google Shape;58;p2"/>
            <p:cNvCxnSpPr/>
            <p:nvPr/>
          </p:nvCxnSpPr>
          <p:spPr>
            <a:xfrm flipH="1" rot="-5400000">
              <a:off x="152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9" name="Google Shape;59;p2"/>
            <p:cNvCxnSpPr/>
            <p:nvPr/>
          </p:nvCxnSpPr>
          <p:spPr>
            <a:xfrm flipH="1" rot="-5400000">
              <a:off x="3810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60" name="Google Shape;60;p2"/>
            <p:cNvCxnSpPr/>
            <p:nvPr/>
          </p:nvCxnSpPr>
          <p:spPr>
            <a:xfrm flipH="1" rot="-5400000">
              <a:off x="2743200" y="3352801"/>
              <a:ext cx="6858000" cy="1524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61" name="Google Shape;61;p2"/>
            <p:cNvCxnSpPr/>
            <p:nvPr/>
          </p:nvCxnSpPr>
          <p:spPr>
            <a:xfrm flipH="1" rot="-5400000">
              <a:off x="2095501"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2" name="Google Shape;62;p2"/>
            <p:cNvCxnSpPr/>
            <p:nvPr/>
          </p:nvCxnSpPr>
          <p:spPr>
            <a:xfrm rot="5400000">
              <a:off x="2705100"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3" name="Google Shape;63;p2"/>
            <p:cNvCxnSpPr/>
            <p:nvPr/>
          </p:nvCxnSpPr>
          <p:spPr>
            <a:xfrm rot="5400000">
              <a:off x="1828801" y="3276600"/>
              <a:ext cx="6857999"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64" name="Google Shape;64;p2"/>
            <p:cNvCxnSpPr/>
            <p:nvPr/>
          </p:nvCxnSpPr>
          <p:spPr>
            <a:xfrm flipH="1" rot="-5400000">
              <a:off x="1066800" y="3200402"/>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65" name="Google Shape;65;p2"/>
            <p:cNvCxnSpPr/>
            <p:nvPr/>
          </p:nvCxnSpPr>
          <p:spPr>
            <a:xfrm flipH="1" rot="-5400000">
              <a:off x="2362201" y="3352800"/>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2"/>
            <p:cNvCxnSpPr/>
            <p:nvPr/>
          </p:nvCxnSpPr>
          <p:spPr>
            <a:xfrm rot="5400000">
              <a:off x="2646045" y="2722246"/>
              <a:ext cx="6858000"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67" name="Google Shape;67;p2"/>
            <p:cNvCxnSpPr/>
            <p:nvPr/>
          </p:nvCxnSpPr>
          <p:spPr>
            <a:xfrm rot="5400000">
              <a:off x="3048952" y="3277553"/>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68" name="Google Shape;68;p2"/>
            <p:cNvCxnSpPr/>
            <p:nvPr/>
          </p:nvCxnSpPr>
          <p:spPr>
            <a:xfrm rot="5400000">
              <a:off x="2895600" y="3276601"/>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69" name="Google Shape;69;p2"/>
            <p:cNvCxnSpPr/>
            <p:nvPr/>
          </p:nvCxnSpPr>
          <p:spPr>
            <a:xfrm rot="5400000">
              <a:off x="2388870" y="3227071"/>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70" name="Google Shape;70;p2"/>
            <p:cNvCxnSpPr/>
            <p:nvPr/>
          </p:nvCxnSpPr>
          <p:spPr>
            <a:xfrm flipH="1" rot="-5400000">
              <a:off x="22364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71" name="Google Shape;71;p2"/>
            <p:cNvCxnSpPr/>
            <p:nvPr/>
          </p:nvCxnSpPr>
          <p:spPr>
            <a:xfrm flipH="1" rot="-5400000">
              <a:off x="17526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2" name="Google Shape;72;p2"/>
            <p:cNvCxnSpPr/>
            <p:nvPr/>
          </p:nvCxnSpPr>
          <p:spPr>
            <a:xfrm flipH="1" rot="-5400000">
              <a:off x="1981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3" name="Google Shape;73;p2"/>
            <p:cNvCxnSpPr/>
            <p:nvPr/>
          </p:nvCxnSpPr>
          <p:spPr>
            <a:xfrm rot="5400000">
              <a:off x="3467100" y="3314701"/>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4" name="Google Shape;74;p2"/>
            <p:cNvCxnSpPr/>
            <p:nvPr/>
          </p:nvCxnSpPr>
          <p:spPr>
            <a:xfrm flipH="1" rot="-5400000">
              <a:off x="3467099" y="3314701"/>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75" name="Google Shape;75;p2"/>
            <p:cNvCxnSpPr/>
            <p:nvPr/>
          </p:nvCxnSpPr>
          <p:spPr>
            <a:xfrm rot="5400000">
              <a:off x="4038600" y="3429001"/>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6" name="Google Shape;76;p2"/>
            <p:cNvCxnSpPr/>
            <p:nvPr/>
          </p:nvCxnSpPr>
          <p:spPr>
            <a:xfrm flipH="1" rot="-5400000">
              <a:off x="3886200" y="3200401"/>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77" name="Google Shape;77;p2"/>
            <p:cNvCxnSpPr/>
            <p:nvPr/>
          </p:nvCxnSpPr>
          <p:spPr>
            <a:xfrm rot="5400000">
              <a:off x="4000501" y="3238501"/>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78" name="Google Shape;78;p2"/>
            <p:cNvCxnSpPr/>
            <p:nvPr/>
          </p:nvCxnSpPr>
          <p:spPr>
            <a:xfrm flipH="1" rot="-5400000">
              <a:off x="4572000" y="3200401"/>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79" name="Google Shape;79;p2"/>
            <p:cNvCxnSpPr/>
            <p:nvPr/>
          </p:nvCxnSpPr>
          <p:spPr>
            <a:xfrm flipH="1" rot="-5400000">
              <a:off x="3733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0" name="Google Shape;80;p2"/>
            <p:cNvCxnSpPr/>
            <p:nvPr/>
          </p:nvCxnSpPr>
          <p:spPr>
            <a:xfrm rot="5400000">
              <a:off x="36195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81" name="Google Shape;81;p2"/>
            <p:cNvCxnSpPr/>
            <p:nvPr/>
          </p:nvCxnSpPr>
          <p:spPr>
            <a:xfrm flipH="1" rot="-5400000">
              <a:off x="4214813" y="3252788"/>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82" name="Google Shape;82;p2"/>
            <p:cNvCxnSpPr/>
            <p:nvPr/>
          </p:nvCxnSpPr>
          <p:spPr>
            <a:xfrm flipH="1" rot="-5400000">
              <a:off x="47510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83" name="Google Shape;83;p2"/>
            <p:cNvCxnSpPr/>
            <p:nvPr/>
          </p:nvCxnSpPr>
          <p:spPr>
            <a:xfrm flipH="1" rot="-5400000">
              <a:off x="43434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4" name="Google Shape;84;p2"/>
            <p:cNvCxnSpPr/>
            <p:nvPr/>
          </p:nvCxnSpPr>
          <p:spPr>
            <a:xfrm flipH="1" rot="-5400000">
              <a:off x="45720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5" name="Google Shape;85;p2"/>
            <p:cNvCxnSpPr/>
            <p:nvPr/>
          </p:nvCxnSpPr>
          <p:spPr>
            <a:xfrm flipH="1" rot="-5400000">
              <a:off x="5257800" y="3352802"/>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6" name="Google Shape;86;p2"/>
            <p:cNvCxnSpPr/>
            <p:nvPr/>
          </p:nvCxnSpPr>
          <p:spPr>
            <a:xfrm flipH="1" rot="-5400000">
              <a:off x="5067300" y="3238502"/>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87" name="Google Shape;87;p2"/>
            <p:cNvCxnSpPr/>
            <p:nvPr/>
          </p:nvCxnSpPr>
          <p:spPr>
            <a:xfrm rot="5400000">
              <a:off x="5219700" y="3238502"/>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88" name="Google Shape;88;p2"/>
            <p:cNvCxnSpPr/>
            <p:nvPr/>
          </p:nvCxnSpPr>
          <p:spPr>
            <a:xfrm flipH="1" rot="-5400000">
              <a:off x="4876801" y="3352801"/>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89" name="Google Shape;89;p2"/>
            <p:cNvCxnSpPr/>
            <p:nvPr/>
          </p:nvCxnSpPr>
          <p:spPr>
            <a:xfrm rot="5400000">
              <a:off x="5527994" y="3318196"/>
              <a:ext cx="6888479" cy="191133"/>
            </a:xfrm>
            <a:prstGeom prst="straightConnector1">
              <a:avLst/>
            </a:prstGeom>
            <a:noFill/>
            <a:ln cap="flat" cmpd="sng" w="9525">
              <a:solidFill>
                <a:schemeClr val="accent1"/>
              </a:solidFill>
              <a:prstDash val="solid"/>
              <a:round/>
              <a:headEnd len="sm" w="sm" type="none"/>
              <a:tailEnd len="sm" w="sm" type="none"/>
            </a:ln>
          </p:spPr>
        </p:cxnSp>
        <p:cxnSp>
          <p:nvCxnSpPr>
            <p:cNvPr id="90" name="Google Shape;90;p2"/>
            <p:cNvCxnSpPr/>
            <p:nvPr/>
          </p:nvCxnSpPr>
          <p:spPr>
            <a:xfrm rot="5400000">
              <a:off x="4850130" y="3227072"/>
              <a:ext cx="6858000"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1" name="Google Shape;91;p2"/>
            <p:cNvCxnSpPr/>
            <p:nvPr/>
          </p:nvCxnSpPr>
          <p:spPr>
            <a:xfrm flipH="1" rot="-5400000">
              <a:off x="4751070" y="3326132"/>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92" name="Google Shape;92;p2"/>
            <p:cNvCxnSpPr/>
            <p:nvPr/>
          </p:nvCxnSpPr>
          <p:spPr>
            <a:xfrm rot="5400000">
              <a:off x="5562599" y="3429001"/>
              <a:ext cx="6858002" cy="1588"/>
            </a:xfrm>
            <a:prstGeom prst="straightConnector1">
              <a:avLst/>
            </a:prstGeom>
            <a:noFill/>
            <a:ln cap="flat" cmpd="sng" w="15875">
              <a:solidFill>
                <a:schemeClr val="accent1"/>
              </a:solidFill>
              <a:prstDash val="solid"/>
              <a:round/>
              <a:headEnd len="sm" w="sm" type="none"/>
              <a:tailEnd len="sm" w="sm" type="none"/>
            </a:ln>
          </p:spPr>
        </p:cxnSp>
        <p:cxnSp>
          <p:nvCxnSpPr>
            <p:cNvPr id="93" name="Google Shape;93;p2"/>
            <p:cNvCxnSpPr/>
            <p:nvPr/>
          </p:nvCxnSpPr>
          <p:spPr>
            <a:xfrm rot="5400000">
              <a:off x="2552700" y="3390900"/>
              <a:ext cx="6858000"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94" name="Google Shape;94;p2"/>
            <p:cNvCxnSpPr/>
            <p:nvPr/>
          </p:nvCxnSpPr>
          <p:spPr>
            <a:xfrm flipH="1" rot="-5400000">
              <a:off x="3048000" y="3352800"/>
              <a:ext cx="6858000"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5" name="Google Shape;95;p2"/>
            <p:cNvCxnSpPr/>
            <p:nvPr/>
          </p:nvCxnSpPr>
          <p:spPr>
            <a:xfrm flipH="1" rot="-5400000">
              <a:off x="3238500" y="3238500"/>
              <a:ext cx="6858000"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96" name="Google Shape;96;p2"/>
            <p:cNvCxnSpPr/>
            <p:nvPr/>
          </p:nvCxnSpPr>
          <p:spPr>
            <a:xfrm rot="5400000">
              <a:off x="2133600" y="3276600"/>
              <a:ext cx="6858000"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7" name="Google Shape;97;p2"/>
            <p:cNvCxnSpPr/>
            <p:nvPr/>
          </p:nvCxnSpPr>
          <p:spPr>
            <a:xfrm flipH="1" rot="-5400000">
              <a:off x="3148013" y="3252789"/>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98" name="Google Shape;98;p2"/>
            <p:cNvCxnSpPr/>
            <p:nvPr/>
          </p:nvCxnSpPr>
          <p:spPr>
            <a:xfrm rot="5400000">
              <a:off x="3771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99" name="Google Shape;99;p2"/>
            <p:cNvCxnSpPr/>
            <p:nvPr/>
          </p:nvCxnSpPr>
          <p:spPr>
            <a:xfrm rot="5400000">
              <a:off x="4229100" y="2933700"/>
              <a:ext cx="6858000"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00" name="Google Shape;100;p2"/>
            <p:cNvCxnSpPr/>
            <p:nvPr/>
          </p:nvCxnSpPr>
          <p:spPr>
            <a:xfrm flipH="1" rot="-5400000">
              <a:off x="1371600" y="3200403"/>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101" name="Google Shape;101;p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p:nvPr/>
        </p:nvSpPr>
        <p:spPr>
          <a:xfrm>
            <a:off x="0" y="1905000"/>
            <a:ext cx="4953000" cy="3124200"/>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grpSp>
        <p:nvGrpSpPr>
          <p:cNvPr id="105" name="Google Shape;105;p2"/>
          <p:cNvGrpSpPr/>
          <p:nvPr/>
        </p:nvGrpSpPr>
        <p:grpSpPr>
          <a:xfrm>
            <a:off x="0" y="2057400"/>
            <a:ext cx="4801394" cy="2820988"/>
            <a:chOff x="0" y="2057400"/>
            <a:chExt cx="4801394" cy="2820988"/>
          </a:xfrm>
        </p:grpSpPr>
        <p:cxnSp>
          <p:nvCxnSpPr>
            <p:cNvPr id="106" name="Google Shape;106;p2"/>
            <p:cNvCxnSpPr/>
            <p:nvPr/>
          </p:nvCxnSpPr>
          <p:spPr>
            <a:xfrm>
              <a:off x="0" y="20574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7" name="Google Shape;107;p2"/>
            <p:cNvCxnSpPr/>
            <p:nvPr/>
          </p:nvCxnSpPr>
          <p:spPr>
            <a:xfrm>
              <a:off x="0" y="48768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8" name="Google Shape;108;p2"/>
            <p:cNvCxnSpPr/>
            <p:nvPr/>
          </p:nvCxnSpPr>
          <p:spPr>
            <a:xfrm rot="5400000">
              <a:off x="3391694" y="3467100"/>
              <a:ext cx="2818606" cy="794"/>
            </a:xfrm>
            <a:prstGeom prst="straightConnector1">
              <a:avLst/>
            </a:prstGeom>
            <a:noFill/>
            <a:ln cap="flat" cmpd="sng" w="19050">
              <a:solidFill>
                <a:schemeClr val="accent2"/>
              </a:solidFill>
              <a:prstDash val="solid"/>
              <a:round/>
              <a:headEnd len="sm" w="sm" type="none"/>
              <a:tailEnd len="sm" w="sm" type="none"/>
            </a:ln>
          </p:spPr>
        </p:cxnSp>
      </p:grpSp>
      <p:sp>
        <p:nvSpPr>
          <p:cNvPr id="109" name="Google Shape;109;p2"/>
          <p:cNvSpPr txBox="1"/>
          <p:nvPr>
            <p:ph type="ctrTitle"/>
          </p:nvPr>
        </p:nvSpPr>
        <p:spPr>
          <a:xfrm>
            <a:off x="228600" y="2130425"/>
            <a:ext cx="4419600" cy="160032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3600"/>
              <a:buFont typeface="Twentieth Century"/>
              <a:buNone/>
              <a:defRPr b="1" sz="3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228600" y="3733800"/>
            <a:ext cx="4419600" cy="1066800"/>
          </a:xfrm>
          <a:prstGeom prst="rect">
            <a:avLst/>
          </a:prstGeom>
          <a:noFill/>
          <a:ln>
            <a:noFill/>
          </a:ln>
        </p:spPr>
        <p:txBody>
          <a:bodyPr anchorCtr="0" anchor="t" bIns="45700" lIns="91425" spcFirstLastPara="1" rIns="91425" wrap="square" tIns="45700">
            <a:noAutofit/>
          </a:bodyPr>
          <a:lstStyle>
            <a:lvl1pPr lvl="0" algn="l">
              <a:spcBef>
                <a:spcPts val="440"/>
              </a:spcBef>
              <a:spcAft>
                <a:spcPts val="0"/>
              </a:spcAft>
              <a:buSzPts val="2200"/>
              <a:buNone/>
              <a:defRPr sz="2200">
                <a:solidFill>
                  <a:srgbClr val="FFFFFF"/>
                </a:solidFill>
              </a:defRPr>
            </a:lvl1pPr>
            <a:lvl2pPr lvl="1" algn="ctr">
              <a:spcBef>
                <a:spcPts val="400"/>
              </a:spcBef>
              <a:spcAft>
                <a:spcPts val="0"/>
              </a:spcAft>
              <a:buSzPts val="20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320"/>
              </a:spcBef>
              <a:spcAft>
                <a:spcPts val="0"/>
              </a:spcAft>
              <a:buSzPts val="1600"/>
              <a:buNone/>
              <a:defRPr>
                <a:solidFill>
                  <a:schemeClr val="lt1"/>
                </a:solidFill>
              </a:defRPr>
            </a:lvl6pPr>
            <a:lvl7pPr lvl="6" algn="ctr">
              <a:spcBef>
                <a:spcPts val="320"/>
              </a:spcBef>
              <a:spcAft>
                <a:spcPts val="0"/>
              </a:spcAft>
              <a:buSzPts val="1600"/>
              <a:buNone/>
              <a:defRPr>
                <a:solidFill>
                  <a:schemeClr val="lt1"/>
                </a:solidFill>
              </a:defRPr>
            </a:lvl7pPr>
            <a:lvl8pPr lvl="7" algn="ctr">
              <a:spcBef>
                <a:spcPts val="320"/>
              </a:spcBef>
              <a:spcAft>
                <a:spcPts val="0"/>
              </a:spcAft>
              <a:buSzPts val="1600"/>
              <a:buNone/>
              <a:defRPr>
                <a:solidFill>
                  <a:schemeClr val="lt1"/>
                </a:solidFill>
              </a:defRPr>
            </a:lvl8pPr>
            <a:lvl9pPr lvl="8" algn="ctr">
              <a:spcBef>
                <a:spcPts val="320"/>
              </a:spcBef>
              <a:spcAft>
                <a:spcPts val="0"/>
              </a:spcAft>
              <a:buSzPts val="1600"/>
              <a:buNone/>
              <a:defRPr>
                <a:solidFill>
                  <a:schemeClr val="lt1"/>
                </a:solidFill>
              </a:defRPr>
            </a:lvl9pPr>
          </a:lstStyle>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7" name="Shape 257"/>
        <p:cNvGrpSpPr/>
        <p:nvPr/>
      </p:nvGrpSpPr>
      <p:grpSpPr>
        <a:xfrm>
          <a:off x="0" y="0"/>
          <a:ext cx="0" cy="0"/>
          <a:chOff x="0" y="0"/>
          <a:chExt cx="0" cy="0"/>
        </a:xfrm>
      </p:grpSpPr>
      <p:sp>
        <p:nvSpPr>
          <p:cNvPr id="258" name="Google Shape;258;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0" name="Google Shape;260;p1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1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1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3" name="Shape 263"/>
        <p:cNvGrpSpPr/>
        <p:nvPr/>
      </p:nvGrpSpPr>
      <p:grpSpPr>
        <a:xfrm>
          <a:off x="0" y="0"/>
          <a:ext cx="0" cy="0"/>
          <a:chOff x="0" y="0"/>
          <a:chExt cx="0" cy="0"/>
        </a:xfrm>
      </p:grpSpPr>
      <p:sp>
        <p:nvSpPr>
          <p:cNvPr id="264" name="Google Shape;264;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6" name="Google Shape;266;p1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1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1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showMasterSp="0">
  <p:cSld name="1_Custom Layout">
    <p:spTree>
      <p:nvGrpSpPr>
        <p:cNvPr id="269" name="Shape 269"/>
        <p:cNvGrpSpPr/>
        <p:nvPr/>
      </p:nvGrpSpPr>
      <p:grpSpPr>
        <a:xfrm>
          <a:off x="0" y="0"/>
          <a:ext cx="0" cy="0"/>
          <a:chOff x="0" y="0"/>
          <a:chExt cx="0" cy="0"/>
        </a:xfrm>
      </p:grpSpPr>
      <p:sp>
        <p:nvSpPr>
          <p:cNvPr id="270" name="Google Shape;270;p13"/>
          <p:cNvSpPr txBox="1"/>
          <p:nvPr>
            <p:ph type="title"/>
          </p:nvPr>
        </p:nvSpPr>
        <p:spPr>
          <a:xfrm>
            <a:off x="457200" y="274638"/>
            <a:ext cx="8229600" cy="5669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1" name="Shape 111"/>
        <p:cNvGrpSpPr/>
        <p:nvPr/>
      </p:nvGrpSpPr>
      <p:grpSpPr>
        <a:xfrm>
          <a:off x="0" y="0"/>
          <a:ext cx="0" cy="0"/>
          <a:chOff x="0" y="0"/>
          <a:chExt cx="0" cy="0"/>
        </a:xfrm>
      </p:grpSpPr>
      <p:sp>
        <p:nvSpPr>
          <p:cNvPr id="112" name="Google Shape;112;p3"/>
          <p:cNvSpPr/>
          <p:nvPr>
            <p:ph idx="2" type="pic"/>
          </p:nvPr>
        </p:nvSpPr>
        <p:spPr>
          <a:xfrm>
            <a:off x="3200400" y="3810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Autofit/>
          </a:bodyPr>
          <a:lstStyle>
            <a:lvl1pPr lvl="0" marR="0" rtl="0" algn="l">
              <a:spcBef>
                <a:spcPts val="640"/>
              </a:spcBef>
              <a:spcAft>
                <a:spcPts val="0"/>
              </a:spcAft>
              <a:buClr>
                <a:srgbClr val="ABC2C8"/>
              </a:buClr>
              <a:buSzPts val="3200"/>
              <a:buFont typeface="Arial"/>
              <a:buNone/>
              <a:defRPr b="0" i="0" sz="3200" u="none" cap="none" strike="noStrike">
                <a:solidFill>
                  <a:schemeClr val="lt2"/>
                </a:solidFill>
                <a:latin typeface="Twentieth Century"/>
                <a:ea typeface="Twentieth Century"/>
                <a:cs typeface="Twentieth Century"/>
                <a:sym typeface="Twentieth Century"/>
              </a:defRPr>
            </a:lvl1pPr>
            <a:lvl2pPr lvl="1" marR="0" rtl="0" algn="l">
              <a:spcBef>
                <a:spcPts val="560"/>
              </a:spcBef>
              <a:spcAft>
                <a:spcPts val="0"/>
              </a:spcAft>
              <a:buClr>
                <a:srgbClr val="ABC2C8"/>
              </a:buClr>
              <a:buSzPts val="28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spcBef>
                <a:spcPts val="480"/>
              </a:spcBef>
              <a:spcAft>
                <a:spcPts val="0"/>
              </a:spcAft>
              <a:buClr>
                <a:schemeClr val="accent2"/>
              </a:buClr>
              <a:buSzPts val="2400"/>
              <a:buFont typeface="Arial"/>
              <a:buNone/>
              <a:defRPr b="0" i="0" sz="2400" u="none" cap="none" strike="noStrike">
                <a:solidFill>
                  <a:schemeClr val="lt2"/>
                </a:solidFill>
                <a:latin typeface="Twentieth Century"/>
                <a:ea typeface="Twentieth Century"/>
                <a:cs typeface="Twentieth Century"/>
                <a:sym typeface="Twentieth Century"/>
              </a:defRPr>
            </a:lvl3pPr>
            <a:lvl4pPr lvl="3" marR="0" rtl="0" algn="l">
              <a:spcBef>
                <a:spcPts val="400"/>
              </a:spcBef>
              <a:spcAft>
                <a:spcPts val="0"/>
              </a:spcAft>
              <a:buClr>
                <a:schemeClr val="accent3"/>
              </a:buClr>
              <a:buSzPts val="20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spcBef>
                <a:spcPts val="400"/>
              </a:spcBef>
              <a:spcAft>
                <a:spcPts val="0"/>
              </a:spcAft>
              <a:buClr>
                <a:schemeClr val="accent4"/>
              </a:buClr>
              <a:buSzPts val="2000"/>
              <a:buFont typeface="Arial"/>
              <a:buNone/>
              <a:defRPr b="0" i="0" sz="2000" u="none" cap="none" strike="noStrike">
                <a:solidFill>
                  <a:schemeClr val="lt2"/>
                </a:solidFill>
                <a:latin typeface="Twentieth Century"/>
                <a:ea typeface="Twentieth Century"/>
                <a:cs typeface="Twentieth Century"/>
                <a:sym typeface="Twentieth Century"/>
              </a:defRPr>
            </a:lvl5pPr>
            <a:lvl6pPr lvl="5" marR="0" rtl="0" algn="l">
              <a:spcBef>
                <a:spcPts val="400"/>
              </a:spcBef>
              <a:spcAft>
                <a:spcPts val="0"/>
              </a:spcAft>
              <a:buClr>
                <a:schemeClr val="accent5"/>
              </a:buClr>
              <a:buSzPts val="20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spcBef>
                <a:spcPts val="400"/>
              </a:spcBef>
              <a:spcAft>
                <a:spcPts val="0"/>
              </a:spcAft>
              <a:buClr>
                <a:schemeClr val="accent6"/>
              </a:buClr>
              <a:buSzPts val="20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spcBef>
                <a:spcPts val="400"/>
              </a:spcBef>
              <a:spcAft>
                <a:spcPts val="0"/>
              </a:spcAft>
              <a:buClr>
                <a:schemeClr val="accent3"/>
              </a:buClr>
              <a:buSzPts val="20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spcBef>
                <a:spcPts val="400"/>
              </a:spcBef>
              <a:spcAft>
                <a:spcPts val="0"/>
              </a:spcAft>
              <a:buClr>
                <a:schemeClr val="accent6"/>
              </a:buClr>
              <a:buSzPts val="20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13" name="Google Shape;113;p3"/>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3"/>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cxnSp>
        <p:nvCxnSpPr>
          <p:cNvPr id="117" name="Google Shape;117;p3"/>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118" name="Google Shape;118;p3"/>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119" name="Google Shape;119;p3"/>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120" name="Google Shape;120;p3"/>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2600"/>
              <a:buFont typeface="Twentieth Century"/>
              <a:buNone/>
              <a:defRPr b="1" sz="2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4"/>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26" name="Shape 126"/>
        <p:cNvGrpSpPr/>
        <p:nvPr/>
      </p:nvGrpSpPr>
      <p:grpSpPr>
        <a:xfrm>
          <a:off x="0" y="0"/>
          <a:ext cx="0" cy="0"/>
          <a:chOff x="0" y="0"/>
          <a:chExt cx="0" cy="0"/>
        </a:xfrm>
      </p:grpSpPr>
      <p:sp>
        <p:nvSpPr>
          <p:cNvPr id="127" name="Google Shape;127;p5"/>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28" name="Google Shape;128;p5"/>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5"/>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cxnSp>
        <p:nvCxnSpPr>
          <p:cNvPr id="132" name="Google Shape;132;p5"/>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133" name="Google Shape;133;p5"/>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134" name="Google Shape;134;p5"/>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135" name="Google Shape;135;p5"/>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2600"/>
              <a:buFont typeface="Twentieth Century"/>
              <a:buNone/>
              <a:defRPr b="1" sz="2600" cap="non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7" name="Shape 137"/>
        <p:cNvGrpSpPr/>
        <p:nvPr/>
      </p:nvGrpSpPr>
      <p:grpSpPr>
        <a:xfrm>
          <a:off x="0" y="0"/>
          <a:ext cx="0" cy="0"/>
          <a:chOff x="0" y="0"/>
          <a:chExt cx="0" cy="0"/>
        </a:xfrm>
      </p:grpSpPr>
      <p:sp>
        <p:nvSpPr>
          <p:cNvPr id="138" name="Google Shape;138;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40" name="Google Shape;1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41" name="Google Shape;141;p6"/>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4" name="Shape 144"/>
        <p:cNvGrpSpPr/>
        <p:nvPr/>
      </p:nvGrpSpPr>
      <p:grpSpPr>
        <a:xfrm>
          <a:off x="0" y="0"/>
          <a:ext cx="0" cy="0"/>
          <a:chOff x="0" y="0"/>
          <a:chExt cx="0" cy="0"/>
        </a:xfrm>
      </p:grpSpPr>
      <p:sp>
        <p:nvSpPr>
          <p:cNvPr id="145" name="Google Shape;145;p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7" name="Google Shape;147;p7"/>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7"/>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rgbClr val="FBFBFB"/>
            </a:gs>
            <a:gs pos="100000">
              <a:srgbClr val="9E9E9E"/>
            </a:gs>
          </a:gsLst>
          <a:path path="circle">
            <a:fillToRect b="100%" r="100%"/>
          </a:path>
          <a:tileRect l="-100%" t="-100%"/>
        </a:gradFill>
      </p:bgPr>
    </p:bg>
    <p:spTree>
      <p:nvGrpSpPr>
        <p:cNvPr id="150" name="Shape 150"/>
        <p:cNvGrpSpPr/>
        <p:nvPr/>
      </p:nvGrpSpPr>
      <p:grpSpPr>
        <a:xfrm>
          <a:off x="0" y="0"/>
          <a:ext cx="0" cy="0"/>
          <a:chOff x="0" y="0"/>
          <a:chExt cx="0" cy="0"/>
        </a:xfrm>
      </p:grpSpPr>
      <p:grpSp>
        <p:nvGrpSpPr>
          <p:cNvPr id="151" name="Google Shape;151;p8"/>
          <p:cNvGrpSpPr/>
          <p:nvPr/>
        </p:nvGrpSpPr>
        <p:grpSpPr>
          <a:xfrm>
            <a:off x="0" y="-30478"/>
            <a:ext cx="9067800" cy="4846320"/>
            <a:chOff x="0" y="-30477"/>
            <a:chExt cx="9067800" cy="4526277"/>
          </a:xfrm>
        </p:grpSpPr>
        <p:cxnSp>
          <p:nvCxnSpPr>
            <p:cNvPr id="152" name="Google Shape;152;p8"/>
            <p:cNvCxnSpPr/>
            <p:nvPr/>
          </p:nvCxnSpPr>
          <p:spPr>
            <a:xfrm flipH="1" rot="-5400000">
              <a:off x="-2716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3" name="Google Shape;153;p8"/>
            <p:cNvCxnSpPr/>
            <p:nvPr/>
          </p:nvCxnSpPr>
          <p:spPr>
            <a:xfrm flipH="1" rot="-5400000">
              <a:off x="-4621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54" name="Google Shape;154;p8"/>
            <p:cNvCxnSpPr/>
            <p:nvPr/>
          </p:nvCxnSpPr>
          <p:spPr>
            <a:xfrm rot="5400000">
              <a:off x="-3097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55" name="Google Shape;155;p8"/>
            <p:cNvCxnSpPr/>
            <p:nvPr/>
          </p:nvCxnSpPr>
          <p:spPr>
            <a:xfrm rot="5400000">
              <a:off x="-206236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56" name="Google Shape;156;p8"/>
            <p:cNvCxnSpPr/>
            <p:nvPr/>
          </p:nvCxnSpPr>
          <p:spPr>
            <a:xfrm flipH="1" rot="-5400000">
              <a:off x="-213856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57" name="Google Shape;157;p8"/>
            <p:cNvCxnSpPr/>
            <p:nvPr/>
          </p:nvCxnSpPr>
          <p:spPr>
            <a:xfrm flipH="1" rot="-5400000">
              <a:off x="-195465" y="1785212"/>
              <a:ext cx="4505731"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58" name="Google Shape;158;p8"/>
            <p:cNvCxnSpPr/>
            <p:nvPr/>
          </p:nvCxnSpPr>
          <p:spPr>
            <a:xfrm flipH="1" rot="-5400000">
              <a:off x="-164326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59" name="Google Shape;159;p8"/>
            <p:cNvCxnSpPr/>
            <p:nvPr/>
          </p:nvCxnSpPr>
          <p:spPr>
            <a:xfrm rot="5400000">
              <a:off x="-1528964"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60" name="Google Shape;160;p8"/>
            <p:cNvCxnSpPr/>
            <p:nvPr/>
          </p:nvCxnSpPr>
          <p:spPr>
            <a:xfrm flipH="1" rot="-5400000">
              <a:off x="-95746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61" name="Google Shape;161;p8"/>
            <p:cNvCxnSpPr/>
            <p:nvPr/>
          </p:nvCxnSpPr>
          <p:spPr>
            <a:xfrm flipH="1" rot="-5400000">
              <a:off x="-194806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62" name="Google Shape;162;p8"/>
            <p:cNvCxnSpPr/>
            <p:nvPr/>
          </p:nvCxnSpPr>
          <p:spPr>
            <a:xfrm flipH="1" rot="-5400000">
              <a:off x="-652664" y="2166211"/>
              <a:ext cx="4505731" cy="152401"/>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63" name="Google Shape;163;p8"/>
            <p:cNvCxnSpPr/>
            <p:nvPr/>
          </p:nvCxnSpPr>
          <p:spPr>
            <a:xfrm flipH="1" rot="-5400000">
              <a:off x="-16432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4" name="Google Shape;164;p8"/>
            <p:cNvCxnSpPr/>
            <p:nvPr/>
          </p:nvCxnSpPr>
          <p:spPr>
            <a:xfrm flipH="1" rot="-5400000">
              <a:off x="-1790700" y="2019300"/>
              <a:ext cx="4495800" cy="457200"/>
            </a:xfrm>
            <a:prstGeom prst="straightConnector1">
              <a:avLst/>
            </a:prstGeom>
            <a:noFill/>
            <a:ln cap="flat" cmpd="sng" w="15875">
              <a:solidFill>
                <a:schemeClr val="accent1"/>
              </a:solidFill>
              <a:prstDash val="solid"/>
              <a:round/>
              <a:headEnd len="sm" w="sm" type="none"/>
              <a:tailEnd len="sm" w="sm" type="none"/>
            </a:ln>
          </p:spPr>
        </p:cxnSp>
        <p:cxnSp>
          <p:nvCxnSpPr>
            <p:cNvPr id="165" name="Google Shape;165;p8"/>
            <p:cNvCxnSpPr/>
            <p:nvPr/>
          </p:nvCxnSpPr>
          <p:spPr>
            <a:xfrm rot="5400000">
              <a:off x="-55551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66" name="Google Shape;166;p8"/>
            <p:cNvCxnSpPr/>
            <p:nvPr/>
          </p:nvCxnSpPr>
          <p:spPr>
            <a:xfrm rot="5400000">
              <a:off x="340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67" name="Google Shape;167;p8"/>
            <p:cNvCxnSpPr/>
            <p:nvPr/>
          </p:nvCxnSpPr>
          <p:spPr>
            <a:xfrm rot="5400000">
              <a:off x="26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68" name="Google Shape;168;p8"/>
            <p:cNvCxnSpPr/>
            <p:nvPr/>
          </p:nvCxnSpPr>
          <p:spPr>
            <a:xfrm rot="5400000">
              <a:off x="-67933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69" name="Google Shape;169;p8"/>
            <p:cNvCxnSpPr/>
            <p:nvPr/>
          </p:nvCxnSpPr>
          <p:spPr>
            <a:xfrm flipH="1" rot="-5400000">
              <a:off x="-1467052"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70" name="Google Shape;170;p8"/>
            <p:cNvCxnSpPr/>
            <p:nvPr/>
          </p:nvCxnSpPr>
          <p:spPr>
            <a:xfrm flipH="1" rot="-5400000">
              <a:off x="-77839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71" name="Google Shape;171;p8"/>
            <p:cNvCxnSpPr/>
            <p:nvPr/>
          </p:nvCxnSpPr>
          <p:spPr>
            <a:xfrm flipH="1" rot="-5400000">
              <a:off x="-11860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72" name="Google Shape;172;p8"/>
            <p:cNvCxnSpPr/>
            <p:nvPr/>
          </p:nvCxnSpPr>
          <p:spPr>
            <a:xfrm flipH="1" rot="-5400000">
              <a:off x="-9574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73" name="Google Shape;173;p8"/>
            <p:cNvCxnSpPr/>
            <p:nvPr/>
          </p:nvCxnSpPr>
          <p:spPr>
            <a:xfrm flipH="1" rot="-5400000">
              <a:off x="2242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74" name="Google Shape;174;p8"/>
            <p:cNvCxnSpPr/>
            <p:nvPr/>
          </p:nvCxnSpPr>
          <p:spPr>
            <a:xfrm flipH="1" rot="-5400000">
              <a:off x="20524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75" name="Google Shape;175;p8"/>
            <p:cNvCxnSpPr/>
            <p:nvPr/>
          </p:nvCxnSpPr>
          <p:spPr>
            <a:xfrm rot="5400000">
              <a:off x="2204835" y="2051912"/>
              <a:ext cx="4505731"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76" name="Google Shape;176;p8"/>
            <p:cNvCxnSpPr/>
            <p:nvPr/>
          </p:nvCxnSpPr>
          <p:spPr>
            <a:xfrm rot="5400000">
              <a:off x="452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7" name="Google Shape;177;p8"/>
            <p:cNvCxnSpPr/>
            <p:nvPr/>
          </p:nvCxnSpPr>
          <p:spPr>
            <a:xfrm flipH="1" rot="-5400000">
              <a:off x="37603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78" name="Google Shape;178;p8"/>
            <p:cNvCxnSpPr/>
            <p:nvPr/>
          </p:nvCxnSpPr>
          <p:spPr>
            <a:xfrm rot="5400000">
              <a:off x="1023735" y="2242139"/>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9" name="Google Shape;179;p8"/>
            <p:cNvCxnSpPr/>
            <p:nvPr/>
          </p:nvCxnSpPr>
          <p:spPr>
            <a:xfrm flipH="1" rot="-5400000">
              <a:off x="871335" y="2013812"/>
              <a:ext cx="4505731"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80" name="Google Shape;180;p8"/>
            <p:cNvCxnSpPr/>
            <p:nvPr/>
          </p:nvCxnSpPr>
          <p:spPr>
            <a:xfrm rot="5400000">
              <a:off x="985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81" name="Google Shape;181;p8"/>
            <p:cNvCxnSpPr/>
            <p:nvPr/>
          </p:nvCxnSpPr>
          <p:spPr>
            <a:xfrm flipH="1" rot="-5400000">
              <a:off x="155713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82" name="Google Shape;182;p8"/>
            <p:cNvCxnSpPr/>
            <p:nvPr/>
          </p:nvCxnSpPr>
          <p:spPr>
            <a:xfrm flipH="1" rot="-5400000">
              <a:off x="5665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83" name="Google Shape;183;p8"/>
            <p:cNvCxnSpPr/>
            <p:nvPr/>
          </p:nvCxnSpPr>
          <p:spPr>
            <a:xfrm flipH="1" rot="-5400000">
              <a:off x="1861936" y="2166211"/>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84" name="Google Shape;184;p8"/>
            <p:cNvCxnSpPr/>
            <p:nvPr/>
          </p:nvCxnSpPr>
          <p:spPr>
            <a:xfrm flipH="1" rot="-5400000">
              <a:off x="871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5" name="Google Shape;185;p8"/>
            <p:cNvCxnSpPr/>
            <p:nvPr/>
          </p:nvCxnSpPr>
          <p:spPr>
            <a:xfrm rot="5400000">
              <a:off x="1474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86" name="Google Shape;186;p8"/>
            <p:cNvCxnSpPr/>
            <p:nvPr/>
          </p:nvCxnSpPr>
          <p:spPr>
            <a:xfrm rot="5400000">
              <a:off x="195909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87" name="Google Shape;187;p8"/>
            <p:cNvCxnSpPr/>
            <p:nvPr/>
          </p:nvCxnSpPr>
          <p:spPr>
            <a:xfrm rot="5400000">
              <a:off x="25486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88" name="Google Shape;188;p8"/>
            <p:cNvCxnSpPr/>
            <p:nvPr/>
          </p:nvCxnSpPr>
          <p:spPr>
            <a:xfrm rot="5400000">
              <a:off x="2776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9" name="Google Shape;189;p8"/>
            <p:cNvCxnSpPr/>
            <p:nvPr/>
          </p:nvCxnSpPr>
          <p:spPr>
            <a:xfrm rot="5400000">
              <a:off x="183526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90" name="Google Shape;190;p8"/>
            <p:cNvCxnSpPr/>
            <p:nvPr/>
          </p:nvCxnSpPr>
          <p:spPr>
            <a:xfrm flipH="1" rot="-5400000">
              <a:off x="1047548"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91" name="Google Shape;191;p8"/>
            <p:cNvCxnSpPr/>
            <p:nvPr/>
          </p:nvCxnSpPr>
          <p:spPr>
            <a:xfrm flipH="1" rot="-5400000">
              <a:off x="1736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92" name="Google Shape;192;p8"/>
            <p:cNvCxnSpPr/>
            <p:nvPr/>
          </p:nvCxnSpPr>
          <p:spPr>
            <a:xfrm flipH="1" rot="-5400000">
              <a:off x="1328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93" name="Google Shape;193;p8"/>
            <p:cNvCxnSpPr/>
            <p:nvPr/>
          </p:nvCxnSpPr>
          <p:spPr>
            <a:xfrm flipH="1" rot="-5400000">
              <a:off x="1557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94" name="Google Shape;194;p8"/>
            <p:cNvCxnSpPr/>
            <p:nvPr/>
          </p:nvCxnSpPr>
          <p:spPr>
            <a:xfrm flipH="1" rot="-5400000">
              <a:off x="39193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95" name="Google Shape;195;p8"/>
            <p:cNvCxnSpPr/>
            <p:nvPr/>
          </p:nvCxnSpPr>
          <p:spPr>
            <a:xfrm flipH="1" rot="-5400000">
              <a:off x="3271636"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96" name="Google Shape;196;p8"/>
            <p:cNvCxnSpPr/>
            <p:nvPr/>
          </p:nvCxnSpPr>
          <p:spPr>
            <a:xfrm rot="5400000">
              <a:off x="38812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97" name="Google Shape;197;p8"/>
            <p:cNvCxnSpPr/>
            <p:nvPr/>
          </p:nvCxnSpPr>
          <p:spPr>
            <a:xfrm rot="5400000">
              <a:off x="3004936" y="2090012"/>
              <a:ext cx="4505730"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98" name="Google Shape;198;p8"/>
            <p:cNvCxnSpPr/>
            <p:nvPr/>
          </p:nvCxnSpPr>
          <p:spPr>
            <a:xfrm flipH="1" rot="-5400000">
              <a:off x="22429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99" name="Google Shape;199;p8"/>
            <p:cNvCxnSpPr/>
            <p:nvPr/>
          </p:nvCxnSpPr>
          <p:spPr>
            <a:xfrm flipH="1" rot="-5400000">
              <a:off x="35383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200" name="Google Shape;200;p8"/>
            <p:cNvCxnSpPr/>
            <p:nvPr/>
          </p:nvCxnSpPr>
          <p:spPr>
            <a:xfrm rot="5400000">
              <a:off x="3822180" y="1535657"/>
              <a:ext cx="4505731"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201" name="Google Shape;201;p8"/>
            <p:cNvCxnSpPr/>
            <p:nvPr/>
          </p:nvCxnSpPr>
          <p:spPr>
            <a:xfrm rot="5400000">
              <a:off x="4225087" y="2090965"/>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202" name="Google Shape;202;p8"/>
            <p:cNvCxnSpPr/>
            <p:nvPr/>
          </p:nvCxnSpPr>
          <p:spPr>
            <a:xfrm rot="5400000">
              <a:off x="407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203" name="Google Shape;203;p8"/>
            <p:cNvCxnSpPr/>
            <p:nvPr/>
          </p:nvCxnSpPr>
          <p:spPr>
            <a:xfrm rot="5400000">
              <a:off x="356500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204" name="Google Shape;204;p8"/>
            <p:cNvCxnSpPr/>
            <p:nvPr/>
          </p:nvCxnSpPr>
          <p:spPr>
            <a:xfrm flipH="1" rot="-5400000">
              <a:off x="34126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205" name="Google Shape;205;p8"/>
            <p:cNvCxnSpPr/>
            <p:nvPr/>
          </p:nvCxnSpPr>
          <p:spPr>
            <a:xfrm flipH="1" rot="-5400000">
              <a:off x="29287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206" name="Google Shape;206;p8"/>
            <p:cNvCxnSpPr/>
            <p:nvPr/>
          </p:nvCxnSpPr>
          <p:spPr>
            <a:xfrm flipH="1" rot="-5400000">
              <a:off x="3081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207" name="Google Shape;207;p8"/>
            <p:cNvCxnSpPr/>
            <p:nvPr/>
          </p:nvCxnSpPr>
          <p:spPr>
            <a:xfrm rot="5400000">
              <a:off x="4643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08" name="Google Shape;208;p8"/>
            <p:cNvCxnSpPr/>
            <p:nvPr/>
          </p:nvCxnSpPr>
          <p:spPr>
            <a:xfrm flipH="1" rot="-5400000">
              <a:off x="4643234"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209" name="Google Shape;209;p8"/>
            <p:cNvCxnSpPr/>
            <p:nvPr/>
          </p:nvCxnSpPr>
          <p:spPr>
            <a:xfrm rot="5400000">
              <a:off x="5214735" y="2242140"/>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10" name="Google Shape;210;p8"/>
            <p:cNvCxnSpPr/>
            <p:nvPr/>
          </p:nvCxnSpPr>
          <p:spPr>
            <a:xfrm flipH="1" rot="-5400000">
              <a:off x="506233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211" name="Google Shape;211;p8"/>
            <p:cNvCxnSpPr/>
            <p:nvPr/>
          </p:nvCxnSpPr>
          <p:spPr>
            <a:xfrm rot="5400000">
              <a:off x="5176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212" name="Google Shape;212;p8"/>
            <p:cNvCxnSpPr/>
            <p:nvPr/>
          </p:nvCxnSpPr>
          <p:spPr>
            <a:xfrm flipH="1" rot="-5400000">
              <a:off x="57481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213" name="Google Shape;213;p8"/>
            <p:cNvCxnSpPr/>
            <p:nvPr/>
          </p:nvCxnSpPr>
          <p:spPr>
            <a:xfrm flipH="1" rot="-5400000">
              <a:off x="4909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214" name="Google Shape;214;p8"/>
            <p:cNvCxnSpPr/>
            <p:nvPr/>
          </p:nvCxnSpPr>
          <p:spPr>
            <a:xfrm rot="5400000">
              <a:off x="47956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215" name="Google Shape;215;p8"/>
            <p:cNvCxnSpPr/>
            <p:nvPr/>
          </p:nvCxnSpPr>
          <p:spPr>
            <a:xfrm flipH="1" rot="-5400000">
              <a:off x="53909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216" name="Google Shape;216;p8"/>
            <p:cNvCxnSpPr/>
            <p:nvPr/>
          </p:nvCxnSpPr>
          <p:spPr>
            <a:xfrm flipH="1" rot="-5400000">
              <a:off x="5927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217" name="Google Shape;217;p8"/>
            <p:cNvCxnSpPr/>
            <p:nvPr/>
          </p:nvCxnSpPr>
          <p:spPr>
            <a:xfrm flipH="1" rot="-5400000">
              <a:off x="5519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218" name="Google Shape;218;p8"/>
            <p:cNvCxnSpPr/>
            <p:nvPr/>
          </p:nvCxnSpPr>
          <p:spPr>
            <a:xfrm flipH="1" rot="-5400000">
              <a:off x="5748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219" name="Google Shape;219;p8"/>
            <p:cNvCxnSpPr/>
            <p:nvPr/>
          </p:nvCxnSpPr>
          <p:spPr>
            <a:xfrm flipH="1" rot="-5400000">
              <a:off x="6433935" y="2166213"/>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220" name="Google Shape;220;p8"/>
            <p:cNvCxnSpPr/>
            <p:nvPr/>
          </p:nvCxnSpPr>
          <p:spPr>
            <a:xfrm flipH="1" rot="-5400000">
              <a:off x="62434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221" name="Google Shape;221;p8"/>
            <p:cNvCxnSpPr/>
            <p:nvPr/>
          </p:nvCxnSpPr>
          <p:spPr>
            <a:xfrm rot="5400000">
              <a:off x="63958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222" name="Google Shape;222;p8"/>
            <p:cNvCxnSpPr/>
            <p:nvPr/>
          </p:nvCxnSpPr>
          <p:spPr>
            <a:xfrm flipH="1" rot="-5400000">
              <a:off x="60529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223" name="Google Shape;223;p8"/>
            <p:cNvCxnSpPr/>
            <p:nvPr/>
          </p:nvCxnSpPr>
          <p:spPr>
            <a:xfrm rot="5400000">
              <a:off x="6709356" y="2136834"/>
              <a:ext cx="4525755" cy="191133"/>
            </a:xfrm>
            <a:prstGeom prst="straightConnector1">
              <a:avLst/>
            </a:prstGeom>
            <a:noFill/>
            <a:ln cap="flat" cmpd="sng" w="9525">
              <a:solidFill>
                <a:schemeClr val="accent1"/>
              </a:solidFill>
              <a:prstDash val="solid"/>
              <a:round/>
              <a:headEnd len="sm" w="sm" type="none"/>
              <a:tailEnd len="sm" w="sm" type="none"/>
            </a:ln>
          </p:spPr>
        </p:cxnSp>
        <p:cxnSp>
          <p:nvCxnSpPr>
            <p:cNvPr id="224" name="Google Shape;224;p8"/>
            <p:cNvCxnSpPr/>
            <p:nvPr/>
          </p:nvCxnSpPr>
          <p:spPr>
            <a:xfrm rot="5400000">
              <a:off x="6026265" y="2040483"/>
              <a:ext cx="4505731"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225" name="Google Shape;225;p8"/>
            <p:cNvCxnSpPr/>
            <p:nvPr/>
          </p:nvCxnSpPr>
          <p:spPr>
            <a:xfrm flipH="1" rot="-5400000">
              <a:off x="5927205" y="2139543"/>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226" name="Google Shape;226;p8"/>
            <p:cNvCxnSpPr/>
            <p:nvPr/>
          </p:nvCxnSpPr>
          <p:spPr>
            <a:xfrm rot="5400000">
              <a:off x="6738734" y="2242140"/>
              <a:ext cx="4505732" cy="1588"/>
            </a:xfrm>
            <a:prstGeom prst="straightConnector1">
              <a:avLst/>
            </a:prstGeom>
            <a:noFill/>
            <a:ln cap="flat" cmpd="sng" w="15875">
              <a:solidFill>
                <a:schemeClr val="accent1"/>
              </a:solidFill>
              <a:prstDash val="solid"/>
              <a:round/>
              <a:headEnd len="sm" w="sm" type="none"/>
              <a:tailEnd len="sm" w="sm" type="none"/>
            </a:ln>
          </p:spPr>
        </p:cxnSp>
        <p:cxnSp>
          <p:nvCxnSpPr>
            <p:cNvPr id="227" name="Google Shape;227;p8"/>
            <p:cNvCxnSpPr/>
            <p:nvPr/>
          </p:nvCxnSpPr>
          <p:spPr>
            <a:xfrm rot="5400000">
              <a:off x="3728835" y="2204312"/>
              <a:ext cx="4505731"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228" name="Google Shape;228;p8"/>
            <p:cNvCxnSpPr/>
            <p:nvPr/>
          </p:nvCxnSpPr>
          <p:spPr>
            <a:xfrm flipH="1" rot="-5400000">
              <a:off x="4224135" y="2166212"/>
              <a:ext cx="4505731"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229" name="Google Shape;229;p8"/>
            <p:cNvCxnSpPr/>
            <p:nvPr/>
          </p:nvCxnSpPr>
          <p:spPr>
            <a:xfrm flipH="1" rot="-5400000">
              <a:off x="4414635" y="2051912"/>
              <a:ext cx="4505731"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230" name="Google Shape;230;p8"/>
            <p:cNvCxnSpPr/>
            <p:nvPr/>
          </p:nvCxnSpPr>
          <p:spPr>
            <a:xfrm rot="5400000">
              <a:off x="3309735" y="2090012"/>
              <a:ext cx="4505731"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231" name="Google Shape;231;p8"/>
            <p:cNvCxnSpPr/>
            <p:nvPr/>
          </p:nvCxnSpPr>
          <p:spPr>
            <a:xfrm flipH="1" rot="-5400000">
              <a:off x="43241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232" name="Google Shape;232;p8"/>
            <p:cNvCxnSpPr/>
            <p:nvPr/>
          </p:nvCxnSpPr>
          <p:spPr>
            <a:xfrm rot="5400000">
              <a:off x="49480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233" name="Google Shape;233;p8"/>
            <p:cNvCxnSpPr/>
            <p:nvPr/>
          </p:nvCxnSpPr>
          <p:spPr>
            <a:xfrm rot="5400000">
              <a:off x="5405235" y="1747112"/>
              <a:ext cx="4505731"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34" name="Google Shape;234;p8"/>
            <p:cNvCxnSpPr/>
            <p:nvPr/>
          </p:nvCxnSpPr>
          <p:spPr>
            <a:xfrm flipH="1" rot="-5400000">
              <a:off x="2547735" y="2013814"/>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235" name="Google Shape;235;p8"/>
          <p:cNvSpPr/>
          <p:nvPr/>
        </p:nvSpPr>
        <p:spPr>
          <a:xfrm>
            <a:off x="0" y="4311168"/>
            <a:ext cx="9144000" cy="19050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cxnSp>
        <p:nvCxnSpPr>
          <p:cNvPr id="236" name="Google Shape;236;p8"/>
          <p:cNvCxnSpPr/>
          <p:nvPr/>
        </p:nvCxnSpPr>
        <p:spPr>
          <a:xfrm>
            <a:off x="0" y="4387368"/>
            <a:ext cx="9144000" cy="1588"/>
          </a:xfrm>
          <a:prstGeom prst="straightConnector1">
            <a:avLst/>
          </a:prstGeom>
          <a:noFill/>
          <a:ln cap="flat" cmpd="sng" w="19050">
            <a:solidFill>
              <a:schemeClr val="accent2"/>
            </a:solidFill>
            <a:prstDash val="solid"/>
            <a:round/>
            <a:headEnd len="sm" w="sm" type="none"/>
            <a:tailEnd len="sm" w="sm" type="none"/>
          </a:ln>
        </p:spPr>
      </p:cxnSp>
      <p:cxnSp>
        <p:nvCxnSpPr>
          <p:cNvPr id="237" name="Google Shape;237;p8"/>
          <p:cNvCxnSpPr/>
          <p:nvPr/>
        </p:nvCxnSpPr>
        <p:spPr>
          <a:xfrm>
            <a:off x="0" y="6138380"/>
            <a:ext cx="9144000" cy="1588"/>
          </a:xfrm>
          <a:prstGeom prst="straightConnector1">
            <a:avLst/>
          </a:prstGeom>
          <a:noFill/>
          <a:ln cap="flat" cmpd="sng" w="19050">
            <a:solidFill>
              <a:schemeClr val="accent2"/>
            </a:solidFill>
            <a:prstDash val="solid"/>
            <a:round/>
            <a:headEnd len="sm" w="sm" type="none"/>
            <a:tailEnd len="sm" w="sm" type="none"/>
          </a:ln>
        </p:spPr>
      </p:cxnSp>
      <p:sp>
        <p:nvSpPr>
          <p:cNvPr id="238" name="Google Shape;238;p8"/>
          <p:cNvSpPr txBox="1"/>
          <p:nvPr>
            <p:ph idx="1" type="body"/>
          </p:nvPr>
        </p:nvSpPr>
        <p:spPr>
          <a:xfrm>
            <a:off x="457200" y="5621364"/>
            <a:ext cx="8305800" cy="414649"/>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239" name="Google Shape;239;p8"/>
          <p:cNvSpPr txBox="1"/>
          <p:nvPr>
            <p:ph type="title"/>
          </p:nvPr>
        </p:nvSpPr>
        <p:spPr>
          <a:xfrm>
            <a:off x="457200" y="4463568"/>
            <a:ext cx="8305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8"/>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8"/>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8"/>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43" name="Shape 243"/>
        <p:cNvGrpSpPr/>
        <p:nvPr/>
      </p:nvGrpSpPr>
      <p:grpSpPr>
        <a:xfrm>
          <a:off x="0" y="0"/>
          <a:ext cx="0" cy="0"/>
          <a:chOff x="0" y="0"/>
          <a:chExt cx="0" cy="0"/>
        </a:xfrm>
      </p:grpSpPr>
      <p:sp>
        <p:nvSpPr>
          <p:cNvPr id="244" name="Google Shape;244;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46" name="Google Shape;246;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47" name="Google Shape;247;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48" name="Google Shape;248;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49" name="Google Shape;249;p9"/>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9"/>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9"/>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2" name="Shape 252"/>
        <p:cNvGrpSpPr/>
        <p:nvPr/>
      </p:nvGrpSpPr>
      <p:grpSpPr>
        <a:xfrm>
          <a:off x="0" y="0"/>
          <a:ext cx="0" cy="0"/>
          <a:chOff x="0" y="0"/>
          <a:chExt cx="0" cy="0"/>
        </a:xfrm>
      </p:grpSpPr>
      <p:sp>
        <p:nvSpPr>
          <p:cNvPr id="253" name="Google Shape;253;p1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10"/>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10"/>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10"/>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B7982"/>
            </a:gs>
            <a:gs pos="100000">
              <a:srgbClr val="002739"/>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p:nvPr/>
        </p:nvSpPr>
        <p:spPr>
          <a:xfrm>
            <a:off x="149352" y="137160"/>
            <a:ext cx="8869680" cy="6583680"/>
          </a:xfrm>
          <a:prstGeom prst="rect">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11" name="Google Shape;11;p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EFEFE"/>
              </a:buClr>
              <a:buSzPts val="3600"/>
              <a:buFont typeface="Twentieth Century"/>
              <a:buNone/>
              <a:defRPr b="1" i="0" sz="36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ABC2C8"/>
              </a:buClr>
              <a:buSzPts val="2400"/>
              <a:buFont typeface="Arial"/>
              <a:buChar char="•"/>
              <a:defRPr b="0" i="0" sz="2400" u="none" cap="none" strike="noStrike">
                <a:solidFill>
                  <a:schemeClr val="lt2"/>
                </a:solidFill>
                <a:latin typeface="Twentieth Century"/>
                <a:ea typeface="Twentieth Century"/>
                <a:cs typeface="Twentieth Century"/>
                <a:sym typeface="Twentieth Century"/>
              </a:defRPr>
            </a:lvl1pPr>
            <a:lvl2pPr indent="-355600" lvl="1" marL="914400" marR="0" rtl="0" algn="l">
              <a:spcBef>
                <a:spcPts val="400"/>
              </a:spcBef>
              <a:spcAft>
                <a:spcPts val="0"/>
              </a:spcAft>
              <a:buClr>
                <a:srgbClr val="ABC2C8"/>
              </a:buClr>
              <a:buSzPts val="20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lt2"/>
                </a:solidFill>
                <a:latin typeface="Twentieth Century"/>
                <a:ea typeface="Twentieth Century"/>
                <a:cs typeface="Twentieth Century"/>
                <a:sym typeface="Twentieth Century"/>
              </a:defRPr>
            </a:lvl3pPr>
            <a:lvl4pPr indent="-342900" lvl="3" marL="1828800" marR="0" rtl="0" algn="l">
              <a:spcBef>
                <a:spcPts val="360"/>
              </a:spcBef>
              <a:spcAft>
                <a:spcPts val="0"/>
              </a:spcAft>
              <a:buClr>
                <a:schemeClr val="accent3"/>
              </a:buClr>
              <a:buSzPts val="1800"/>
              <a:buFont typeface="Arial"/>
              <a:buChar char="•"/>
              <a:defRPr b="0" i="0" sz="1800" u="none" cap="none" strike="noStrike">
                <a:solidFill>
                  <a:schemeClr val="lt1"/>
                </a:solidFill>
                <a:latin typeface="Twentieth Century"/>
                <a:ea typeface="Twentieth Century"/>
                <a:cs typeface="Twentieth Century"/>
                <a:sym typeface="Twentieth Century"/>
              </a:defRPr>
            </a:lvl4pPr>
            <a:lvl5pPr indent="-330200" lvl="4" marL="2286000" marR="0" rtl="0" algn="l">
              <a:spcBef>
                <a:spcPts val="320"/>
              </a:spcBef>
              <a:spcAft>
                <a:spcPts val="0"/>
              </a:spcAft>
              <a:buClr>
                <a:schemeClr val="accent4"/>
              </a:buClr>
              <a:buSzPts val="1600"/>
              <a:buFont typeface="Arial"/>
              <a:buChar char="•"/>
              <a:defRPr b="0" i="0" sz="1600" u="none" cap="none" strike="noStrike">
                <a:solidFill>
                  <a:schemeClr val="lt2"/>
                </a:solidFill>
                <a:latin typeface="Twentieth Century"/>
                <a:ea typeface="Twentieth Century"/>
                <a:cs typeface="Twentieth Century"/>
                <a:sym typeface="Twentieth Century"/>
              </a:defRPr>
            </a:lvl5pPr>
            <a:lvl6pPr indent="-330200" lvl="5" marL="2743200" marR="0" rtl="0" algn="l">
              <a:spcBef>
                <a:spcPts val="320"/>
              </a:spcBef>
              <a:spcAft>
                <a:spcPts val="0"/>
              </a:spcAft>
              <a:buClr>
                <a:schemeClr val="accent5"/>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6pPr>
            <a:lvl7pPr indent="-330200" lvl="6" marL="32004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4" name="Google Shape;14;p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5" name="Google Shape;15;p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1pPr>
            <a:lvl2pPr indent="0" lvl="1"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2pPr>
            <a:lvl3pPr indent="0" lvl="2"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3pPr>
            <a:lvl4pPr indent="0" lvl="3"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4pPr>
            <a:lvl5pPr indent="0" lvl="4"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5pPr>
            <a:lvl6pPr indent="0" lvl="5"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6pPr>
            <a:lvl7pPr indent="0" lvl="6"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7pPr>
            <a:lvl8pPr indent="0" lvl="7"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8pPr>
            <a:lvl9pPr indent="0" lvl="8"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2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14"/>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14"/>
          <p:cNvSpPr txBox="1"/>
          <p:nvPr>
            <p:ph type="ctrTitle"/>
          </p:nvPr>
        </p:nvSpPr>
        <p:spPr>
          <a:xfrm>
            <a:off x="228600" y="2130425"/>
            <a:ext cx="4419600" cy="1298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600"/>
              <a:buFont typeface="Twentieth Century"/>
              <a:buNone/>
            </a:pPr>
            <a:r>
              <a:rPr lang="en-US"/>
              <a:t>Presentation to </a:t>
            </a:r>
            <a:br>
              <a:rPr lang="en-US"/>
            </a:br>
            <a:r>
              <a:rPr lang="en-US"/>
              <a:t>Patriot National, Inc.</a:t>
            </a:r>
            <a:endParaRPr/>
          </a:p>
        </p:txBody>
      </p:sp>
      <p:sp>
        <p:nvSpPr>
          <p:cNvPr id="278" name="Google Shape;278;p14"/>
          <p:cNvSpPr txBox="1"/>
          <p:nvPr>
            <p:ph idx="1" type="subTitle"/>
          </p:nvPr>
        </p:nvSpPr>
        <p:spPr>
          <a:xfrm>
            <a:off x="244642" y="3429000"/>
            <a:ext cx="4724400" cy="1600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12"/>
              <a:buNone/>
            </a:pPr>
            <a:r>
              <a:rPr b="1" lang="en-US" sz="1812"/>
              <a:t>SafeCheck</a:t>
            </a:r>
            <a:endParaRPr/>
          </a:p>
          <a:p>
            <a:pPr indent="0" lvl="0" marL="0" rtl="0" algn="l">
              <a:lnSpc>
                <a:spcPct val="80000"/>
              </a:lnSpc>
              <a:spcBef>
                <a:spcPts val="362"/>
              </a:spcBef>
              <a:spcAft>
                <a:spcPts val="0"/>
              </a:spcAft>
              <a:buSzPts val="1812"/>
              <a:buNone/>
            </a:pPr>
            <a:r>
              <a:rPr i="1" lang="en-US" sz="1812"/>
              <a:t>Harnessing the Power of Workforce Information</a:t>
            </a:r>
            <a:endParaRPr/>
          </a:p>
          <a:p>
            <a:pPr indent="0" lvl="0" marL="0" rtl="0" algn="l">
              <a:lnSpc>
                <a:spcPct val="80000"/>
              </a:lnSpc>
              <a:spcBef>
                <a:spcPts val="362"/>
              </a:spcBef>
              <a:spcAft>
                <a:spcPts val="0"/>
              </a:spcAft>
              <a:buSzPts val="1812"/>
              <a:buNone/>
            </a:pPr>
            <a:r>
              <a:t/>
            </a:r>
            <a:endParaRPr sz="1812"/>
          </a:p>
          <a:p>
            <a:pPr indent="0" lvl="0" marL="0" rtl="0" algn="l">
              <a:lnSpc>
                <a:spcPct val="80000"/>
              </a:lnSpc>
              <a:spcBef>
                <a:spcPts val="362"/>
              </a:spcBef>
              <a:spcAft>
                <a:spcPts val="0"/>
              </a:spcAft>
              <a:buSzPts val="1812"/>
              <a:buNone/>
            </a:pPr>
            <a:r>
              <a:rPr lang="en-US" sz="1812"/>
              <a:t>Dana Goldberg</a:t>
            </a:r>
            <a:endParaRPr/>
          </a:p>
          <a:p>
            <a:pPr indent="0" lvl="0" marL="0" rtl="0" algn="l">
              <a:lnSpc>
                <a:spcPct val="80000"/>
              </a:lnSpc>
              <a:spcBef>
                <a:spcPts val="362"/>
              </a:spcBef>
              <a:spcAft>
                <a:spcPts val="0"/>
              </a:spcAft>
              <a:buSzPts val="1812"/>
              <a:buNone/>
            </a:pPr>
            <a:r>
              <a:rPr lang="en-US" sz="1812"/>
              <a:t>October 8</a:t>
            </a:r>
            <a:r>
              <a:rPr baseline="30000" lang="en-US" sz="1812"/>
              <a:t>th</a:t>
            </a:r>
            <a:r>
              <a:rPr lang="en-US" sz="1812"/>
              <a:t>, 2015</a:t>
            </a:r>
            <a:endParaRPr sz="1812"/>
          </a:p>
          <a:p>
            <a:pPr indent="0" lvl="0" marL="0" rtl="0" algn="l">
              <a:lnSpc>
                <a:spcPct val="80000"/>
              </a:lnSpc>
              <a:spcBef>
                <a:spcPts val="275"/>
              </a:spcBef>
              <a:spcAft>
                <a:spcPts val="0"/>
              </a:spcAft>
              <a:buSzPts val="1375"/>
              <a:buNone/>
            </a:pPr>
            <a:r>
              <a:t/>
            </a:r>
            <a:endParaRPr sz="1375"/>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3"/>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5" name="Google Shape;345;p23"/>
          <p:cNvPicPr preferRelativeResize="0"/>
          <p:nvPr/>
        </p:nvPicPr>
        <p:blipFill rotWithShape="1">
          <a:blip r:embed="rId3">
            <a:alphaModFix/>
          </a:blip>
          <a:srcRect b="0" l="0" r="0" t="0"/>
          <a:stretch/>
        </p:blipFill>
        <p:spPr>
          <a:xfrm>
            <a:off x="228600" y="228600"/>
            <a:ext cx="8763000" cy="6472238"/>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4"/>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p24"/>
          <p:cNvPicPr preferRelativeResize="0"/>
          <p:nvPr/>
        </p:nvPicPr>
        <p:blipFill rotWithShape="1">
          <a:blip r:embed="rId3">
            <a:alphaModFix/>
          </a:blip>
          <a:srcRect b="0" l="0" r="0" t="0"/>
          <a:stretch/>
        </p:blipFill>
        <p:spPr>
          <a:xfrm>
            <a:off x="76200" y="152400"/>
            <a:ext cx="8991600" cy="65532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25"/>
          <p:cNvPicPr preferRelativeResize="0"/>
          <p:nvPr>
            <p:ph idx="2" type="pic"/>
          </p:nvPr>
        </p:nvPicPr>
        <p:blipFill rotWithShape="1">
          <a:blip r:embed="rId3">
            <a:alphaModFix/>
          </a:blip>
          <a:srcRect b="11985" l="0" r="0" t="11985"/>
          <a:stretch/>
        </p:blipFill>
        <p:spPr>
          <a:xfrm>
            <a:off x="3200400" y="4572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59" name="Google Shape;359;p25"/>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0" name="Google Shape;360;p25"/>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SafeCheck Concept</a:t>
            </a:r>
            <a:endParaRPr/>
          </a:p>
        </p:txBody>
      </p:sp>
      <p:sp>
        <p:nvSpPr>
          <p:cNvPr id="361" name="Google Shape;361;p25"/>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The gateway to  valuable employee behavior intel</a:t>
            </a:r>
            <a:endParaRPr i="1"/>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6"/>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960"/>
              <a:buNone/>
            </a:pPr>
            <a:r>
              <a:rPr lang="en-US" sz="2960"/>
              <a:t>Imagine the value of every employer knowing </a:t>
            </a:r>
            <a:endParaRPr/>
          </a:p>
          <a:p>
            <a:pPr indent="-274320" lvl="0" marL="274320" rtl="0" algn="l">
              <a:lnSpc>
                <a:spcPct val="90000"/>
              </a:lnSpc>
              <a:spcBef>
                <a:spcPts val="592"/>
              </a:spcBef>
              <a:spcAft>
                <a:spcPts val="0"/>
              </a:spcAft>
              <a:buSzPts val="2960"/>
              <a:buChar char="•"/>
            </a:pPr>
            <a:r>
              <a:rPr lang="en-US" sz="2960"/>
              <a:t>The confirmed identity of every employee (verified by thumbprint or eye scan)</a:t>
            </a:r>
            <a:endParaRPr/>
          </a:p>
          <a:p>
            <a:pPr indent="-274320" lvl="0" marL="274320" rtl="0" algn="l">
              <a:lnSpc>
                <a:spcPct val="90000"/>
              </a:lnSpc>
              <a:spcBef>
                <a:spcPts val="592"/>
              </a:spcBef>
              <a:spcAft>
                <a:spcPts val="0"/>
              </a:spcAft>
              <a:buSzPts val="2960"/>
              <a:buChar char="•"/>
            </a:pPr>
            <a:r>
              <a:rPr lang="en-US" sz="2960"/>
              <a:t>The exact log in/log out time of work from every work site</a:t>
            </a:r>
            <a:endParaRPr/>
          </a:p>
          <a:p>
            <a:pPr indent="-274320" lvl="0" marL="274320" rtl="0" algn="l">
              <a:lnSpc>
                <a:spcPct val="90000"/>
              </a:lnSpc>
              <a:spcBef>
                <a:spcPts val="592"/>
              </a:spcBef>
              <a:spcAft>
                <a:spcPts val="0"/>
              </a:spcAft>
              <a:buSzPts val="2960"/>
              <a:buChar char="•"/>
            </a:pPr>
            <a:r>
              <a:rPr lang="en-US" sz="2960"/>
              <a:t>The location of each employee at any time (verified by GPS)</a:t>
            </a:r>
            <a:endParaRPr/>
          </a:p>
          <a:p>
            <a:pPr indent="-274320" lvl="0" marL="274320" rtl="0" algn="l">
              <a:lnSpc>
                <a:spcPct val="90000"/>
              </a:lnSpc>
              <a:spcBef>
                <a:spcPts val="592"/>
              </a:spcBef>
              <a:spcAft>
                <a:spcPts val="0"/>
              </a:spcAft>
              <a:buSzPts val="2960"/>
              <a:buChar char="•"/>
            </a:pPr>
            <a:r>
              <a:rPr lang="en-US" sz="2960"/>
              <a:t>The physical state of that employee ( verified by self attestation and/or biometrics wearables)</a:t>
            </a:r>
            <a:endParaRPr/>
          </a:p>
          <a:p>
            <a:pPr indent="-86360" lvl="0" marL="274320" rtl="0" algn="l">
              <a:lnSpc>
                <a:spcPct val="90000"/>
              </a:lnSpc>
              <a:spcBef>
                <a:spcPts val="592"/>
              </a:spcBef>
              <a:spcAft>
                <a:spcPts val="0"/>
              </a:spcAft>
              <a:buSzPts val="2960"/>
              <a:buNone/>
            </a:pPr>
            <a:r>
              <a:t/>
            </a:r>
            <a:endParaRPr sz="2960"/>
          </a:p>
        </p:txBody>
      </p:sp>
      <p:sp>
        <p:nvSpPr>
          <p:cNvPr id="368" name="Google Shape;368;p26"/>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26"/>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The SafeCheck Concept</a:t>
            </a:r>
            <a:endParaRPr/>
          </a:p>
        </p:txBody>
      </p:sp>
      <p:sp>
        <p:nvSpPr>
          <p:cNvPr id="370" name="Google Shape;370;p26"/>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Simple idea, huge potential</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EFEFE"/>
              </a:buClr>
              <a:buSzPts val="3600"/>
              <a:buFont typeface="Twentieth Century"/>
              <a:buNone/>
            </a:pPr>
            <a:r>
              <a:rPr lang="en-US"/>
              <a:t>Value to Potential Customers</a:t>
            </a:r>
            <a:endParaRPr/>
          </a:p>
        </p:txBody>
      </p:sp>
      <p:sp>
        <p:nvSpPr>
          <p:cNvPr id="377" name="Google Shape;377;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380"/>
              <a:buChar char="•"/>
            </a:pPr>
            <a:r>
              <a:rPr lang="en-US" sz="2380"/>
              <a:t>Insurers for </a:t>
            </a:r>
            <a:endParaRPr/>
          </a:p>
          <a:p>
            <a:pPr indent="-182880" lvl="1" marL="548640" rtl="0" algn="l">
              <a:lnSpc>
                <a:spcPct val="80000"/>
              </a:lnSpc>
              <a:spcBef>
                <a:spcPts val="408"/>
              </a:spcBef>
              <a:spcAft>
                <a:spcPts val="0"/>
              </a:spcAft>
              <a:buSzPts val="2040"/>
              <a:buChar char="•"/>
            </a:pPr>
            <a:r>
              <a:rPr lang="en-US" sz="2040"/>
              <a:t>Analytics</a:t>
            </a:r>
            <a:endParaRPr/>
          </a:p>
          <a:p>
            <a:pPr indent="-182880" lvl="1" marL="548640" rtl="0" algn="l">
              <a:lnSpc>
                <a:spcPct val="80000"/>
              </a:lnSpc>
              <a:spcBef>
                <a:spcPts val="408"/>
              </a:spcBef>
              <a:spcAft>
                <a:spcPts val="0"/>
              </a:spcAft>
              <a:buSzPts val="2040"/>
              <a:buChar char="•"/>
            </a:pPr>
            <a:r>
              <a:rPr lang="en-US" sz="2040"/>
              <a:t>Business intelligence</a:t>
            </a:r>
            <a:endParaRPr/>
          </a:p>
          <a:p>
            <a:pPr indent="-182880" lvl="1" marL="548640" rtl="0" algn="l">
              <a:lnSpc>
                <a:spcPct val="80000"/>
              </a:lnSpc>
              <a:spcBef>
                <a:spcPts val="408"/>
              </a:spcBef>
              <a:spcAft>
                <a:spcPts val="0"/>
              </a:spcAft>
              <a:buSzPts val="2040"/>
              <a:buChar char="•"/>
            </a:pPr>
            <a:r>
              <a:rPr lang="en-US" sz="2040"/>
              <a:t>New product development (on demand workers, field workers, etc.)</a:t>
            </a:r>
            <a:endParaRPr/>
          </a:p>
          <a:p>
            <a:pPr indent="-182880" lvl="1" marL="548640" rtl="0" algn="l">
              <a:lnSpc>
                <a:spcPct val="80000"/>
              </a:lnSpc>
              <a:spcBef>
                <a:spcPts val="408"/>
              </a:spcBef>
              <a:spcAft>
                <a:spcPts val="0"/>
              </a:spcAft>
              <a:buSzPts val="2040"/>
              <a:buChar char="•"/>
            </a:pPr>
            <a:r>
              <a:rPr lang="en-US" sz="2040"/>
              <a:t>Expanded Human Capital Mgmt. Services</a:t>
            </a:r>
            <a:endParaRPr/>
          </a:p>
          <a:p>
            <a:pPr indent="-274320" lvl="0" marL="274320" rtl="0" algn="l">
              <a:lnSpc>
                <a:spcPct val="80000"/>
              </a:lnSpc>
              <a:spcBef>
                <a:spcPts val="476"/>
              </a:spcBef>
              <a:spcAft>
                <a:spcPts val="0"/>
              </a:spcAft>
              <a:buSzPts val="2380"/>
              <a:buChar char="•"/>
            </a:pPr>
            <a:r>
              <a:rPr lang="en-US" sz="2380"/>
              <a:t>Employers &amp; Insurers for</a:t>
            </a:r>
            <a:endParaRPr/>
          </a:p>
          <a:p>
            <a:pPr indent="-182880" lvl="1" marL="548640" rtl="0" algn="l">
              <a:lnSpc>
                <a:spcPct val="80000"/>
              </a:lnSpc>
              <a:spcBef>
                <a:spcPts val="408"/>
              </a:spcBef>
              <a:spcAft>
                <a:spcPts val="0"/>
              </a:spcAft>
              <a:buSzPts val="2040"/>
              <a:buChar char="•"/>
            </a:pPr>
            <a:r>
              <a:rPr lang="en-US" sz="2040"/>
              <a:t>Workers Comp mitigation</a:t>
            </a:r>
            <a:endParaRPr/>
          </a:p>
          <a:p>
            <a:pPr indent="-182880" lvl="1" marL="548640" rtl="0" algn="l">
              <a:lnSpc>
                <a:spcPct val="80000"/>
              </a:lnSpc>
              <a:spcBef>
                <a:spcPts val="408"/>
              </a:spcBef>
              <a:spcAft>
                <a:spcPts val="0"/>
              </a:spcAft>
              <a:buSzPts val="2040"/>
              <a:buChar char="•"/>
            </a:pPr>
            <a:r>
              <a:rPr lang="en-US" sz="2040"/>
              <a:t>Liability mitigation</a:t>
            </a:r>
            <a:endParaRPr/>
          </a:p>
          <a:p>
            <a:pPr indent="-182880" lvl="1" marL="548640" rtl="0" algn="l">
              <a:lnSpc>
                <a:spcPct val="80000"/>
              </a:lnSpc>
              <a:spcBef>
                <a:spcPts val="408"/>
              </a:spcBef>
              <a:spcAft>
                <a:spcPts val="0"/>
              </a:spcAft>
              <a:buSzPts val="2040"/>
              <a:buChar char="•"/>
            </a:pPr>
            <a:r>
              <a:rPr lang="en-US" sz="2040"/>
              <a:t>Time management, performance management </a:t>
            </a:r>
            <a:endParaRPr/>
          </a:p>
          <a:p>
            <a:pPr indent="-182880" lvl="1" marL="548640" rtl="0" algn="l">
              <a:lnSpc>
                <a:spcPct val="80000"/>
              </a:lnSpc>
              <a:spcBef>
                <a:spcPts val="408"/>
              </a:spcBef>
              <a:spcAft>
                <a:spcPts val="0"/>
              </a:spcAft>
              <a:buSzPts val="2040"/>
              <a:buChar char="•"/>
            </a:pPr>
            <a:r>
              <a:rPr lang="en-US" sz="2040"/>
              <a:t>Compliance &amp; Reporting</a:t>
            </a:r>
            <a:endParaRPr/>
          </a:p>
          <a:p>
            <a:pPr indent="0" lvl="1" marL="365760" rtl="0" algn="l">
              <a:lnSpc>
                <a:spcPct val="80000"/>
              </a:lnSpc>
              <a:spcBef>
                <a:spcPts val="408"/>
              </a:spcBef>
              <a:spcAft>
                <a:spcPts val="0"/>
              </a:spcAft>
              <a:buSzPts val="2040"/>
              <a:buNone/>
            </a:pPr>
            <a:r>
              <a:rPr lang="en-US" sz="2040"/>
              <a:t> </a:t>
            </a:r>
            <a:endParaRPr sz="2040"/>
          </a:p>
        </p:txBody>
      </p:sp>
      <p:sp>
        <p:nvSpPr>
          <p:cNvPr id="378" name="Google Shape;378;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380"/>
              <a:buChar char="•"/>
            </a:pPr>
            <a:r>
              <a:rPr lang="en-US" sz="2380"/>
              <a:t>The Government for </a:t>
            </a:r>
            <a:endParaRPr/>
          </a:p>
          <a:p>
            <a:pPr indent="-182880" lvl="1" marL="548640" rtl="0" algn="l">
              <a:lnSpc>
                <a:spcPct val="80000"/>
              </a:lnSpc>
              <a:spcBef>
                <a:spcPts val="408"/>
              </a:spcBef>
              <a:spcAft>
                <a:spcPts val="0"/>
              </a:spcAft>
              <a:buSzPts val="2040"/>
              <a:buChar char="•"/>
            </a:pPr>
            <a:r>
              <a:rPr lang="en-US" sz="2040"/>
              <a:t>Tracking legal workers</a:t>
            </a:r>
            <a:endParaRPr/>
          </a:p>
          <a:p>
            <a:pPr indent="-182880" lvl="1" marL="548640" rtl="0" algn="l">
              <a:lnSpc>
                <a:spcPct val="80000"/>
              </a:lnSpc>
              <a:spcBef>
                <a:spcPts val="408"/>
              </a:spcBef>
              <a:spcAft>
                <a:spcPts val="0"/>
              </a:spcAft>
              <a:buSzPts val="2040"/>
              <a:buChar char="•"/>
            </a:pPr>
            <a:r>
              <a:rPr lang="en-US" sz="2040"/>
              <a:t>Ensuring identities</a:t>
            </a:r>
            <a:endParaRPr/>
          </a:p>
          <a:p>
            <a:pPr indent="-182880" lvl="1" marL="548640" rtl="0" algn="l">
              <a:lnSpc>
                <a:spcPct val="80000"/>
              </a:lnSpc>
              <a:spcBef>
                <a:spcPts val="408"/>
              </a:spcBef>
              <a:spcAft>
                <a:spcPts val="0"/>
              </a:spcAft>
              <a:buSzPts val="2040"/>
              <a:buChar char="•"/>
            </a:pPr>
            <a:r>
              <a:rPr lang="en-US" sz="2040"/>
              <a:t>Protecting against terrorism</a:t>
            </a:r>
            <a:endParaRPr/>
          </a:p>
          <a:p>
            <a:pPr indent="-182880" lvl="1" marL="548640" rtl="0" algn="l">
              <a:lnSpc>
                <a:spcPct val="80000"/>
              </a:lnSpc>
              <a:spcBef>
                <a:spcPts val="408"/>
              </a:spcBef>
              <a:spcAft>
                <a:spcPts val="0"/>
              </a:spcAft>
              <a:buSzPts val="2040"/>
              <a:buChar char="•"/>
            </a:pPr>
            <a:r>
              <a:rPr lang="en-US" sz="2040"/>
              <a:t>Creating/introducing quickly deployable, non invasive tracking &amp; analytic capabilities</a:t>
            </a:r>
            <a:endParaRPr/>
          </a:p>
          <a:p>
            <a:pPr indent="-53340" lvl="1" marL="548640" rtl="0" algn="l">
              <a:lnSpc>
                <a:spcPct val="80000"/>
              </a:lnSpc>
              <a:spcBef>
                <a:spcPts val="408"/>
              </a:spcBef>
              <a:spcAft>
                <a:spcPts val="0"/>
              </a:spcAft>
              <a:buSzPts val="2040"/>
              <a:buNone/>
            </a:pPr>
            <a:r>
              <a:t/>
            </a:r>
            <a:endParaRPr sz="2040"/>
          </a:p>
          <a:p>
            <a:pPr indent="0" lvl="0" marL="0" rtl="0" algn="l">
              <a:lnSpc>
                <a:spcPct val="80000"/>
              </a:lnSpc>
              <a:spcBef>
                <a:spcPts val="476"/>
              </a:spcBef>
              <a:spcAft>
                <a:spcPts val="0"/>
              </a:spcAft>
              <a:buSzPts val="2380"/>
              <a:buNone/>
            </a:pPr>
            <a:r>
              <a:rPr lang="en-US" sz="2380"/>
              <a:t> </a:t>
            </a:r>
            <a:endParaRPr/>
          </a:p>
          <a:p>
            <a:pPr indent="-123190" lvl="0" marL="274320" rtl="0" algn="l">
              <a:lnSpc>
                <a:spcPct val="80000"/>
              </a:lnSpc>
              <a:spcBef>
                <a:spcPts val="476"/>
              </a:spcBef>
              <a:spcAft>
                <a:spcPts val="0"/>
              </a:spcAft>
              <a:buSzPts val="2380"/>
              <a:buNone/>
            </a:pPr>
            <a:r>
              <a:t/>
            </a:r>
            <a:endParaRPr sz="2380"/>
          </a:p>
        </p:txBody>
      </p:sp>
      <p:sp>
        <p:nvSpPr>
          <p:cNvPr id="379" name="Google Shape;379;p27"/>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8"/>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6" name="Google Shape;386;p28"/>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SafeCheck App</a:t>
            </a:r>
            <a:endParaRPr/>
          </a:p>
        </p:txBody>
      </p:sp>
      <p:sp>
        <p:nvSpPr>
          <p:cNvPr id="387" name="Google Shape;387;p28"/>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Identity</a:t>
            </a:r>
            <a:endParaRPr/>
          </a:p>
          <a:p>
            <a:pPr indent="0" lvl="0" marL="0" rtl="0" algn="l">
              <a:spcBef>
                <a:spcPts val="360"/>
              </a:spcBef>
              <a:spcAft>
                <a:spcPts val="0"/>
              </a:spcAft>
              <a:buSzPts val="1800"/>
              <a:buNone/>
            </a:pPr>
            <a:r>
              <a:rPr i="1" lang="en-US"/>
              <a:t>Location</a:t>
            </a:r>
            <a:endParaRPr/>
          </a:p>
          <a:p>
            <a:pPr indent="0" lvl="0" marL="0" rtl="0" algn="l">
              <a:spcBef>
                <a:spcPts val="360"/>
              </a:spcBef>
              <a:spcAft>
                <a:spcPts val="0"/>
              </a:spcAft>
              <a:buSzPts val="1800"/>
              <a:buNone/>
            </a:pPr>
            <a:r>
              <a:rPr i="1" lang="en-US"/>
              <a:t>Work readiness</a:t>
            </a:r>
            <a:endParaRPr/>
          </a:p>
          <a:p>
            <a:pPr indent="0" lvl="0" marL="0" rtl="0" algn="l">
              <a:spcBef>
                <a:spcPts val="360"/>
              </a:spcBef>
              <a:spcAft>
                <a:spcPts val="0"/>
              </a:spcAft>
              <a:buSzPts val="1800"/>
              <a:buNone/>
            </a:pPr>
            <a:r>
              <a:t/>
            </a:r>
            <a:endParaRPr/>
          </a:p>
        </p:txBody>
      </p:sp>
      <p:sp>
        <p:nvSpPr>
          <p:cNvPr id="388" name="Google Shape;388;p28"/>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200"/>
              <a:buNone/>
            </a:pPr>
            <a:r>
              <a:rPr lang="en-US"/>
              <a:t>Purchase a mobile application contract scaled to employer needs.  Every employee must use the application daily before beginning work. Application requires employee to answer a few key questions re:</a:t>
            </a:r>
            <a:endParaRPr/>
          </a:p>
          <a:p>
            <a:pPr indent="-182880" lvl="1" marL="548640" rtl="0" algn="l">
              <a:lnSpc>
                <a:spcPct val="90000"/>
              </a:lnSpc>
              <a:spcBef>
                <a:spcPts val="560"/>
              </a:spcBef>
              <a:spcAft>
                <a:spcPts val="0"/>
              </a:spcAft>
              <a:buSzPts val="2800"/>
              <a:buChar char="•"/>
            </a:pPr>
            <a:r>
              <a:rPr lang="en-US"/>
              <a:t>Their identity (confirmed by thumb print or eye scan)</a:t>
            </a:r>
            <a:endParaRPr/>
          </a:p>
          <a:p>
            <a:pPr indent="-182880" lvl="1" marL="548640" rtl="0" algn="l">
              <a:lnSpc>
                <a:spcPct val="90000"/>
              </a:lnSpc>
              <a:spcBef>
                <a:spcPts val="560"/>
              </a:spcBef>
              <a:spcAft>
                <a:spcPts val="0"/>
              </a:spcAft>
              <a:buSzPts val="2800"/>
              <a:buChar char="•"/>
            </a:pPr>
            <a:r>
              <a:rPr lang="en-US"/>
              <a:t>Their location (recorded via GPS)</a:t>
            </a:r>
            <a:endParaRPr/>
          </a:p>
          <a:p>
            <a:pPr indent="-182880" lvl="1" marL="548640" rtl="0" algn="l">
              <a:lnSpc>
                <a:spcPct val="90000"/>
              </a:lnSpc>
              <a:spcBef>
                <a:spcPts val="560"/>
              </a:spcBef>
              <a:spcAft>
                <a:spcPts val="0"/>
              </a:spcAft>
              <a:buSzPts val="2800"/>
              <a:buChar char="•"/>
            </a:pPr>
            <a:r>
              <a:rPr lang="en-US"/>
              <a:t>Use of alcohol</a:t>
            </a:r>
            <a:endParaRPr/>
          </a:p>
          <a:p>
            <a:pPr indent="-182880" lvl="1" marL="548640" rtl="0" algn="l">
              <a:lnSpc>
                <a:spcPct val="90000"/>
              </a:lnSpc>
              <a:spcBef>
                <a:spcPts val="560"/>
              </a:spcBef>
              <a:spcAft>
                <a:spcPts val="0"/>
              </a:spcAft>
              <a:buSzPts val="2800"/>
              <a:buChar char="•"/>
            </a:pPr>
            <a:r>
              <a:rPr lang="en-US"/>
              <a:t>Use of drugs</a:t>
            </a:r>
            <a:endParaRPr/>
          </a:p>
          <a:p>
            <a:pPr indent="-5080" lvl="1" marL="548640" rtl="0" algn="l">
              <a:lnSpc>
                <a:spcPct val="90000"/>
              </a:lnSpc>
              <a:spcBef>
                <a:spcPts val="560"/>
              </a:spcBef>
              <a:spcAft>
                <a:spcPts val="0"/>
              </a:spcAft>
              <a:buSzPts val="2800"/>
              <a:buNone/>
            </a:pPr>
            <a:r>
              <a:t/>
            </a:r>
            <a:endParaRPr/>
          </a:p>
          <a:p>
            <a:pPr indent="-71120" lvl="0" marL="274320" rtl="0" algn="l">
              <a:lnSpc>
                <a:spcPct val="90000"/>
              </a:lnSpc>
              <a:spcBef>
                <a:spcPts val="640"/>
              </a:spcBef>
              <a:spcAft>
                <a:spcPts val="0"/>
              </a:spcAft>
              <a:buSzPts val="3200"/>
              <a:buNone/>
            </a:pPr>
            <a:r>
              <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9"/>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p>
            <a:pPr indent="0" lvl="1" marL="365760" rtl="0" algn="l">
              <a:lnSpc>
                <a:spcPct val="90000"/>
              </a:lnSpc>
              <a:spcBef>
                <a:spcPts val="0"/>
              </a:spcBef>
              <a:spcAft>
                <a:spcPts val="0"/>
              </a:spcAft>
              <a:buSzPts val="2800"/>
              <a:buNone/>
            </a:pPr>
            <a:r>
              <a:t/>
            </a:r>
            <a:endParaRPr/>
          </a:p>
          <a:p>
            <a:pPr indent="-182880" lvl="1" marL="548640" rtl="0" algn="l">
              <a:lnSpc>
                <a:spcPct val="90000"/>
              </a:lnSpc>
              <a:spcBef>
                <a:spcPts val="560"/>
              </a:spcBef>
              <a:spcAft>
                <a:spcPts val="0"/>
              </a:spcAft>
              <a:buSzPts val="2800"/>
              <a:buChar char="•"/>
            </a:pPr>
            <a:r>
              <a:rPr lang="en-US"/>
              <a:t>Visits to health professionals in last 48 hrs. </a:t>
            </a:r>
            <a:endParaRPr/>
          </a:p>
          <a:p>
            <a:pPr indent="-182880" lvl="1" marL="548640" rtl="0" algn="l">
              <a:lnSpc>
                <a:spcPct val="90000"/>
              </a:lnSpc>
              <a:spcBef>
                <a:spcPts val="560"/>
              </a:spcBef>
              <a:spcAft>
                <a:spcPts val="0"/>
              </a:spcAft>
              <a:buSzPts val="2800"/>
              <a:buChar char="•"/>
            </a:pPr>
            <a:r>
              <a:rPr lang="en-US"/>
              <a:t>HIPPA release</a:t>
            </a:r>
            <a:endParaRPr/>
          </a:p>
          <a:p>
            <a:pPr indent="-182880" lvl="1" marL="548640" rtl="0" algn="l">
              <a:lnSpc>
                <a:spcPct val="90000"/>
              </a:lnSpc>
              <a:spcBef>
                <a:spcPts val="560"/>
              </a:spcBef>
              <a:spcAft>
                <a:spcPts val="0"/>
              </a:spcAft>
              <a:buSzPts val="2800"/>
              <a:buChar char="•"/>
            </a:pPr>
            <a:r>
              <a:rPr lang="en-US"/>
              <a:t>Other customizable questions</a:t>
            </a:r>
            <a:endParaRPr/>
          </a:p>
          <a:p>
            <a:pPr indent="-71120" lvl="0" marL="274320" rtl="0" algn="l">
              <a:lnSpc>
                <a:spcPct val="90000"/>
              </a:lnSpc>
              <a:spcBef>
                <a:spcPts val="640"/>
              </a:spcBef>
              <a:spcAft>
                <a:spcPts val="0"/>
              </a:spcAft>
              <a:buSzPts val="3200"/>
              <a:buNone/>
            </a:pPr>
            <a:r>
              <a:t/>
            </a:r>
            <a:endParaRPr/>
          </a:p>
          <a:p>
            <a:pPr indent="-274320" lvl="0" marL="274320" rtl="0" algn="l">
              <a:lnSpc>
                <a:spcPct val="90000"/>
              </a:lnSpc>
              <a:spcBef>
                <a:spcPts val="640"/>
              </a:spcBef>
              <a:spcAft>
                <a:spcPts val="0"/>
              </a:spcAft>
              <a:buSzPts val="3200"/>
              <a:buChar char="•"/>
            </a:pPr>
            <a:r>
              <a:rPr lang="en-US"/>
              <a:t>Application features: </a:t>
            </a:r>
            <a:endParaRPr/>
          </a:p>
          <a:p>
            <a:pPr indent="-182880" lvl="1" marL="548640" rtl="0" algn="l">
              <a:lnSpc>
                <a:spcPct val="90000"/>
              </a:lnSpc>
              <a:spcBef>
                <a:spcPts val="560"/>
              </a:spcBef>
              <a:spcAft>
                <a:spcPts val="0"/>
              </a:spcAft>
              <a:buSzPts val="2800"/>
              <a:buChar char="•"/>
            </a:pPr>
            <a:r>
              <a:rPr lang="en-US"/>
              <a:t>Downloadable to mobile, tablet, or computer</a:t>
            </a:r>
            <a:endParaRPr/>
          </a:p>
          <a:p>
            <a:pPr indent="-182880" lvl="1" marL="548640" rtl="0" algn="l">
              <a:lnSpc>
                <a:spcPct val="90000"/>
              </a:lnSpc>
              <a:spcBef>
                <a:spcPts val="560"/>
              </a:spcBef>
              <a:spcAft>
                <a:spcPts val="0"/>
              </a:spcAft>
              <a:buSzPts val="2800"/>
              <a:buChar char="•"/>
            </a:pPr>
            <a:r>
              <a:rPr lang="en-US"/>
              <a:t>Multilingual</a:t>
            </a:r>
            <a:endParaRPr/>
          </a:p>
          <a:p>
            <a:pPr indent="-182880" lvl="1" marL="548640" rtl="0" algn="l">
              <a:lnSpc>
                <a:spcPct val="90000"/>
              </a:lnSpc>
              <a:spcBef>
                <a:spcPts val="560"/>
              </a:spcBef>
              <a:spcAft>
                <a:spcPts val="0"/>
              </a:spcAft>
              <a:buSzPts val="2800"/>
              <a:buChar char="•"/>
            </a:pPr>
            <a:r>
              <a:rPr lang="en-US"/>
              <a:t>Questions scalable to employer</a:t>
            </a:r>
            <a:endParaRPr/>
          </a:p>
          <a:p>
            <a:pPr indent="-182880" lvl="1" marL="548640" rtl="0" algn="l">
              <a:lnSpc>
                <a:spcPct val="90000"/>
              </a:lnSpc>
              <a:spcBef>
                <a:spcPts val="560"/>
              </a:spcBef>
              <a:spcAft>
                <a:spcPts val="0"/>
              </a:spcAft>
              <a:buSzPts val="2800"/>
              <a:buChar char="•"/>
            </a:pPr>
            <a:r>
              <a:rPr lang="en-US"/>
              <a:t>Data feed to third party in play</a:t>
            </a:r>
            <a:endParaRPr/>
          </a:p>
          <a:p>
            <a:pPr indent="-5080" lvl="1" marL="548640" rtl="0" algn="l">
              <a:lnSpc>
                <a:spcPct val="90000"/>
              </a:lnSpc>
              <a:spcBef>
                <a:spcPts val="560"/>
              </a:spcBef>
              <a:spcAft>
                <a:spcPts val="0"/>
              </a:spcAft>
              <a:buSzPts val="2800"/>
              <a:buNone/>
            </a:pPr>
            <a:r>
              <a:t/>
            </a:r>
            <a:endParaRPr/>
          </a:p>
          <a:p>
            <a:pPr indent="-71120" lvl="0" marL="274320" rtl="0" algn="l">
              <a:lnSpc>
                <a:spcPct val="90000"/>
              </a:lnSpc>
              <a:spcBef>
                <a:spcPts val="640"/>
              </a:spcBef>
              <a:spcAft>
                <a:spcPts val="0"/>
              </a:spcAft>
              <a:buSzPts val="3200"/>
              <a:buNone/>
            </a:pPr>
            <a:r>
              <a:t/>
            </a:r>
            <a:endParaRPr/>
          </a:p>
        </p:txBody>
      </p:sp>
      <p:sp>
        <p:nvSpPr>
          <p:cNvPr id="395" name="Google Shape;395;p29"/>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29"/>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SafeCheck App</a:t>
            </a:r>
            <a:endParaRPr/>
          </a:p>
        </p:txBody>
      </p:sp>
      <p:sp>
        <p:nvSpPr>
          <p:cNvPr id="397" name="Google Shape;397;p29"/>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800"/>
              <a:buFont typeface="Arial"/>
              <a:buChar char="•"/>
            </a:pPr>
            <a:r>
              <a:rPr i="1" lang="en-US"/>
              <a:t>Flexible</a:t>
            </a:r>
            <a:endParaRPr/>
          </a:p>
          <a:p>
            <a:pPr indent="-285750" lvl="0" marL="285750" rtl="0" algn="l">
              <a:spcBef>
                <a:spcPts val="360"/>
              </a:spcBef>
              <a:spcAft>
                <a:spcPts val="0"/>
              </a:spcAft>
              <a:buSzPts val="1800"/>
              <a:buFont typeface="Arial"/>
              <a:buChar char="•"/>
            </a:pPr>
            <a:r>
              <a:rPr i="1" lang="en-US"/>
              <a:t>Scalable</a:t>
            </a:r>
            <a:endParaRPr/>
          </a:p>
          <a:p>
            <a:pPr indent="-285750" lvl="0" marL="285750" rtl="0" algn="l">
              <a:spcBef>
                <a:spcPts val="360"/>
              </a:spcBef>
              <a:spcAft>
                <a:spcPts val="0"/>
              </a:spcAft>
              <a:buSzPts val="1800"/>
              <a:buFont typeface="Arial"/>
              <a:buChar char="•"/>
            </a:pPr>
            <a:r>
              <a:rPr i="1" lang="en-US"/>
              <a:t>Valuable data</a:t>
            </a:r>
            <a:endParaRPr/>
          </a:p>
          <a:p>
            <a:pPr indent="0" lvl="0" marL="0" rtl="0" algn="l">
              <a:spcBef>
                <a:spcPts val="360"/>
              </a:spcBef>
              <a:spcAft>
                <a:spcPts val="0"/>
              </a:spcAft>
              <a:buSzPts val="1800"/>
              <a:buNone/>
            </a:pPr>
            <a:r>
              <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0"/>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720"/>
              <a:buChar char="•"/>
            </a:pPr>
            <a:r>
              <a:rPr lang="en-US" sz="2720"/>
              <a:t>Multiple Models &amp; Revenue Streams</a:t>
            </a:r>
            <a:endParaRPr/>
          </a:p>
          <a:p>
            <a:pPr indent="-182880" lvl="1" marL="548640" rtl="0" algn="l">
              <a:lnSpc>
                <a:spcPct val="80000"/>
              </a:lnSpc>
              <a:spcBef>
                <a:spcPts val="476"/>
              </a:spcBef>
              <a:spcAft>
                <a:spcPts val="0"/>
              </a:spcAft>
              <a:buSzPts val="2380"/>
              <a:buChar char="•"/>
            </a:pPr>
            <a:r>
              <a:rPr lang="en-US" sz="2380"/>
              <a:t>Facebook Model - Free and sell the data</a:t>
            </a:r>
            <a:endParaRPr/>
          </a:p>
          <a:p>
            <a:pPr indent="-182880" lvl="1" marL="548640" rtl="0" algn="l">
              <a:lnSpc>
                <a:spcPct val="80000"/>
              </a:lnSpc>
              <a:spcBef>
                <a:spcPts val="476"/>
              </a:spcBef>
              <a:spcAft>
                <a:spcPts val="0"/>
              </a:spcAft>
              <a:buSzPts val="2380"/>
              <a:buChar char="•"/>
            </a:pPr>
            <a:r>
              <a:rPr lang="en-US" sz="2380"/>
              <a:t>Insurer-Owned Product  Model </a:t>
            </a:r>
            <a:endParaRPr/>
          </a:p>
          <a:p>
            <a:pPr indent="-182880" lvl="1" marL="548640" rtl="0" algn="l">
              <a:lnSpc>
                <a:spcPct val="80000"/>
              </a:lnSpc>
              <a:spcBef>
                <a:spcPts val="476"/>
              </a:spcBef>
              <a:spcAft>
                <a:spcPts val="0"/>
              </a:spcAft>
              <a:buSzPts val="2380"/>
              <a:buChar char="•"/>
            </a:pPr>
            <a:r>
              <a:rPr lang="en-US" sz="2380"/>
              <a:t>Employer Model – Market directly to employer as independent entity</a:t>
            </a:r>
            <a:endParaRPr/>
          </a:p>
          <a:p>
            <a:pPr indent="-182880" lvl="1" marL="548640" rtl="0" algn="l">
              <a:lnSpc>
                <a:spcPct val="80000"/>
              </a:lnSpc>
              <a:spcBef>
                <a:spcPts val="476"/>
              </a:spcBef>
              <a:spcAft>
                <a:spcPts val="0"/>
              </a:spcAft>
              <a:buSzPts val="2380"/>
              <a:buChar char="•"/>
            </a:pPr>
            <a:r>
              <a:rPr lang="en-US" sz="2380"/>
              <a:t>Licensing Model – Unlimited annual usage is licensed to Insurer </a:t>
            </a:r>
            <a:endParaRPr/>
          </a:p>
          <a:p>
            <a:pPr indent="-182880" lvl="1" marL="548640" rtl="0" algn="l">
              <a:lnSpc>
                <a:spcPct val="80000"/>
              </a:lnSpc>
              <a:spcBef>
                <a:spcPts val="476"/>
              </a:spcBef>
              <a:spcAft>
                <a:spcPts val="0"/>
              </a:spcAft>
              <a:buSzPts val="2380"/>
              <a:buChar char="•"/>
            </a:pPr>
            <a:r>
              <a:rPr lang="en-US" sz="2380"/>
              <a:t>Uber Model New market development targeting on-demand workers</a:t>
            </a:r>
            <a:endParaRPr/>
          </a:p>
          <a:p>
            <a:pPr indent="-182880" lvl="1" marL="548640" rtl="0" algn="l">
              <a:lnSpc>
                <a:spcPct val="80000"/>
              </a:lnSpc>
              <a:spcBef>
                <a:spcPts val="476"/>
              </a:spcBef>
              <a:spcAft>
                <a:spcPts val="0"/>
              </a:spcAft>
              <a:buSzPts val="2380"/>
              <a:buChar char="•"/>
            </a:pPr>
            <a:r>
              <a:rPr lang="en-US" sz="2380"/>
              <a:t>Safety tool Model -Demonstrates  commitment of safe workplaces, especially re alcohol/drugs; mitigates liability; lowers wc claim costs related to substance abuse</a:t>
            </a:r>
            <a:endParaRPr/>
          </a:p>
          <a:p>
            <a:pPr indent="0" lvl="1" marL="365760" rtl="0" algn="l">
              <a:lnSpc>
                <a:spcPct val="80000"/>
              </a:lnSpc>
              <a:spcBef>
                <a:spcPts val="476"/>
              </a:spcBef>
              <a:spcAft>
                <a:spcPts val="0"/>
              </a:spcAft>
              <a:buSzPts val="2380"/>
              <a:buNone/>
            </a:pPr>
            <a:r>
              <a:rPr lang="en-US" sz="2380">
                <a:solidFill>
                  <a:srgbClr val="FF0000"/>
                </a:solidFill>
              </a:rPr>
              <a:t>Sample revenue streams mapped on core models</a:t>
            </a:r>
            <a:endParaRPr sz="2380">
              <a:solidFill>
                <a:srgbClr val="FF0000"/>
              </a:solidFill>
            </a:endParaRPr>
          </a:p>
        </p:txBody>
      </p:sp>
      <p:sp>
        <p:nvSpPr>
          <p:cNvPr id="404" name="Google Shape;404;p30"/>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30"/>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Business Models</a:t>
            </a:r>
            <a:endParaRPr/>
          </a:p>
        </p:txBody>
      </p:sp>
      <p:sp>
        <p:nvSpPr>
          <p:cNvPr id="406" name="Google Shape;406;p30"/>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Multiple </a:t>
            </a:r>
            <a:endParaRPr/>
          </a:p>
          <a:p>
            <a:pPr indent="-285750" lvl="0" marL="285750" rtl="0" algn="l">
              <a:spcBef>
                <a:spcPts val="360"/>
              </a:spcBef>
              <a:spcAft>
                <a:spcPts val="0"/>
              </a:spcAft>
              <a:buSzPts val="1800"/>
              <a:buFont typeface="Arial"/>
              <a:buChar char="•"/>
            </a:pPr>
            <a:r>
              <a:rPr i="1" lang="en-US"/>
              <a:t>Approaches</a:t>
            </a:r>
            <a:endParaRPr/>
          </a:p>
          <a:p>
            <a:pPr indent="-285750" lvl="0" marL="285750" rtl="0" algn="l">
              <a:spcBef>
                <a:spcPts val="360"/>
              </a:spcBef>
              <a:spcAft>
                <a:spcPts val="0"/>
              </a:spcAft>
              <a:buSzPts val="1800"/>
              <a:buFont typeface="Arial"/>
              <a:buChar char="•"/>
            </a:pPr>
            <a:r>
              <a:rPr i="1" lang="en-US"/>
              <a:t>Audiences</a:t>
            </a:r>
            <a:endParaRPr/>
          </a:p>
          <a:p>
            <a:pPr indent="-285750" lvl="0" marL="285750" rtl="0" algn="l">
              <a:spcBef>
                <a:spcPts val="360"/>
              </a:spcBef>
              <a:spcAft>
                <a:spcPts val="0"/>
              </a:spcAft>
              <a:buSzPts val="1800"/>
              <a:buFont typeface="Arial"/>
              <a:buChar char="•"/>
            </a:pPr>
            <a:r>
              <a:rPr i="1" lang="en-US"/>
              <a:t>Revenue Streams</a:t>
            </a:r>
            <a:endParaRPr i="1"/>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1"/>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3200"/>
              <a:buChar char="•"/>
            </a:pPr>
            <a:r>
              <a:rPr lang="en-US"/>
              <a:t>Provisional patent obtained</a:t>
            </a:r>
            <a:endParaRPr/>
          </a:p>
          <a:p>
            <a:pPr indent="-274320" lvl="0" marL="274320" rtl="0" algn="l">
              <a:lnSpc>
                <a:spcPct val="90000"/>
              </a:lnSpc>
              <a:spcBef>
                <a:spcPts val="640"/>
              </a:spcBef>
              <a:spcAft>
                <a:spcPts val="0"/>
              </a:spcAft>
              <a:buSzPts val="3200"/>
              <a:buChar char="•"/>
            </a:pPr>
            <a:r>
              <a:rPr lang="en-US"/>
              <a:t>Entity Incorporated</a:t>
            </a:r>
            <a:endParaRPr/>
          </a:p>
          <a:p>
            <a:pPr indent="-274320" lvl="0" marL="274320" rtl="0" algn="l">
              <a:lnSpc>
                <a:spcPct val="90000"/>
              </a:lnSpc>
              <a:spcBef>
                <a:spcPts val="640"/>
              </a:spcBef>
              <a:spcAft>
                <a:spcPts val="0"/>
              </a:spcAft>
              <a:buSzPts val="3200"/>
              <a:buChar char="•"/>
            </a:pPr>
            <a:r>
              <a:rPr lang="en-US"/>
              <a:t>Influential advisors gathered</a:t>
            </a:r>
            <a:endParaRPr/>
          </a:p>
          <a:p>
            <a:pPr indent="-274320" lvl="0" marL="274320" rtl="0" algn="l">
              <a:lnSpc>
                <a:spcPct val="90000"/>
              </a:lnSpc>
              <a:spcBef>
                <a:spcPts val="640"/>
              </a:spcBef>
              <a:spcAft>
                <a:spcPts val="0"/>
              </a:spcAft>
              <a:buSzPts val="3200"/>
              <a:buChar char="•"/>
            </a:pPr>
            <a:r>
              <a:rPr lang="en-US"/>
              <a:t>Key partners being assembled</a:t>
            </a:r>
            <a:endParaRPr/>
          </a:p>
          <a:p>
            <a:pPr indent="-274320" lvl="0" marL="274320" rtl="0" algn="l">
              <a:lnSpc>
                <a:spcPct val="90000"/>
              </a:lnSpc>
              <a:spcBef>
                <a:spcPts val="640"/>
              </a:spcBef>
              <a:spcAft>
                <a:spcPts val="0"/>
              </a:spcAft>
              <a:buSzPts val="3200"/>
              <a:buChar char="•"/>
            </a:pPr>
            <a:r>
              <a:rPr lang="en-US"/>
              <a:t>Interest from multiple sources</a:t>
            </a:r>
            <a:endParaRPr/>
          </a:p>
          <a:p>
            <a:pPr indent="-182880" lvl="1" marL="548640" rtl="0" algn="l">
              <a:lnSpc>
                <a:spcPct val="90000"/>
              </a:lnSpc>
              <a:spcBef>
                <a:spcPts val="560"/>
              </a:spcBef>
              <a:spcAft>
                <a:spcPts val="0"/>
              </a:spcAft>
              <a:buSzPts val="2800"/>
              <a:buChar char="•"/>
            </a:pPr>
            <a:r>
              <a:rPr lang="en-US"/>
              <a:t>Insurers</a:t>
            </a:r>
            <a:endParaRPr/>
          </a:p>
          <a:p>
            <a:pPr indent="-182880" lvl="1" marL="548640" rtl="0" algn="l">
              <a:lnSpc>
                <a:spcPct val="90000"/>
              </a:lnSpc>
              <a:spcBef>
                <a:spcPts val="560"/>
              </a:spcBef>
              <a:spcAft>
                <a:spcPts val="0"/>
              </a:spcAft>
              <a:buSzPts val="2800"/>
              <a:buChar char="•"/>
            </a:pPr>
            <a:r>
              <a:rPr lang="en-US"/>
              <a:t>Government entities</a:t>
            </a:r>
            <a:endParaRPr/>
          </a:p>
          <a:p>
            <a:pPr indent="-182880" lvl="1" marL="548640" rtl="0" algn="l">
              <a:lnSpc>
                <a:spcPct val="90000"/>
              </a:lnSpc>
              <a:spcBef>
                <a:spcPts val="560"/>
              </a:spcBef>
              <a:spcAft>
                <a:spcPts val="0"/>
              </a:spcAft>
              <a:buSzPts val="2800"/>
              <a:buChar char="•"/>
            </a:pPr>
            <a:r>
              <a:rPr lang="en-US"/>
              <a:t>Independent data gatherers</a:t>
            </a:r>
            <a:endParaRPr/>
          </a:p>
          <a:p>
            <a:pPr indent="-182880" lvl="1" marL="548640" rtl="0" algn="l">
              <a:lnSpc>
                <a:spcPct val="90000"/>
              </a:lnSpc>
              <a:spcBef>
                <a:spcPts val="560"/>
              </a:spcBef>
              <a:spcAft>
                <a:spcPts val="0"/>
              </a:spcAft>
              <a:buSzPts val="2800"/>
              <a:buChar char="•"/>
            </a:pPr>
            <a:r>
              <a:rPr lang="en-US"/>
              <a:t>Private investors</a:t>
            </a:r>
            <a:endParaRPr/>
          </a:p>
          <a:p>
            <a:pPr indent="-182880" lvl="1" marL="548640" rtl="0" algn="l">
              <a:lnSpc>
                <a:spcPct val="90000"/>
              </a:lnSpc>
              <a:spcBef>
                <a:spcPts val="560"/>
              </a:spcBef>
              <a:spcAft>
                <a:spcPts val="0"/>
              </a:spcAft>
              <a:buSzPts val="2800"/>
              <a:buChar char="•"/>
            </a:pPr>
            <a:r>
              <a:rPr lang="en-US"/>
              <a:t>Biometric companies</a:t>
            </a:r>
            <a:endParaRPr/>
          </a:p>
          <a:p>
            <a:pPr indent="-182880" lvl="1" marL="548640" rtl="0" algn="l">
              <a:lnSpc>
                <a:spcPct val="90000"/>
              </a:lnSpc>
              <a:spcBef>
                <a:spcPts val="560"/>
              </a:spcBef>
              <a:spcAft>
                <a:spcPts val="0"/>
              </a:spcAft>
              <a:buSzPts val="2800"/>
              <a:buChar char="•"/>
            </a:pPr>
            <a:r>
              <a:rPr lang="en-US"/>
              <a:t>Partners for independent venture</a:t>
            </a:r>
            <a:endParaRPr/>
          </a:p>
          <a:p>
            <a:pPr indent="-5080" lvl="1" marL="548640" rtl="0" algn="l">
              <a:lnSpc>
                <a:spcPct val="90000"/>
              </a:lnSpc>
              <a:spcBef>
                <a:spcPts val="560"/>
              </a:spcBef>
              <a:spcAft>
                <a:spcPts val="0"/>
              </a:spcAft>
              <a:buSzPts val="2800"/>
              <a:buNone/>
            </a:pPr>
            <a:r>
              <a:t/>
            </a:r>
            <a:endParaRPr/>
          </a:p>
        </p:txBody>
      </p:sp>
      <p:sp>
        <p:nvSpPr>
          <p:cNvPr id="413" name="Google Shape;413;p3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31"/>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Progress</a:t>
            </a:r>
            <a:endParaRPr/>
          </a:p>
        </p:txBody>
      </p:sp>
      <p:sp>
        <p:nvSpPr>
          <p:cNvPr id="415" name="Google Shape;415;p31"/>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800"/>
              <a:buFont typeface="Arial"/>
              <a:buChar char="•"/>
            </a:pPr>
            <a:r>
              <a:rPr i="1" lang="en-US"/>
              <a:t>Preliminary work complete</a:t>
            </a:r>
            <a:endParaRPr/>
          </a:p>
          <a:p>
            <a:pPr indent="-285750" lvl="0" marL="285750" rtl="0" algn="l">
              <a:spcBef>
                <a:spcPts val="360"/>
              </a:spcBef>
              <a:spcAft>
                <a:spcPts val="0"/>
              </a:spcAft>
              <a:buSzPts val="1800"/>
              <a:buFont typeface="Arial"/>
              <a:buChar char="•"/>
            </a:pPr>
            <a:r>
              <a:rPr i="1" lang="en-US"/>
              <a:t>Momentum</a:t>
            </a:r>
            <a:endParaRPr/>
          </a:p>
          <a:p>
            <a:pPr indent="0" lvl="0" marL="0" rtl="0" algn="l">
              <a:spcBef>
                <a:spcPts val="360"/>
              </a:spcBef>
              <a:spcAft>
                <a:spcPts val="0"/>
              </a:spcAft>
              <a:buSzPts val="1800"/>
              <a:buNone/>
            </a:pPr>
            <a:r>
              <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2"/>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200"/>
              <a:buChar char="•"/>
            </a:pPr>
            <a:r>
              <a:rPr lang="en-US"/>
              <a:t>Strong history and marketplace dominance for entrepreneurial ventures, forward thinking</a:t>
            </a:r>
            <a:endParaRPr/>
          </a:p>
          <a:p>
            <a:pPr indent="-274320" lvl="0" marL="274320" rtl="0" algn="l">
              <a:spcBef>
                <a:spcPts val="640"/>
              </a:spcBef>
              <a:spcAft>
                <a:spcPts val="0"/>
              </a:spcAft>
              <a:buSzPts val="3200"/>
              <a:buChar char="•"/>
            </a:pPr>
            <a:r>
              <a:rPr lang="en-US"/>
              <a:t>Momentum in </a:t>
            </a:r>
            <a:endParaRPr/>
          </a:p>
          <a:p>
            <a:pPr indent="-182880" lvl="1" marL="548640" rtl="0" algn="l">
              <a:spcBef>
                <a:spcPts val="560"/>
              </a:spcBef>
              <a:spcAft>
                <a:spcPts val="0"/>
              </a:spcAft>
              <a:buSzPts val="2800"/>
              <a:buChar char="•"/>
            </a:pPr>
            <a:r>
              <a:rPr lang="en-US"/>
              <a:t>Business Intelligence</a:t>
            </a:r>
            <a:endParaRPr/>
          </a:p>
          <a:p>
            <a:pPr indent="-182880" lvl="1" marL="548640" rtl="0" algn="l">
              <a:spcBef>
                <a:spcPts val="560"/>
              </a:spcBef>
              <a:spcAft>
                <a:spcPts val="0"/>
              </a:spcAft>
              <a:buSzPts val="2800"/>
              <a:buChar char="•"/>
            </a:pPr>
            <a:r>
              <a:rPr lang="en-US"/>
              <a:t>Custom Development</a:t>
            </a:r>
            <a:endParaRPr/>
          </a:p>
          <a:p>
            <a:pPr indent="-182880" lvl="1" marL="548640" rtl="0" algn="l">
              <a:spcBef>
                <a:spcPts val="560"/>
              </a:spcBef>
              <a:spcAft>
                <a:spcPts val="0"/>
              </a:spcAft>
              <a:buSzPts val="2800"/>
              <a:buChar char="•"/>
            </a:pPr>
            <a:r>
              <a:rPr lang="en-US"/>
              <a:t>Compliance</a:t>
            </a:r>
            <a:endParaRPr/>
          </a:p>
          <a:p>
            <a:pPr indent="-182880" lvl="1" marL="548640" rtl="0" algn="l">
              <a:spcBef>
                <a:spcPts val="560"/>
              </a:spcBef>
              <a:spcAft>
                <a:spcPts val="0"/>
              </a:spcAft>
              <a:buSzPts val="2800"/>
              <a:buChar char="•"/>
            </a:pPr>
            <a:r>
              <a:rPr lang="en-US"/>
              <a:t>Predictive Analysis</a:t>
            </a:r>
            <a:endParaRPr/>
          </a:p>
          <a:p>
            <a:pPr indent="-182880" lvl="1" marL="548640" rtl="0" algn="l">
              <a:spcBef>
                <a:spcPts val="560"/>
              </a:spcBef>
              <a:spcAft>
                <a:spcPts val="0"/>
              </a:spcAft>
              <a:buSzPts val="2800"/>
              <a:buChar char="•"/>
            </a:pPr>
            <a:r>
              <a:rPr lang="en-US"/>
              <a:t>Big Thinkers</a:t>
            </a:r>
            <a:endParaRPr/>
          </a:p>
        </p:txBody>
      </p:sp>
      <p:sp>
        <p:nvSpPr>
          <p:cNvPr id="422" name="Google Shape;422;p3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32"/>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Why Patriot National, Inc.?</a:t>
            </a:r>
            <a:endParaRPr/>
          </a:p>
        </p:txBody>
      </p:sp>
      <p:sp>
        <p:nvSpPr>
          <p:cNvPr id="424" name="Google Shape;424;p32"/>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800"/>
              <a:buFont typeface="Arial"/>
              <a:buChar char="•"/>
            </a:pPr>
            <a:r>
              <a:rPr lang="en-US"/>
              <a:t>History</a:t>
            </a:r>
            <a:endParaRPr/>
          </a:p>
          <a:p>
            <a:pPr indent="-285750" lvl="0" marL="285750" rtl="0" algn="l">
              <a:spcBef>
                <a:spcPts val="360"/>
              </a:spcBef>
              <a:spcAft>
                <a:spcPts val="0"/>
              </a:spcAft>
              <a:buSzPts val="1800"/>
              <a:buFont typeface="Arial"/>
              <a:buChar char="•"/>
            </a:pPr>
            <a:r>
              <a:rPr lang="en-US"/>
              <a:t>Mindset</a:t>
            </a:r>
            <a:endParaRPr/>
          </a:p>
          <a:p>
            <a:pPr indent="-285750" lvl="0" marL="285750" rtl="0" algn="l">
              <a:spcBef>
                <a:spcPts val="360"/>
              </a:spcBef>
              <a:spcAft>
                <a:spcPts val="0"/>
              </a:spcAft>
              <a:buSzPts val="1800"/>
              <a:buFont typeface="Arial"/>
              <a:buChar char="•"/>
            </a:pPr>
            <a:r>
              <a:rPr lang="en-US"/>
              <a:t>Momentum</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15"/>
          <p:cNvPicPr preferRelativeResize="0"/>
          <p:nvPr>
            <p:ph idx="2" type="pic"/>
          </p:nvPr>
        </p:nvPicPr>
        <p:blipFill rotWithShape="1">
          <a:blip r:embed="rId3">
            <a:alphaModFix/>
          </a:blip>
          <a:srcRect b="0" l="11523" r="11522" t="0"/>
          <a:stretch/>
        </p:blipFill>
        <p:spPr>
          <a:xfrm>
            <a:off x="3200400" y="3810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85" name="Google Shape;285;p15"/>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15"/>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Workforce Environmental Scan</a:t>
            </a:r>
            <a:endParaRPr/>
          </a:p>
        </p:txBody>
      </p:sp>
      <p:sp>
        <p:nvSpPr>
          <p:cNvPr id="287" name="Google Shape;287;p15"/>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800"/>
              <a:buFont typeface="Arial"/>
              <a:buChar char="•"/>
            </a:pPr>
            <a:r>
              <a:rPr i="1" lang="en-US"/>
              <a:t>On the Move</a:t>
            </a:r>
            <a:endParaRPr/>
          </a:p>
          <a:p>
            <a:pPr indent="-285750" lvl="0" marL="285750" rtl="0" algn="l">
              <a:spcBef>
                <a:spcPts val="360"/>
              </a:spcBef>
              <a:spcAft>
                <a:spcPts val="0"/>
              </a:spcAft>
              <a:buSzPts val="1800"/>
              <a:buFont typeface="Arial"/>
              <a:buChar char="•"/>
            </a:pPr>
            <a:r>
              <a:rPr i="1" lang="en-US"/>
              <a:t>On Demand</a:t>
            </a:r>
            <a:endParaRPr/>
          </a:p>
          <a:p>
            <a:pPr indent="-285750" lvl="0" marL="285750" rtl="0" algn="l">
              <a:spcBef>
                <a:spcPts val="360"/>
              </a:spcBef>
              <a:spcAft>
                <a:spcPts val="0"/>
              </a:spcAft>
              <a:buSzPts val="1800"/>
              <a:buFont typeface="Arial"/>
              <a:buChar char="•"/>
            </a:pPr>
            <a:r>
              <a:rPr i="1" lang="en-US"/>
              <a:t>On Line</a:t>
            </a:r>
            <a:endParaRPr/>
          </a:p>
          <a:p>
            <a:pPr indent="0" lvl="0" marL="0" rtl="0" algn="l">
              <a:spcBef>
                <a:spcPts val="360"/>
              </a:spcBef>
              <a:spcAft>
                <a:spcPts val="0"/>
              </a:spcAft>
              <a:buSzPts val="1800"/>
              <a:buNone/>
            </a:pPr>
            <a:r>
              <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6"/>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4" name="Google Shape;294;p16"/>
          <p:cNvPicPr preferRelativeResize="0"/>
          <p:nvPr/>
        </p:nvPicPr>
        <p:blipFill rotWithShape="1">
          <a:blip r:embed="rId3">
            <a:alphaModFix/>
          </a:blip>
          <a:srcRect b="0" l="0" r="0" t="0"/>
          <a:stretch/>
        </p:blipFill>
        <p:spPr>
          <a:xfrm>
            <a:off x="304800" y="228600"/>
            <a:ext cx="8686800" cy="64008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1" name="Google Shape;301;p17"/>
          <p:cNvPicPr preferRelativeResize="0"/>
          <p:nvPr/>
        </p:nvPicPr>
        <p:blipFill rotWithShape="1">
          <a:blip r:embed="rId3">
            <a:alphaModFix/>
          </a:blip>
          <a:srcRect b="0" l="0" r="0" t="0"/>
          <a:stretch/>
        </p:blipFill>
        <p:spPr>
          <a:xfrm>
            <a:off x="0" y="57150"/>
            <a:ext cx="9363075" cy="67437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8" name="Google Shape;308;p18"/>
          <p:cNvPicPr preferRelativeResize="0"/>
          <p:nvPr/>
        </p:nvPicPr>
        <p:blipFill rotWithShape="1">
          <a:blip r:embed="rId3">
            <a:alphaModFix/>
          </a:blip>
          <a:srcRect b="0" l="0" r="0" t="0"/>
          <a:stretch/>
        </p:blipFill>
        <p:spPr>
          <a:xfrm>
            <a:off x="0" y="138113"/>
            <a:ext cx="9163050" cy="6581775"/>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5" name="Google Shape;315;p19"/>
          <p:cNvPicPr preferRelativeResize="0"/>
          <p:nvPr/>
        </p:nvPicPr>
        <p:blipFill rotWithShape="1">
          <a:blip r:embed="rId3">
            <a:alphaModFix/>
          </a:blip>
          <a:srcRect b="0" l="0" r="0" t="0"/>
          <a:stretch/>
        </p:blipFill>
        <p:spPr>
          <a:xfrm>
            <a:off x="0" y="133350"/>
            <a:ext cx="9277350" cy="65913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2" name="Google Shape;322;p20"/>
          <p:cNvPicPr preferRelativeResize="0"/>
          <p:nvPr/>
        </p:nvPicPr>
        <p:blipFill rotWithShape="1">
          <a:blip r:embed="rId3">
            <a:alphaModFix/>
          </a:blip>
          <a:srcRect b="0" l="0" r="0" t="0"/>
          <a:stretch/>
        </p:blipFill>
        <p:spPr>
          <a:xfrm>
            <a:off x="0" y="0"/>
            <a:ext cx="9344025" cy="699135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21"/>
          <p:cNvPicPr preferRelativeResize="0"/>
          <p:nvPr>
            <p:ph idx="2" type="pic"/>
          </p:nvPr>
        </p:nvPicPr>
        <p:blipFill rotWithShape="1">
          <a:blip r:embed="rId3">
            <a:alphaModFix/>
          </a:blip>
          <a:srcRect b="0" l="22222" r="22222" t="0"/>
          <a:stretch/>
        </p:blipFill>
        <p:spPr>
          <a:xfrm>
            <a:off x="3200400" y="3810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29" name="Google Shape;329;p2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21"/>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Twentieth Century"/>
              <a:buNone/>
            </a:pPr>
            <a:r>
              <a:rPr lang="en-US"/>
              <a:t>On-Demand Economy</a:t>
            </a:r>
            <a:endParaRPr/>
          </a:p>
        </p:txBody>
      </p:sp>
      <p:sp>
        <p:nvSpPr>
          <p:cNvPr id="331" name="Google Shape;331;p21"/>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800"/>
              <a:buFont typeface="Arial"/>
              <a:buChar char="•"/>
            </a:pPr>
            <a:r>
              <a:rPr lang="en-US"/>
              <a:t>…will transform the American workforce and the P/C Industry.</a:t>
            </a:r>
            <a:endParaRPr/>
          </a:p>
          <a:p>
            <a:pPr indent="0" lvl="0" marL="0" rtl="0" algn="l">
              <a:spcBef>
                <a:spcPts val="360"/>
              </a:spcBef>
              <a:spcAft>
                <a:spcPts val="0"/>
              </a:spcAft>
              <a:buSzPts val="1800"/>
              <a:buNone/>
            </a:pPr>
            <a:r>
              <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Users\cbczb\Pictures\Capture.PNG" id="338" name="Google Shape;338;p22"/>
          <p:cNvPicPr preferRelativeResize="0"/>
          <p:nvPr/>
        </p:nvPicPr>
        <p:blipFill rotWithShape="1">
          <a:blip r:embed="rId3">
            <a:alphaModFix/>
          </a:blip>
          <a:srcRect b="0" l="0" r="0" t="0"/>
          <a:stretch/>
        </p:blipFill>
        <p:spPr>
          <a:xfrm>
            <a:off x="-104775" y="-33338"/>
            <a:ext cx="9353550" cy="6924676"/>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tch">
  <a:themeElements>
    <a:clrScheme name="Thatch">
      <a:dk1>
        <a:srgbClr val="000000"/>
      </a:dk1>
      <a:lt1>
        <a:srgbClr val="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