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embeddedFontLst>
    <p:embeddedFont>
      <p:font typeface="Roboto Slab"/>
      <p:regular r:id="rId11"/>
      <p:bold r:id="rId12"/>
    </p:embeddedFont>
    <p:embeddedFont>
      <p:font typeface="Merriweather Sans"/>
      <p:regular r:id="rId13"/>
      <p:bold r:id="rId14"/>
      <p:italic r:id="rId15"/>
      <p:boldItalic r:id="rId16"/>
    </p:embeddedFont>
    <p:embeddedFont>
      <p:font typeface="Lora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A01F08-E5B1-4AB5-98B3-8ABCF4FF6AF4}">
  <a:tblStyle styleId="{ABA01F08-E5B1-4AB5-98B3-8ABCF4FF6AF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2"/>
          </a:solidFill>
        </a:fill>
      </a:tcStyle>
    </a:wholeTbl>
    <a:band1H>
      <a:tcTxStyle/>
      <a:tcStyle>
        <a:fill>
          <a:solidFill>
            <a:srgbClr val="CFE2E5"/>
          </a:solidFill>
        </a:fill>
      </a:tcStyle>
    </a:band1H>
    <a:band2H>
      <a:tcTxStyle/>
    </a:band2H>
    <a:band1V>
      <a:tcTxStyle/>
      <a:tcStyle>
        <a:fill>
          <a:solidFill>
            <a:srgbClr val="CFE2E5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6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font" Target="fonts/RobotoSlab-regular.fntdata"/><Relationship Id="rId22" Type="http://schemas.openxmlformats.org/officeDocument/2006/relationships/font" Target="fonts/GillSans-bold.fntdata"/><Relationship Id="rId10" Type="http://schemas.openxmlformats.org/officeDocument/2006/relationships/slide" Target="slides/slide4.xml"/><Relationship Id="rId21" Type="http://schemas.openxmlformats.org/officeDocument/2006/relationships/font" Target="fonts/GillSans-regular.fntdata"/><Relationship Id="rId13" Type="http://schemas.openxmlformats.org/officeDocument/2006/relationships/font" Target="fonts/MerriweatherSans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erriweatherSans-italic.fntdata"/><Relationship Id="rId14" Type="http://schemas.openxmlformats.org/officeDocument/2006/relationships/font" Target="fonts/MerriweatherSans-bold.fntdata"/><Relationship Id="rId17" Type="http://schemas.openxmlformats.org/officeDocument/2006/relationships/font" Target="fonts/Lora-regular.fntdata"/><Relationship Id="rId16" Type="http://schemas.openxmlformats.org/officeDocument/2006/relationships/font" Target="fonts/MerriweatherSans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or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10196" y="274588"/>
            <a:ext cx="10971609" cy="108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Title Slide">
  <p:cSld name="1_Section Title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-11011" y="3631674"/>
            <a:ext cx="985372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36575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pic>
        <p:nvPicPr>
          <p:cNvPr id="75" name="Google Shape;75;p11"/>
          <p:cNvPicPr preferRelativeResize="0"/>
          <p:nvPr/>
        </p:nvPicPr>
        <p:blipFill/>
        <p:spPr>
          <a:xfrm>
            <a:off x="480060" y="5897909"/>
            <a:ext cx="2594102" cy="70541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Title Slide">
  <p:cSld name="2_Section 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-11011" y="3631674"/>
            <a:ext cx="985372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36575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78" name="Google Shape;78;p12"/>
          <p:cNvSpPr/>
          <p:nvPr/>
        </p:nvSpPr>
        <p:spPr>
          <a:xfrm>
            <a:off x="0" y="6477372"/>
            <a:ext cx="12192000" cy="380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2875" lIns="192875" spcFirstLastPara="1" rIns="192875" wrap="square" tIns="19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4655344" y="6622669"/>
            <a:ext cx="2881313" cy="187523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E9E9E9"/>
                </a:solidFill>
                <a:latin typeface="Gill Sans"/>
                <a:ea typeface="Gill Sans"/>
                <a:cs typeface="Gill Sans"/>
                <a:sym typeface="Gill Sans"/>
              </a:rPr>
              <a:t> ©2017 RetailXelerator - CONFIDENTIAL</a:t>
            </a: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2426" y="6551510"/>
            <a:ext cx="1847088" cy="19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 rotWithShape="1">
          <a:blip r:embed="rId4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/>
        </p:nvSpPr>
        <p:spPr>
          <a:xfrm>
            <a:off x="11700796" y="6587852"/>
            <a:ext cx="4087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5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SN Title Only - Alt Bottom Trreatment">
  <p:cSld name="4_TSN Title Only - Alt Bottom Trreatm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SN Title Only - Alt Bottom Trreatment">
  <p:cSld name="5_TSN Title Only - Alt Bottom Trreatm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2819400" y="2729091"/>
            <a:ext cx="6553200" cy="1110648"/>
            <a:chOff x="2819400" y="2330886"/>
            <a:chExt cx="6553200" cy="1110648"/>
          </a:xfrm>
        </p:grpSpPr>
        <p:sp>
          <p:nvSpPr>
            <p:cNvPr id="89" name="Google Shape;89;p14"/>
            <p:cNvSpPr txBox="1"/>
            <p:nvPr/>
          </p:nvSpPr>
          <p:spPr>
            <a:xfrm>
              <a:off x="2819400" y="2330886"/>
              <a:ext cx="6553200" cy="1110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CURATE   </a:t>
              </a:r>
              <a:r>
                <a:rPr lang="en-US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COACH   CONNECT</a:t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048413" y="2807804"/>
              <a:ext cx="127284" cy="125891"/>
            </a:xfrm>
            <a:prstGeom prst="ellipse">
              <a:avLst/>
            </a:prstGeom>
            <a:solidFill>
              <a:srgbClr val="606060"/>
            </a:solidFill>
            <a:ln>
              <a:noFill/>
            </a:ln>
          </p:spPr>
          <p:txBody>
            <a:bodyPr anchorCtr="0" anchor="ctr" bIns="192875" lIns="91425" spcFirstLastPara="1" rIns="91425" wrap="square" tIns="192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583939" y="2807804"/>
              <a:ext cx="127284" cy="125891"/>
            </a:xfrm>
            <a:prstGeom prst="ellipse">
              <a:avLst/>
            </a:prstGeom>
            <a:solidFill>
              <a:srgbClr val="606060"/>
            </a:solidFill>
            <a:ln>
              <a:noFill/>
            </a:ln>
          </p:spPr>
          <p:txBody>
            <a:bodyPr anchorCtr="0" anchor="ctr" bIns="192875" lIns="91425" spcFirstLastPara="1" rIns="91425" wrap="square" tIns="192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0" y="6477372"/>
            <a:ext cx="12192000" cy="380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2875" lIns="192875" spcFirstLastPara="1" rIns="192875" wrap="square" tIns="19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655344" y="6622669"/>
            <a:ext cx="2881313" cy="187523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E9E9E9"/>
                </a:solidFill>
                <a:latin typeface="Gill Sans"/>
                <a:ea typeface="Gill Sans"/>
                <a:cs typeface="Gill Sans"/>
                <a:sym typeface="Gill Sans"/>
              </a:rPr>
              <a:t> ©2017 RetailXelerator - CONFIDENTIAL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500" y="1435981"/>
            <a:ext cx="7239000" cy="77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2426" y="6551510"/>
            <a:ext cx="1847088" cy="1956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1700796" y="6587852"/>
            <a:ext cx="4087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5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2"/>
              <a:buFont typeface="Arial"/>
              <a:buNone/>
              <a:defRPr b="1" i="0" sz="2672" u="none" cap="none" strike="noStrike">
                <a:solidFill>
                  <a:srgbClr val="0000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0428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Arial"/>
              <a:buChar char="•"/>
              <a:defRPr b="0" i="0" sz="2391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3631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–"/>
              <a:defRPr b="0" i="0" sz="1969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5724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26834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–"/>
              <a:defRPr b="0" i="0" sz="1547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09600" y="6356351"/>
            <a:ext cx="28447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737600" y="6356351"/>
            <a:ext cx="28447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128657" y="66729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SN Title and Content - Alt Bottom Trreatment">
  <p:cSld name="2_TSN Title and Content - Alt Bottom Trreatm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6477372"/>
            <a:ext cx="12192000" cy="380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2875" lIns="192875" spcFirstLastPara="1" rIns="192875" wrap="square" tIns="19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546696" y="181670"/>
            <a:ext cx="10968379" cy="985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39253" y="1249495"/>
            <a:ext cx="11065371" cy="508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0144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20C8EF"/>
              </a:buClr>
              <a:buSzPts val="2544"/>
              <a:buFont typeface="Thonburi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3219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20C8EF"/>
              </a:buClr>
              <a:buSzPts val="212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6295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0C8EF"/>
              </a:buClr>
              <a:buSzPts val="1696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8163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20C8EF"/>
              </a:buClr>
              <a:buSzPts val="938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591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20C8EF"/>
              </a:buClr>
              <a:buSzPts val="1060"/>
              <a:buFont typeface="Thonburi"/>
              <a:buChar char="•"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spcBef>
                <a:spcPts val="422"/>
              </a:spcBef>
              <a:spcAft>
                <a:spcPts val="0"/>
              </a:spcAft>
              <a:buClr>
                <a:srgbClr val="82A9E4"/>
              </a:buClr>
              <a:buSzPts val="1800"/>
              <a:buFont typeface="Thonburi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spcBef>
                <a:spcPts val="422"/>
              </a:spcBef>
              <a:spcAft>
                <a:spcPts val="0"/>
              </a:spcAft>
              <a:buClr>
                <a:srgbClr val="82A9E4"/>
              </a:buClr>
              <a:buSzPts val="1800"/>
              <a:buFont typeface="Thonburi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spcBef>
                <a:spcPts val="422"/>
              </a:spcBef>
              <a:spcAft>
                <a:spcPts val="0"/>
              </a:spcAft>
              <a:buClr>
                <a:srgbClr val="82A9E4"/>
              </a:buClr>
              <a:buSzPts val="1800"/>
              <a:buFont typeface="Thonburi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spcBef>
                <a:spcPts val="422"/>
              </a:spcBef>
              <a:spcAft>
                <a:spcPts val="0"/>
              </a:spcAft>
              <a:buClr>
                <a:srgbClr val="82A9E4"/>
              </a:buClr>
              <a:buSzPts val="1800"/>
              <a:buFont typeface="Thonburi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4655344" y="6622669"/>
            <a:ext cx="2881313" cy="187523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E9E9E9"/>
                </a:solidFill>
                <a:latin typeface="Gill Sans"/>
                <a:ea typeface="Gill Sans"/>
                <a:cs typeface="Gill Sans"/>
                <a:sym typeface="Gill Sans"/>
              </a:rPr>
              <a:t> ©2017 RetailXelerator - CONFIDENTIAL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2426" y="6551510"/>
            <a:ext cx="1847088" cy="19560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11700796" y="6587852"/>
            <a:ext cx="4087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5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SLIDE - 3_TSN Title and Content - Alt Bottom Trreatment">
  <p:cSld name="TABLE SLIDE - 3_TSN Title and Content - Alt Bottom Trreatm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46696" y="181670"/>
            <a:ext cx="10968379" cy="985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graphicFrame>
        <p:nvGraphicFramePr>
          <p:cNvPr id="32" name="Google Shape;32;p5"/>
          <p:cNvGraphicFramePr/>
          <p:nvPr/>
        </p:nvGraphicFramePr>
        <p:xfrm>
          <a:off x="1383337" y="15204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{ABA01F08-E5B1-4AB5-98B3-8ABCF4FF6AF4}</a:tableStyleId>
              </a:tblPr>
              <a:tblGrid>
                <a:gridCol w="2216400"/>
                <a:gridCol w="4389925"/>
                <a:gridCol w="3052575"/>
              </a:tblGrid>
              <a:tr h="7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FONT: GILL SANS MT</a:t>
                      </a:r>
                      <a:endParaRPr/>
                    </a:p>
                  </a:txBody>
                  <a:tcPr marT="45725" marB="45725" marR="27425" marL="2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CENTERED / CENTERED</a:t>
                      </a:r>
                      <a:endParaRPr/>
                    </a:p>
                  </a:txBody>
                  <a:tcPr marT="45725" marB="45725" marR="27425" marL="2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UPPERCASE</a:t>
                      </a:r>
                      <a:endParaRPr/>
                    </a:p>
                  </a:txBody>
                  <a:tcPr marT="45725" marB="45725" marR="27425" marL="27425" anchor="ctr"/>
                </a:tc>
              </a:tr>
              <a:tr h="8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Content Font</a:t>
                      </a:r>
                      <a:endParaRPr b="0"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</a:tr>
              <a:tr h="8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</a:tr>
              <a:tr h="8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</a:tr>
              <a:tr h="8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" name="Google Shape;33;p5"/>
          <p:cNvSpPr/>
          <p:nvPr/>
        </p:nvSpPr>
        <p:spPr>
          <a:xfrm>
            <a:off x="0" y="6477372"/>
            <a:ext cx="12192000" cy="380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2875" lIns="192875" spcFirstLastPara="1" rIns="192875" wrap="square" tIns="19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4655344" y="6622669"/>
            <a:ext cx="2881313" cy="187523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E9E9E9"/>
                </a:solidFill>
                <a:latin typeface="Gill Sans"/>
                <a:ea typeface="Gill Sans"/>
                <a:cs typeface="Gill Sans"/>
                <a:sym typeface="Gill Sans"/>
              </a:rPr>
              <a:t> ©2017 RetailXelerator - CONFIDENTIAL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2426" y="6551510"/>
            <a:ext cx="1847088" cy="19560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/>
        </p:nvSpPr>
        <p:spPr>
          <a:xfrm>
            <a:off x="11700796" y="6587852"/>
            <a:ext cx="4087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5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X Cover Page">
  <p:cSld name="RX Cover Pag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9239693" y="4535441"/>
            <a:ext cx="2952307" cy="478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JANUARY</a:t>
            </a:r>
            <a:r>
              <a:rPr lang="en-U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2017</a:t>
            </a:r>
            <a:endParaRPr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523836" y="3763070"/>
            <a:ext cx="10968379" cy="985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836" y="727320"/>
            <a:ext cx="7242048" cy="771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6"/>
          <p:cNvGrpSpPr/>
          <p:nvPr/>
        </p:nvGrpSpPr>
        <p:grpSpPr>
          <a:xfrm>
            <a:off x="523836" y="1520186"/>
            <a:ext cx="6553200" cy="1110648"/>
            <a:chOff x="2819400" y="2330886"/>
            <a:chExt cx="6553200" cy="1110648"/>
          </a:xfrm>
        </p:grpSpPr>
        <p:sp>
          <p:nvSpPr>
            <p:cNvPr id="44" name="Google Shape;44;p6"/>
            <p:cNvSpPr txBox="1"/>
            <p:nvPr/>
          </p:nvSpPr>
          <p:spPr>
            <a:xfrm>
              <a:off x="2819400" y="2330886"/>
              <a:ext cx="6553200" cy="1110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CURATE   </a:t>
              </a:r>
              <a:r>
                <a:rPr lang="en-US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COACH   CONNECT</a:t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5048413" y="2807804"/>
              <a:ext cx="127284" cy="125891"/>
            </a:xfrm>
            <a:prstGeom prst="ellipse">
              <a:avLst/>
            </a:prstGeom>
            <a:solidFill>
              <a:srgbClr val="606060"/>
            </a:solidFill>
            <a:ln>
              <a:noFill/>
            </a:ln>
          </p:spPr>
          <p:txBody>
            <a:bodyPr anchorCtr="0" anchor="ctr" bIns="192875" lIns="91425" spcFirstLastPara="1" rIns="91425" wrap="square" tIns="192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6583939" y="2807804"/>
              <a:ext cx="127284" cy="125891"/>
            </a:xfrm>
            <a:prstGeom prst="ellipse">
              <a:avLst/>
            </a:prstGeom>
            <a:solidFill>
              <a:srgbClr val="606060"/>
            </a:solidFill>
            <a:ln>
              <a:noFill/>
            </a:ln>
          </p:spPr>
          <p:txBody>
            <a:bodyPr anchorCtr="0" anchor="ctr" bIns="192875" lIns="91425" spcFirstLastPara="1" rIns="91425" wrap="square" tIns="192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ARVEY BALL TABLE SLIDE - 3_TSN Title and Content - Alt Bottom Trreatment">
  <p:cSld name="1_HARVEY BALL TABLE SLIDE - 3_TSN Title and Content - Alt Bottom Trreatm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546696" y="181670"/>
            <a:ext cx="10968379" cy="985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graphicFrame>
        <p:nvGraphicFramePr>
          <p:cNvPr id="49" name="Google Shape;49;p7"/>
          <p:cNvGraphicFramePr/>
          <p:nvPr/>
        </p:nvGraphicFramePr>
        <p:xfrm>
          <a:off x="1383337" y="15204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{ABA01F08-E5B1-4AB5-98B3-8ABCF4FF6AF4}</a:tableStyleId>
              </a:tblPr>
              <a:tblGrid>
                <a:gridCol w="2216400"/>
                <a:gridCol w="2558000"/>
                <a:gridCol w="1221125"/>
                <a:gridCol w="1221125"/>
                <a:gridCol w="1221125"/>
                <a:gridCol w="1221125"/>
              </a:tblGrid>
              <a:tr h="3966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FONT: GILL SANS</a:t>
                      </a:r>
                      <a:endParaRPr/>
                    </a:p>
                  </a:txBody>
                  <a:tcPr marT="45725" marB="45725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CENTERED / CENTERED</a:t>
                      </a:r>
                      <a:endParaRPr/>
                    </a:p>
                  </a:txBody>
                  <a:tcPr marT="45725" marB="45725" marR="27425" marL="27425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HEADER</a:t>
                      </a:r>
                      <a:endParaRPr/>
                    </a:p>
                  </a:txBody>
                  <a:tcPr marT="45725" marB="45725" marR="27425" marL="27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74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RATING 1</a:t>
                      </a:r>
                      <a:endParaRPr/>
                    </a:p>
                  </a:txBody>
                  <a:tcPr marT="45725" marB="45725" marR="27425" marL="27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RATING 2</a:t>
                      </a:r>
                      <a:endParaRPr/>
                    </a:p>
                  </a:txBody>
                  <a:tcPr marT="45725" marB="45725" marR="27425" marL="274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en-US" sz="160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RATING 3</a:t>
                      </a:r>
                      <a:endParaRPr/>
                    </a:p>
                  </a:txBody>
                  <a:tcPr marT="45725" marB="45725" marR="27425" marL="274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en-US" sz="1600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RATING 4</a:t>
                      </a:r>
                      <a:endParaRPr/>
                    </a:p>
                  </a:txBody>
                  <a:tcPr marT="45725" marB="45725" marR="27425" marL="2742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8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Content</a:t>
                      </a:r>
                      <a:r>
                        <a:rPr b="0" lang="en-US" sz="14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Font</a:t>
                      </a:r>
                      <a:endParaRPr b="0"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4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0" name="Google Shape;50;p7"/>
          <p:cNvSpPr/>
          <p:nvPr/>
        </p:nvSpPr>
        <p:spPr>
          <a:xfrm>
            <a:off x="0" y="6477372"/>
            <a:ext cx="12192000" cy="380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2875" lIns="192875" spcFirstLastPara="1" rIns="192875" wrap="square" tIns="19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655344" y="6622669"/>
            <a:ext cx="2881313" cy="187523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E9E9E9"/>
                </a:solidFill>
                <a:latin typeface="Gill Sans"/>
                <a:ea typeface="Gill Sans"/>
                <a:cs typeface="Gill Sans"/>
                <a:sym typeface="Gill Sans"/>
              </a:rPr>
              <a:t> ©2017 RetailXelerator - CONFIDENTIAL</a:t>
            </a:r>
            <a:endParaRPr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2426" y="6551510"/>
            <a:ext cx="1847088" cy="1956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11700796" y="6587852"/>
            <a:ext cx="4087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5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SN Title Only - Alt Bottom Trreatment">
  <p:cSld name="3_TSN Title Only - Alt Bottom Trreatm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546696" y="181670"/>
            <a:ext cx="10968379" cy="985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58" name="Google Shape;58;p8"/>
          <p:cNvSpPr txBox="1"/>
          <p:nvPr/>
        </p:nvSpPr>
        <p:spPr>
          <a:xfrm>
            <a:off x="5900057" y="664028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SN Title and Content">
  <p:cSld name="1_TSN 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546696" y="181670"/>
            <a:ext cx="10968379" cy="985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39253" y="1345407"/>
            <a:ext cx="11065371" cy="5073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0144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20C8EF"/>
              </a:buClr>
              <a:buSzPts val="2544"/>
              <a:buFont typeface="Thonburi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63219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20C8EF"/>
              </a:buClr>
              <a:buSzPts val="212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6295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0C8EF"/>
              </a:buClr>
              <a:buSzPts val="1696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88163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20C8EF"/>
              </a:buClr>
              <a:buSzPts val="938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591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20C8EF"/>
              </a:buClr>
              <a:buSzPts val="1060"/>
              <a:buFont typeface="Thonburi"/>
              <a:buChar char="•"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spcBef>
                <a:spcPts val="422"/>
              </a:spcBef>
              <a:spcAft>
                <a:spcPts val="0"/>
              </a:spcAft>
              <a:buClr>
                <a:srgbClr val="82A9E4"/>
              </a:buClr>
              <a:buSzPts val="1800"/>
              <a:buFont typeface="Thonburi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spcBef>
                <a:spcPts val="422"/>
              </a:spcBef>
              <a:spcAft>
                <a:spcPts val="0"/>
              </a:spcAft>
              <a:buClr>
                <a:srgbClr val="82A9E4"/>
              </a:buClr>
              <a:buSzPts val="1800"/>
              <a:buFont typeface="Thonburi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spcBef>
                <a:spcPts val="422"/>
              </a:spcBef>
              <a:spcAft>
                <a:spcPts val="0"/>
              </a:spcAft>
              <a:buClr>
                <a:srgbClr val="82A9E4"/>
              </a:buClr>
              <a:buSzPts val="1800"/>
              <a:buFont typeface="Thonburi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spcBef>
                <a:spcPts val="422"/>
              </a:spcBef>
              <a:spcAft>
                <a:spcPts val="0"/>
              </a:spcAft>
              <a:buClr>
                <a:srgbClr val="82A9E4"/>
              </a:buClr>
              <a:buSzPts val="1800"/>
              <a:buFont typeface="Thonburi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0" y="6477372"/>
            <a:ext cx="12192000" cy="380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2875" lIns="192875" spcFirstLastPara="1" rIns="192875" wrap="square" tIns="19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4655344" y="6622669"/>
            <a:ext cx="2881313" cy="187523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3">
                <a:solidFill>
                  <a:srgbClr val="E9E9E9"/>
                </a:solidFill>
                <a:latin typeface="Gill Sans"/>
                <a:ea typeface="Gill Sans"/>
                <a:cs typeface="Gill Sans"/>
                <a:sym typeface="Gill Sans"/>
              </a:rPr>
              <a:t> ©2017 RetailXelerator - CONFIDENTIAL</a:t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2426" y="6551510"/>
            <a:ext cx="1847088" cy="19560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/>
        </p:nvSpPr>
        <p:spPr>
          <a:xfrm>
            <a:off x="11700796" y="6587852"/>
            <a:ext cx="4087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5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Slide">
  <p:cSld name="Section 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-11011" y="3631674"/>
            <a:ext cx="985372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36575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72" u="none" cap="none" strike="noStrike">
                <a:solidFill>
                  <a:srgbClr val="000066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39489" l="0" r="0" t="8404"/>
          <a:stretch/>
        </p:blipFill>
        <p:spPr>
          <a:xfrm>
            <a:off x="4343" y="6560054"/>
            <a:ext cx="1512336" cy="21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-27055" l="-193" r="0" t="0"/>
          <a:stretch/>
        </p:blipFill>
        <p:spPr>
          <a:xfrm>
            <a:off x="1383337" y="6599760"/>
            <a:ext cx="1359863" cy="17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862" y="5743453"/>
            <a:ext cx="3438812" cy="68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1667745" y="6592224"/>
            <a:ext cx="408778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41414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050" u="none" cap="none" strike="noStrike">
              <a:solidFill>
                <a:srgbClr val="41414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hyperlink" Target="https://www.youtube.com/watch?v=W7tlUMbHFq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mericasgreatestmakers.com/team/cat-clutch/" TargetMode="External"/><Relationship Id="rId4" Type="http://schemas.openxmlformats.org/officeDocument/2006/relationships/hyperlink" Target="http://www.retailxelera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1933" y="-249216"/>
            <a:ext cx="11417345" cy="108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Creative Arts &amp; Technology – One Bag, You Choose Your Look</a:t>
            </a:r>
            <a:endParaRPr i="1" sz="2000">
              <a:solidFill>
                <a:schemeClr val="dk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9234097" y="2600820"/>
            <a:ext cx="2766107" cy="8808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>
            <a:off x="322033" y="712120"/>
            <a:ext cx="11703712" cy="5686039"/>
            <a:chOff x="1583532" y="1172267"/>
            <a:chExt cx="9002316" cy="5143749"/>
          </a:xfrm>
        </p:grpSpPr>
        <p:sp>
          <p:nvSpPr>
            <p:cNvPr id="107" name="Google Shape;107;p15"/>
            <p:cNvSpPr/>
            <p:nvPr/>
          </p:nvSpPr>
          <p:spPr>
            <a:xfrm>
              <a:off x="1600200" y="1178220"/>
              <a:ext cx="2191942" cy="269200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899298" y="1172267"/>
              <a:ext cx="4396977" cy="113347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912394" y="2440283"/>
              <a:ext cx="4396979" cy="107870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583532" y="3947614"/>
              <a:ext cx="2149078" cy="102393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83532" y="5048941"/>
              <a:ext cx="2149078" cy="126707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894354" y="3624955"/>
              <a:ext cx="2149078" cy="181332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8418910" y="4727022"/>
              <a:ext cx="2149078" cy="75583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List competitors here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118806" y="3614239"/>
              <a:ext cx="2149078" cy="181332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877593" y="5583533"/>
              <a:ext cx="4402931" cy="73248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8418910" y="3797280"/>
              <a:ext cx="2166938" cy="88939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7" name="Google Shape;117;p15"/>
          <p:cNvSpPr txBox="1"/>
          <p:nvPr/>
        </p:nvSpPr>
        <p:spPr>
          <a:xfrm>
            <a:off x="1801122" y="832784"/>
            <a:ext cx="99333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Linke, Co-Founder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Product &amp; Biz Development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22 Years+ in 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 Funded Kickstarter Projects</a:t>
            </a:r>
            <a:endParaRPr b="0" i="0" sz="11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769842" y="2219501"/>
            <a:ext cx="99333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Erin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Linke, Co-Founder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Creative Director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 head for Chinese 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 hardware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manufacturer</a:t>
            </a:r>
            <a:endParaRPr b="0" i="0" sz="1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5799" y="578656"/>
            <a:ext cx="2704405" cy="192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-1352685" y="3772243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Market Size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-1394393" y="4963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Differentiator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794454" y="738203"/>
            <a:ext cx="662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We Do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521400" y="1140405"/>
            <a:ext cx="54306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Creative Arts &amp; Technology makes a wearable tech platform. Our first product is a programmable handbag that allows our users to change designs from their phone. 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739034" y="2178742"/>
            <a:ext cx="662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Challenge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309475" y="3552015"/>
            <a:ext cx="662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Value Proposition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282348" y="3535326"/>
            <a:ext cx="662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Business Model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585528" y="2649297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Compatibility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7596215" y="366051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Strategic Partners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596215" y="461332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Competitors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2739034" y="5571630"/>
            <a:ext cx="662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Fundraising &amp; History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489418" y="5874939"/>
            <a:ext cx="5430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Raised $35K from Kickstarter and pre-orders in 2016, and self funded in 2017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4830774" y="3939573"/>
            <a:ext cx="543068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Hardware B2C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LED Designs App Store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Platform Licensing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White Label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996324" y="5354298"/>
            <a:ext cx="543068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only programmable handbag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that displays LED animations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in full color with a built-in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phone charger.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931691" y="5039932"/>
            <a:ext cx="54306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Cute Circuit,  VanDerWaals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64852" y="3001201"/>
            <a:ext cx="1374979" cy="405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6268" y="2988312"/>
            <a:ext cx="1294261" cy="42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427" y="2304833"/>
            <a:ext cx="920526" cy="95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6004" y="800046"/>
            <a:ext cx="989727" cy="105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10538" y="5538593"/>
            <a:ext cx="694026" cy="90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/>
          <p:nvPr/>
        </p:nvSpPr>
        <p:spPr>
          <a:xfrm>
            <a:off x="3597963" y="2481791"/>
            <a:ext cx="54306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Our customers want a unique handbag &amp; experience. They’ve told 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CAT Clutch gives them the most attention of 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accessory they’ve ever owned.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-996324" y="4134381"/>
            <a:ext cx="54306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$10B Global Evening Handbag Market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Estimated 2% Light Up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Handbag Market or $200M</a:t>
            </a:r>
            <a:endParaRPr b="0" i="0" sz="1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2018085" y="4052892"/>
            <a:ext cx="543068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One Bag,  You Choose your Look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Change designs seamlessly from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your phone to match your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style or mood.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10340885" y="3988929"/>
            <a:ext cx="529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TBD</a:t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7886588" y="125998"/>
            <a:ext cx="3845162" cy="5495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72026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71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honburi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iOS and Android Native Apps</a:t>
            </a:r>
            <a:endParaRPr/>
          </a:p>
          <a:p>
            <a:pPr indent="-1079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 full color animations and messages</a:t>
            </a:r>
            <a:endParaRPr/>
          </a:p>
          <a:p>
            <a:pPr indent="-1079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Vegan option</a:t>
            </a:r>
            <a:endParaRPr/>
          </a:p>
          <a:p>
            <a:pPr indent="-1079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– 10 Hours Battery Life</a:t>
            </a:r>
            <a:endParaRPr/>
          </a:p>
          <a:p>
            <a:pPr indent="-1079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in Phone Charger</a:t>
            </a:r>
            <a:endParaRPr/>
          </a:p>
          <a:p>
            <a:pPr indent="-1079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457200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mirror and lipstick slot</a:t>
            </a:r>
            <a:endParaRPr/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71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honbu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72026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6610" lvl="0" marL="25671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6610" lvl="0" marL="25671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71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honbu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71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honbu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256719" marR="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honbu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347306" y="125998"/>
            <a:ext cx="10971609" cy="108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Bag – You Choose Your Look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06" y="1324990"/>
            <a:ext cx="2464751" cy="504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271" y="1992685"/>
            <a:ext cx="4315938" cy="349806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5833110" y="566992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30 second video http://bit.ly/2loFbRr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289562" y="-119344"/>
            <a:ext cx="10971609" cy="108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Validation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5217" y="274950"/>
            <a:ext cx="2150998" cy="344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179008" y="890559"/>
            <a:ext cx="42869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47474"/>
                </a:solidFill>
                <a:latin typeface="Lora"/>
                <a:ea typeface="Lora"/>
                <a:cs typeface="Lora"/>
                <a:sym typeface="Lora"/>
              </a:rPr>
              <a:t>“Nothing I have ever carried/worn has gotten this kind of attention”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179008" y="1901753"/>
            <a:ext cx="35631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47474"/>
                </a:solidFill>
                <a:latin typeface="Lora"/>
                <a:ea typeface="Lora"/>
                <a:cs typeface="Lora"/>
                <a:sym typeface="Lora"/>
              </a:rPr>
              <a:t>“Hi Al, My clutch is awesome! Everybody Wants to steal it from me.”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152400" y="3018670"/>
            <a:ext cx="48847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47474"/>
                </a:solidFill>
                <a:latin typeface="Lora"/>
                <a:ea typeface="Lora"/>
                <a:cs typeface="Lora"/>
                <a:sym typeface="Lora"/>
              </a:rPr>
              <a:t>“Thank you so much for my Cat Clutch. I am the belle of the ballroom in Marfa. Also I have a bunch of feedback on the clutch.”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68234" y="4192344"/>
            <a:ext cx="42977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47474"/>
                </a:solidFill>
                <a:latin typeface="Lora"/>
                <a:ea typeface="Lora"/>
                <a:cs typeface="Lora"/>
                <a:sym typeface="Lora"/>
              </a:rPr>
              <a:t>“I have received the clutch and I got to say it is incredible. Thank you for creating the accessory, I absolutely love it! 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68234" y="5355590"/>
            <a:ext cx="44275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47474"/>
                </a:solidFill>
                <a:latin typeface="Lora"/>
                <a:ea typeface="Lora"/>
                <a:cs typeface="Lora"/>
                <a:sym typeface="Lora"/>
              </a:rPr>
              <a:t>“Hi Al, Just wanted to say I absolutely love my cat clutch! Took it to the Christmas party of one of the design companies I work for and everyone went absolutely mad for it!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6264234" y="5817255"/>
            <a:ext cx="57595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47474"/>
                </a:solidFill>
                <a:latin typeface="Lora"/>
                <a:ea typeface="Lora"/>
                <a:cs typeface="Lora"/>
                <a:sym typeface="Lora"/>
              </a:rPr>
              <a:t> “I’m LOVING the cat clutch!!! Ive taken it out SEVERAL times now and get a TON of compliments from both women and men. This bag definitely draws attention!    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9915" y="3207568"/>
            <a:ext cx="1865416" cy="186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0801" y="805005"/>
            <a:ext cx="1739895" cy="211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94214" y="317854"/>
            <a:ext cx="1958934" cy="227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8495" y="4039945"/>
            <a:ext cx="2844140" cy="159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0884" y="3846226"/>
            <a:ext cx="1452479" cy="19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015998" y="-14427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5809" lvl="0" marL="55809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Start-Up Status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17664" y="998723"/>
            <a:ext cx="1197483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8064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Raised $35K on Kickstarter + Pre-Orders in 2016 to fund initial manufacturing run of 100 LED Handbags</a:t>
            </a:r>
            <a:endParaRPr/>
          </a:p>
          <a:p>
            <a:pPr indent="-3492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635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Completed UC Berkeley Lean Hardware Startup Accelerator in 2016</a:t>
            </a:r>
            <a:endParaRPr/>
          </a:p>
          <a:p>
            <a:pPr indent="-3492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635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Completed Intel Startup Accelerator Program in 2016, included season 1 cast member of the America’s Greatest Makers Reality TV show</a:t>
            </a:r>
            <a:endParaRPr/>
          </a:p>
          <a:p>
            <a:pPr indent="-463550" lvl="1" marL="120650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Pitch Video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https://www.americasgreatestmakers.com/team/cat-clutch/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635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Shipped 100 Handbags in November 2016, customer validation complete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92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635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Asia manufacturing established with Foxconn in Taiwan</a:t>
            </a:r>
            <a:endParaRPr/>
          </a:p>
          <a:p>
            <a:pPr indent="-3492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635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Additional revenue channels: white label, platform licensing, and LED design in app purchases</a:t>
            </a:r>
            <a:endParaRPr/>
          </a:p>
          <a:p>
            <a:pPr indent="-3492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635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Currently enrolled in Retail Accelerator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http://www.retailxelerator.com/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pitch day end of March ‘17</a:t>
            </a:r>
            <a:endParaRPr/>
          </a:p>
          <a:p>
            <a:pPr indent="-38100" lvl="0" marL="4953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92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9250" lvl="0" marL="80645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" lvl="0" marL="49530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100" lvl="0" marL="49530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342900" rtl="0" algn="l"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SN Template">
  <a:themeElements>
    <a:clrScheme name="Sprosty">
      <a:dk1>
        <a:srgbClr val="2D2D2C"/>
      </a:dk1>
      <a:lt1>
        <a:srgbClr val="F0EDE4"/>
      </a:lt1>
      <a:dk2>
        <a:srgbClr val="0F2C31"/>
      </a:dk2>
      <a:lt2>
        <a:srgbClr val="F0EDE4"/>
      </a:lt2>
      <a:accent1>
        <a:srgbClr val="51ADB6"/>
      </a:accent1>
      <a:accent2>
        <a:srgbClr val="C65537"/>
      </a:accent2>
      <a:accent3>
        <a:srgbClr val="DBC925"/>
      </a:accent3>
      <a:accent4>
        <a:srgbClr val="1F4E51"/>
      </a:accent4>
      <a:accent5>
        <a:srgbClr val="C47239"/>
      </a:accent5>
      <a:accent6>
        <a:srgbClr val="68B281"/>
      </a:accent6>
      <a:hlink>
        <a:srgbClr val="4894B0"/>
      </a:hlink>
      <a:folHlink>
        <a:srgbClr val="8FB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