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Satisfy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Satisf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User 1: Office worker taking public transit home.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User 2: Neighbor walking a few blocks late at night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User 3: Child taking bus from school.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User 4: Nurse driving home from work at 3 am.</a:t>
            </a:r>
            <a:endParaRPr/>
          </a:p>
          <a:p>
            <a:pPr indent="-1333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User 1: Office worker taking public transit home.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User 2: Neighbor walking a few blocks late at night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User 3: Child taking bus from school.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User 4: Nurse driving home from work at 3 am.</a:t>
            </a:r>
            <a:endParaRPr/>
          </a:p>
          <a:p>
            <a:pPr indent="-1333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User 1: Office worker taking public transit home.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User 2: Neighbor walking a few blocks late at night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User 3: Child taking bus from school.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User 4: Nurse driving home from work at 3 am.</a:t>
            </a:r>
            <a:endParaRPr/>
          </a:p>
          <a:p>
            <a:pPr indent="-1333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53" name="Google Shape;15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ff: 3 up">
  <p:cSld name="Staff: 3 up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2029772" y="4303477"/>
            <a:ext cx="23368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933"/>
              <a:buNone/>
              <a:defRPr sz="2933">
                <a:solidFill>
                  <a:schemeClr val="accent6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2029772" y="4988453"/>
            <a:ext cx="23368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67"/>
              <a:buNone/>
              <a:defRPr sz="18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4937051" y="4302288"/>
            <a:ext cx="23368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933"/>
              <a:buNone/>
              <a:defRPr sz="2933">
                <a:solidFill>
                  <a:schemeClr val="accent6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4" type="body"/>
          </p:nvPr>
        </p:nvSpPr>
        <p:spPr>
          <a:xfrm>
            <a:off x="4937051" y="4987264"/>
            <a:ext cx="23368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67"/>
              <a:buNone/>
              <a:defRPr sz="18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5" type="body"/>
          </p:nvPr>
        </p:nvSpPr>
        <p:spPr>
          <a:xfrm>
            <a:off x="7805705" y="4287688"/>
            <a:ext cx="23368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933"/>
              <a:buNone/>
              <a:defRPr sz="2933">
                <a:solidFill>
                  <a:schemeClr val="accent6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6" type="body"/>
          </p:nvPr>
        </p:nvSpPr>
        <p:spPr>
          <a:xfrm>
            <a:off x="7805705" y="4972664"/>
            <a:ext cx="23368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67"/>
              <a:buNone/>
              <a:defRPr sz="18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Satisfy"/>
                <a:ea typeface="Satisfy"/>
                <a:cs typeface="Satisfy"/>
                <a:sym typeface="Satisf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/>
          <p:nvPr>
            <p:ph idx="7" type="pic"/>
          </p:nvPr>
        </p:nvSpPr>
        <p:spPr>
          <a:xfrm>
            <a:off x="2009208" y="1771730"/>
            <a:ext cx="2377928" cy="2375485"/>
          </a:xfrm>
          <a:prstGeom prst="ellipse">
            <a:avLst/>
          </a:prstGeom>
          <a:noFill/>
          <a:ln cap="flat" cmpd="sng" w="9525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/>
          <p:nvPr>
            <p:ph idx="8" type="pic"/>
          </p:nvPr>
        </p:nvSpPr>
        <p:spPr>
          <a:xfrm>
            <a:off x="4916487" y="1841882"/>
            <a:ext cx="2377928" cy="2375485"/>
          </a:xfrm>
          <a:prstGeom prst="ellipse">
            <a:avLst/>
          </a:prstGeom>
          <a:noFill/>
          <a:ln cap="flat" cmpd="sng" w="9525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/>
          <p:nvPr>
            <p:ph idx="9" type="pic"/>
          </p:nvPr>
        </p:nvSpPr>
        <p:spPr>
          <a:xfrm>
            <a:off x="7785141" y="1781406"/>
            <a:ext cx="2377928" cy="2375485"/>
          </a:xfrm>
          <a:prstGeom prst="ellipse">
            <a:avLst/>
          </a:prstGeom>
          <a:noFill/>
          <a:ln cap="flat" cmpd="sng" w="9525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601764" y="440248"/>
            <a:ext cx="10500589" cy="832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90" y="267269"/>
            <a:ext cx="11721547" cy="62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585788" y="885825"/>
            <a:ext cx="11124166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MadeClear.io</a:t>
            </a:r>
            <a:endParaRPr b="1" i="0" sz="5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85788" y="5624512"/>
            <a:ext cx="111241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Infographic Style Privacy Policy Generator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1359961" y="1533153"/>
            <a:ext cx="4340756" cy="2446824"/>
          </a:xfrm>
          <a:prstGeom prst="rect">
            <a:avLst/>
          </a:prstGeom>
          <a:noFill/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90% of information transmitted to the brain is visual, and visuals are processed 60,000X faster in the brain than text.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(Sources: 3M Corporation and Zabisco) 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83732" y="338707"/>
            <a:ext cx="11508268" cy="905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67"/>
              <a:buFont typeface="Calibri"/>
              <a:buNone/>
            </a:pPr>
            <a:r>
              <a:rPr b="1" i="0" lang="en-US" sz="5867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Why Infographics</a:t>
            </a:r>
            <a:endParaRPr b="1" i="0" sz="5867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429379" y="1533153"/>
            <a:ext cx="4340757" cy="243143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</a:br>
            <a:r>
              <a:rPr lang="en-US" sz="24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Almost 50% of your brain is involved in visual processing.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(Merieb, E. N. &amp; Hoehn, K. (2007). Human Anatomy &amp; Physiology 7th Edition)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359961" y="4280521"/>
            <a:ext cx="4340757" cy="2123658"/>
          </a:xfrm>
          <a:prstGeom prst="rect">
            <a:avLst/>
          </a:prstGeom>
          <a:noFill/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People remember 80% of what they see, 20% of what they read and 10% of what they hear.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(Lester, P. M. (2006). Syntactic Theory of Visual Communication)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6429379" y="4280521"/>
            <a:ext cx="4340757" cy="2123658"/>
          </a:xfrm>
          <a:prstGeom prst="rect">
            <a:avLst/>
          </a:prstGeom>
          <a:noFill/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It only takes us 150ms for a symbol to be processed + 100ms to attach a meaning to it.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(Thorpe, S., Fize, D. &amp; Marlot, C. (1996). Speed of processing in the human visual system)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683732" y="338707"/>
            <a:ext cx="11508268" cy="905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67"/>
              <a:buFont typeface="Calibri"/>
              <a:buNone/>
            </a:pPr>
            <a:r>
              <a:rPr b="1" i="0" lang="en-US" sz="58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MadeClear Generator</a:t>
            </a:r>
            <a:endParaRPr b="1" i="0" sz="586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928" y="1760501"/>
            <a:ext cx="6683837" cy="4311688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16"/>
          <p:cNvSpPr txBox="1"/>
          <p:nvPr/>
        </p:nvSpPr>
        <p:spPr>
          <a:xfrm>
            <a:off x="683731" y="1943100"/>
            <a:ext cx="408829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generated MPN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and simple UX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Intuitive and intelligent form fields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responsive display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tooltip footnotes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683732" y="338707"/>
            <a:ext cx="11508268" cy="905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67"/>
              <a:buFont typeface="Calibri"/>
              <a:buNone/>
            </a:pPr>
            <a:r>
              <a:rPr b="1" i="0" lang="en-US" sz="58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MadeClear Privacy Policy Design</a:t>
            </a:r>
            <a:endParaRPr b="1" i="0" sz="586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1171585" y="1393971"/>
            <a:ext cx="4057642" cy="5323192"/>
            <a:chOff x="7586671" y="1227682"/>
            <a:chExt cx="4171951" cy="5473153"/>
          </a:xfrm>
        </p:grpSpPr>
        <p:pic>
          <p:nvPicPr>
            <p:cNvPr id="126" name="Google Shape;12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86672" y="1227682"/>
              <a:ext cx="4171950" cy="1924113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27" name="Google Shape;12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86671" y="2753274"/>
              <a:ext cx="4171951" cy="2300380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28" name="Google Shape;128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586671" y="4731746"/>
              <a:ext cx="4171951" cy="1969089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29" name="Google Shape;129;p17"/>
          <p:cNvSpPr txBox="1"/>
          <p:nvPr/>
        </p:nvSpPr>
        <p:spPr>
          <a:xfrm>
            <a:off x="6186800" y="1927776"/>
            <a:ext cx="5386075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Single-page scrolling experience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“infographic” layout and design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headers, evocative imagery and identifying iconography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tooltip footnotes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generated SEO friendly URLs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Scrollspy navigation for displaying progress</a:t>
            </a:r>
            <a:endParaRPr/>
          </a:p>
          <a:p>
            <a:pPr indent="-171450" lvl="0" marL="2857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683732" y="338707"/>
            <a:ext cx="11508268" cy="905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67"/>
              <a:buFont typeface="Calibri"/>
              <a:buNone/>
            </a:pPr>
            <a:r>
              <a:rPr b="1" i="0" lang="en-US" sz="58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User Test Demographics</a:t>
            </a:r>
            <a:endParaRPr b="1" i="0" sz="586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97" y="1600162"/>
            <a:ext cx="4871365" cy="257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5096" y="1663017"/>
            <a:ext cx="5611412" cy="23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098" y="4177164"/>
            <a:ext cx="5585651" cy="239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5096" y="4177164"/>
            <a:ext cx="4739211" cy="239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683732" y="338707"/>
            <a:ext cx="11508268" cy="905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67"/>
              <a:buFont typeface="Calibri"/>
              <a:buNone/>
            </a:pPr>
            <a:r>
              <a:rPr b="1" i="0" lang="en-US" sz="58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User Test Result Highlights</a:t>
            </a:r>
            <a:endParaRPr b="1" i="0" sz="586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505" y="1587795"/>
            <a:ext cx="5314609" cy="2337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500" y="4269094"/>
            <a:ext cx="5296614" cy="2231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1495" y="1548258"/>
            <a:ext cx="4840971" cy="237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1495" y="4229557"/>
            <a:ext cx="4616016" cy="227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683732" y="338707"/>
            <a:ext cx="11508268" cy="905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67"/>
              <a:buFont typeface="Calibri"/>
              <a:buNone/>
            </a:pPr>
            <a:r>
              <a:rPr b="1" i="0" lang="en-US" sz="58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User Test Findings</a:t>
            </a:r>
            <a:endParaRPr b="1" i="0" sz="586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1177156" y="1363243"/>
            <a:ext cx="9347200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MadeClear makes privacy policies easier to understand.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MadeClear increase the likelihood users will read the entire privacy policy.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MadeClear’s use of imagery &amp; iconography helps the users understand content.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headers needed improvement (addressed in current version).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Needed a visual cue for how much further a user had to scroll (addressed in current version).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MadeClear could benefit from MPV text being written in plainer language.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MadeClear could benefit from providing use case examples.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793760" y="4133232"/>
            <a:ext cx="4847824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 liked the breakdown of the information into clear sections. Helps make a dense subject more understandable.”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 like that the content was broken up in chunks. It was easy to read the content on my phone.”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“Because I read it all, it actually concerned me more than the text heavy ones that I would be unlikely to read. Raised more questions in my mind about data collection.”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 liked the "to whom we sell" section. Made me feel like I actually had some control 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323" y="4189264"/>
            <a:ext cx="538288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60" y="4766211"/>
            <a:ext cx="53819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6692726" y="4189264"/>
            <a:ext cx="512229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“Easy to understand, not time consuming to read through. I’m more likely to actually read the policy rather than simply accepting terms in order to move forward.”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“Would it be possible to offer more reassurances of how data will be used? Maybe some examples of what couldn't happen?”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 like the fact that you do not have to navigate. You just scroll down. I wish there was some way to know how much longer I had  to go.“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“It was uncluttered and not dense. I'm more likely to read all or read carefully than other policies I've seen.”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2726" y="5381095"/>
            <a:ext cx="538189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683732" y="338707"/>
            <a:ext cx="11508268" cy="905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67"/>
              <a:buFont typeface="Calibri"/>
              <a:buNone/>
            </a:pPr>
            <a:r>
              <a:rPr b="1" i="0" lang="en-US" sz="58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Technical Details</a:t>
            </a:r>
            <a:endParaRPr b="1" i="0" sz="586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1275644" y="1636889"/>
            <a:ext cx="9064978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MadeClear is a fully responsive application built on the React framework that also leverages Redux and React Router. Firebase is used as a cloud database to store all of the submitted policy information which means the application logic, once compiled with Webpack, is purely front-end solution. In using Firebase the resource intensive aspect of the application has been built around a highly scalable and supported product.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complete React Redux application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browser history support with React Router Redux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a full development environment as well as pre-configured linting, testing, and deployment to multiple environments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base strictly follows all lint requirements and in extension provides an excellent structure for future development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data storage and retrieval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CSS framework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in JavaScript that is packaged and made available as a standalone script.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on GitHub at: https://github.com/ajveach/MadeClear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683732" y="338707"/>
            <a:ext cx="11508268" cy="905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67"/>
              <a:buFont typeface="Calibri"/>
              <a:buNone/>
            </a:pPr>
            <a:r>
              <a:rPr b="1" i="0" lang="en-US" sz="58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Product Roadmap</a:t>
            </a:r>
            <a:endParaRPr b="1" i="0" sz="586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527106" y="2407759"/>
            <a:ext cx="829294" cy="6973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PrototypeTemplate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1454849" y="2407758"/>
            <a:ext cx="898905" cy="6924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MPN Language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22"/>
          <p:cNvCxnSpPr>
            <a:stCxn id="176" idx="6"/>
          </p:cNvCxnSpPr>
          <p:nvPr/>
        </p:nvCxnSpPr>
        <p:spPr>
          <a:xfrm flipH="1" rot="10800000">
            <a:off x="1557540" y="3892368"/>
            <a:ext cx="3241800" cy="78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22"/>
          <p:cNvCxnSpPr/>
          <p:nvPr/>
        </p:nvCxnSpPr>
        <p:spPr>
          <a:xfrm>
            <a:off x="5979096" y="3886620"/>
            <a:ext cx="5532703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22"/>
          <p:cNvSpPr/>
          <p:nvPr/>
        </p:nvSpPr>
        <p:spPr>
          <a:xfrm>
            <a:off x="4858674" y="3328668"/>
            <a:ext cx="1143000" cy="114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MadeClear Prototype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22"/>
          <p:cNvCxnSpPr/>
          <p:nvPr/>
        </p:nvCxnSpPr>
        <p:spPr>
          <a:xfrm rot="10800000">
            <a:off x="5421469" y="4436255"/>
            <a:ext cx="8705" cy="4378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22"/>
          <p:cNvSpPr txBox="1"/>
          <p:nvPr/>
        </p:nvSpPr>
        <p:spPr>
          <a:xfrm>
            <a:off x="4526872" y="4856838"/>
            <a:ext cx="17978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Policy Snapshot Challenge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3137903" y="2401356"/>
            <a:ext cx="829294" cy="6973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Template Revisions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4065646" y="2401355"/>
            <a:ext cx="898905" cy="6924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MPN Generator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3474975" y="3438453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Back-end DEV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7452507" y="3435208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User Accounts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7038283" y="2407757"/>
            <a:ext cx="898905" cy="6924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“My Policies”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9318482" y="2401354"/>
            <a:ext cx="898905" cy="6924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Multiple Templates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643140" y="3442968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UX &amp; </a:t>
            </a:r>
            <a:b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2038150" y="3442968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Testing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8636587" y="3438453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Template UX &amp; Design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8037270" y="2401354"/>
            <a:ext cx="898905" cy="6924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Save/Edit/Delete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9936333" y="3328668"/>
            <a:ext cx="1143000" cy="114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MadeClear Product Release</a:t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6248286" y="3438453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Include</a:t>
            </a:r>
            <a:b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Judging</a:t>
            </a:r>
            <a:b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