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11" Type="http://schemas.openxmlformats.org/officeDocument/2006/relationships/slide" Target="slides/slide5.xml"/><Relationship Id="rId22" Type="http://schemas.openxmlformats.org/officeDocument/2006/relationships/font" Target="fonts/Constantia-italic.fntdata"/><Relationship Id="rId10" Type="http://schemas.openxmlformats.org/officeDocument/2006/relationships/slide" Target="slides/slide4.xml"/><Relationship Id="rId21" Type="http://schemas.openxmlformats.org/officeDocument/2006/relationships/font" Target="fonts/Constanti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onstanti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571D9"/>
            </a:gs>
            <a:gs pos="25000">
              <a:srgbClr val="4670CA"/>
            </a:gs>
            <a:gs pos="100000">
              <a:srgbClr val="00185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ACA70"/>
              </a:buClr>
              <a:buSzPts val="5600"/>
              <a:buFont typeface="Calibri"/>
              <a:buNone/>
              <a:defRPr b="1" sz="5600">
                <a:solidFill>
                  <a:srgbClr val="AACA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2" name="Google Shape;92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4312F">
                  <a:alpha val="44705"/>
                </a:srgbClr>
              </a:gs>
              <a:gs pos="100000">
                <a:srgbClr val="94C03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49235">
                  <a:alpha val="29803"/>
                </a:srgbClr>
              </a:gs>
              <a:gs pos="80000">
                <a:srgbClr val="BC322E">
                  <a:alpha val="44705"/>
                </a:srgbClr>
              </a:gs>
              <a:gs pos="100000">
                <a:srgbClr val="BC322E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4571D9"/>
            </a:gs>
            <a:gs pos="25000">
              <a:srgbClr val="4670CA"/>
            </a:gs>
            <a:gs pos="100000">
              <a:srgbClr val="00185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ACA70"/>
              </a:buClr>
              <a:buSzPts val="5600"/>
              <a:buFont typeface="Calibri"/>
              <a:buNone/>
              <a:defRPr b="1" sz="5600">
                <a:solidFill>
                  <a:srgbClr val="AACA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gradFill>
          <a:gsLst>
            <a:gs pos="0">
              <a:srgbClr val="4571D9"/>
            </a:gs>
            <a:gs pos="25000">
              <a:srgbClr val="4670CA"/>
            </a:gs>
            <a:gs pos="100000">
              <a:srgbClr val="00185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279B3"/>
              </a:buClr>
              <a:buSzPts val="5600"/>
              <a:buFont typeface="Calibri"/>
              <a:buNone/>
              <a:defRPr b="1" sz="5600" cap="none">
                <a:solidFill>
                  <a:srgbClr val="9279B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4312F">
                  <a:alpha val="44705"/>
                </a:srgbClr>
              </a:gs>
              <a:gs pos="100000">
                <a:srgbClr val="94C03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49235">
                  <a:alpha val="29803"/>
                </a:srgbClr>
              </a:gs>
              <a:gs pos="80000">
                <a:srgbClr val="BC322E">
                  <a:alpha val="44705"/>
                </a:srgbClr>
              </a:gs>
              <a:gs pos="100000">
                <a:srgbClr val="BC322E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2E0D6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88A4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94312F">
                  <a:alpha val="44705"/>
                </a:srgbClr>
              </a:gs>
              <a:gs pos="100000">
                <a:srgbClr val="94C03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49235">
                  <a:alpha val="29803"/>
                </a:srgbClr>
              </a:gs>
              <a:gs pos="80000">
                <a:srgbClr val="BC322E">
                  <a:alpha val="44705"/>
                </a:srgbClr>
              </a:gs>
              <a:gs pos="100000">
                <a:srgbClr val="BC322E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1D4577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88A4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AACA70"/>
              </a:buClr>
              <a:buSzPts val="5600"/>
              <a:buFont typeface="Calibri"/>
              <a:buNone/>
            </a:pPr>
            <a:r>
              <a:rPr b="1" lang="en-US"/>
              <a:t>HOW TO GET A</a:t>
            </a:r>
            <a:br>
              <a:rPr b="1" lang="en-US"/>
            </a:br>
            <a:r>
              <a:rPr b="1" lang="en-US"/>
              <a:t>100% RESPONSE RATE </a:t>
            </a:r>
            <a:endParaRPr b="1"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b="1" lang="en-US" sz="2400"/>
              <a:t>Fayette County Public Schools</a:t>
            </a:r>
            <a:endParaRPr/>
          </a:p>
          <a:p>
            <a:pPr indent="0" lvl="0" marL="0" marR="45720" rtl="0" algn="r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b="1" lang="en-US" sz="2400"/>
              <a:t>Fayette County, Georgia</a:t>
            </a:r>
            <a:endParaRPr/>
          </a:p>
          <a:p>
            <a:pPr indent="0" lvl="0" marL="0" marR="45720" rtl="0" algn="r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b="1" sz="24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24840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Response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Ms. Jones, “Mr. Riley, just take me off this program!”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If the parent and/or guardian gives permission to take the student off of free or reduced meals, this is considered a response for verification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further action is needed. Student is taken off of the free or reduced meal lunch program </a:t>
            </a:r>
            <a:endParaRPr/>
          </a:p>
        </p:txBody>
      </p:sp>
      <p:pic>
        <p:nvPicPr>
          <p:cNvPr descr="C:\Users\riley.leo\AppData\Local\Microsoft\Windows\Temporary Internet Files\Content.IE5\P9R5Q830\Angry-Black-Woman[1].jpg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4648200"/>
            <a:ext cx="26289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Questions	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If a question arises from a pay stub or income verification, call the company the parent and/or guardian works for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Speak with a manager or payroll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Always verify tips as part of the income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Verify employment with Human Resources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It is VERY important to verify frequency </a:t>
            </a:r>
            <a:endParaRPr/>
          </a:p>
        </p:txBody>
      </p:sp>
      <p:pic>
        <p:nvPicPr>
          <p:cNvPr descr="C:\Users\riley.leo\AppData\Local\Microsoft\Windows\Temporary Internet Files\Content.IE5\LZZ6T8R7\money2[1].png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3124200"/>
            <a:ext cx="19812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8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You win…. They responded! They got tired of hearing from you and you got 100% response rate!</a:t>
            </a:r>
            <a:endParaRPr/>
          </a:p>
        </p:txBody>
      </p:sp>
      <p:pic>
        <p:nvPicPr>
          <p:cNvPr descr="C:\Users\martin.christina\AppData\Local\Microsoft\Windows\Temporary Internet Files\Content.IE5\L9A9GOO7\Wilt_Chamberlain_100-point[1].jpg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8956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9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Happy days are here again! We have 100% response!</a:t>
            </a:r>
            <a:endParaRPr/>
          </a:p>
        </p:txBody>
      </p:sp>
      <p:pic>
        <p:nvPicPr>
          <p:cNvPr descr="C:\Users\martin.christina\AppData\Local\Microsoft\Windows\Temporary Internet Files\Content.IE5\RL3AMVWM\image3[1].png"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70578"/>
            <a:ext cx="7696200" cy="4188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1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Directly certify all eligible students for direct certification while processing applications that present a SNAP or TANF number on the application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Search students in the Georgia Online Network (GO Screen) or GaDOE School Nutrition Online (SNO) to see if student receives SNAP or TANF benefits 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⚫"/>
            </a:pPr>
            <a:r>
              <a:rPr lang="en-US"/>
              <a:t>The GO Screen is real time and SNO is updated periodically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If student receives benefits, directly certify for free meals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This reduces the pool for applications pulled for verification</a:t>
            </a:r>
            <a:endParaRPr/>
          </a:p>
          <a:p>
            <a:pPr indent="0" lvl="1" marL="5143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</a:t>
            </a:r>
            <a:endParaRPr/>
          </a:p>
          <a:p>
            <a:pPr indent="-11734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pic>
        <p:nvPicPr>
          <p:cNvPr descr="C:\Users\martin.christina\AppData\Local\Microsoft\Windows\Temporary Internet Files\Content.IE5\L1ISID1J\assessment_000[1].jpeg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3206" y="762000"/>
            <a:ext cx="1298684" cy="1304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2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Once the verification sample has been pulled, a letter is mailed home DIRECTLY to parents on October 1</a:t>
            </a:r>
            <a:r>
              <a:rPr baseline="30000" lang="en-US"/>
              <a:t>st</a:t>
            </a:r>
            <a:r>
              <a:rPr lang="en-US"/>
              <a:t> </a:t>
            </a:r>
            <a:endParaRPr/>
          </a:p>
        </p:txBody>
      </p:sp>
      <p:pic>
        <p:nvPicPr>
          <p:cNvPr descr="C:\Users\martin.christina\AppData\Local\Microsoft\Windows\Temporary Internet Files\Content.IE5\T98RYXXX\october-month-owl[1]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971800"/>
            <a:ext cx="5649114" cy="310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3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5"/>
                </a:solidFill>
              </a:rPr>
              <a:t>After two days, first phone call is made</a:t>
            </a:r>
            <a:endParaRPr/>
          </a:p>
          <a:p>
            <a:pPr indent="-117475" lvl="0" marL="274320" rtl="0" algn="ct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“Good afternoon Ms. Jones! This is Leo Riley with Fayette County School Nutrition Program. Have you received your verification notice? “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Now that we have reached out and touched base with the parents, the information is logged on a communication log for tracking.</a:t>
            </a:r>
            <a:endParaRPr/>
          </a:p>
        </p:txBody>
      </p:sp>
      <p:pic>
        <p:nvPicPr>
          <p:cNvPr descr="C:\Users\martin.christina\AppData\Local\Microsoft\Windows\Temporary Internet Files\Content.IE5\0FWHITAU\communication[1].png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438400"/>
            <a:ext cx="1676400" cy="106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Communication Log	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communication log includes the following information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Date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Parent/Guardian Spoken To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Issue/Concern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Resolution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Initials of verification specialist (I.E. LWR)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4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Two days later, a reminder call is given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Again, this call is being logged for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tracking purposes 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C:\Users\martin.christina\AppData\Local\Microsoft\Windows\Temporary Internet Files\Content.IE5\RJSV7Z9O\telephone3[1].png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169471"/>
            <a:ext cx="2560701" cy="395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5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If response has not been collected, then on October 14</a:t>
            </a:r>
            <a:r>
              <a:rPr baseline="30000" lang="en-US"/>
              <a:t>th</a:t>
            </a:r>
            <a:r>
              <a:rPr lang="en-US"/>
              <a:t>, a second letter is sent out </a:t>
            </a:r>
            <a:endParaRPr/>
          </a:p>
        </p:txBody>
      </p:sp>
      <p:pic>
        <p:nvPicPr>
          <p:cNvPr descr="C:\Users\martin.christina\AppData\Local\Microsoft\Windows\Temporary Internet Files\Content.IE5\L1ISID1J\calendar[1].png"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185604"/>
            <a:ext cx="28956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6	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If you still have not received a response, begin to call other family members from student information report (I.E. Infinite Campus) in an effort to reach parents.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Email and/or call parents, aunts, uncles, cousins, grandparents, guardians, etc. 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Inform the recipient you are simply trying to reach the parent of the student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Be cautious with the information given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This is confidential information! </a:t>
            </a:r>
            <a:endParaRPr/>
          </a:p>
        </p:txBody>
      </p:sp>
      <p:pic>
        <p:nvPicPr>
          <p:cNvPr descr="C:\Users\martin.christina\AppData\Local\Microsoft\Windows\Temporary Internet Files\Content.IE5\T98RYXXX\The_Simpsons_Simpsons_FamilyPicture[1].png"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4927500"/>
            <a:ext cx="2221337" cy="164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STEP 7	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Char char="⚫"/>
            </a:pPr>
            <a:r>
              <a:rPr lang="en-US" sz="2405"/>
              <a:t>Call, call, call until they get tired of you calling</a:t>
            </a:r>
            <a:endParaRPr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129238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5"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⚫"/>
            </a:pPr>
            <a:r>
              <a:rPr lang="en-US" sz="2220"/>
              <a:t>“Ms. Jones, it’s your favorite free and reduced specialist, Leo Riley. I still need your income verification. If it is easier, you are more than welcome to attach a copy in an email, fax, text, etc. You can also drop it at the school or central office! Thank you so much for helping us in this matter.”  </a:t>
            </a:r>
            <a:endParaRPr sz="2220"/>
          </a:p>
        </p:txBody>
      </p:sp>
      <p:pic>
        <p:nvPicPr>
          <p:cNvPr descr="C:\Users\martin.christina\AppData\Local\Microsoft\Windows\Temporary Internet Files\Content.IE5\RJSV7Z9O\free-vector-telephones[1].jpg"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362200"/>
            <a:ext cx="3429000" cy="187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