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C2-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78" name="Shape 78"/>
        <p:cNvGrpSpPr/>
        <p:nvPr/>
      </p:nvGrpSpPr>
      <p:grpSpPr>
        <a:xfrm>
          <a:off x="0" y="0"/>
          <a:ext cx="0" cy="0"/>
          <a:chOff x="0" y="0"/>
          <a:chExt cx="0" cy="0"/>
        </a:xfrm>
      </p:grpSpPr>
      <p:pic>
        <p:nvPicPr>
          <p:cNvPr descr="C2-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85" name="Shape 85"/>
        <p:cNvGrpSpPr/>
        <p:nvPr/>
      </p:nvGrpSpPr>
      <p:grpSpPr>
        <a:xfrm>
          <a:off x="0" y="0"/>
          <a:ext cx="0" cy="0"/>
          <a:chOff x="0" y="0"/>
          <a:chExt cx="0" cy="0"/>
        </a:xfrm>
      </p:grpSpPr>
      <p:pic>
        <p:nvPicPr>
          <p:cNvPr descr="C2-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entury Gothic"/>
              <a:buNone/>
            </a:pPr>
            <a:r>
              <a:rPr b="0" lang="en-US" sz="8000" cap="none">
                <a:solidFill>
                  <a:schemeClr val="dk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entury Gothic"/>
              <a:buNone/>
            </a:pPr>
            <a:r>
              <a:rPr b="0" lang="en-US" sz="8000" cap="none">
                <a:solidFill>
                  <a:schemeClr val="dk1"/>
                </a:solidFill>
                <a:latin typeface="Century Gothic"/>
                <a:ea typeface="Century Gothic"/>
                <a:cs typeface="Century Gothic"/>
                <a:sym typeface="Century Gothic"/>
              </a:rPr>
              <a:t>”</a:t>
            </a:r>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95" name="Shape 95"/>
        <p:cNvGrpSpPr/>
        <p:nvPr/>
      </p:nvGrpSpPr>
      <p:grpSpPr>
        <a:xfrm>
          <a:off x="0" y="0"/>
          <a:ext cx="0" cy="0"/>
          <a:chOff x="0" y="0"/>
          <a:chExt cx="0" cy="0"/>
        </a:xfrm>
      </p:grpSpPr>
      <p:pic>
        <p:nvPicPr>
          <p:cNvPr descr="C2-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2-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9" name="Shape 29"/>
        <p:cNvGrpSpPr/>
        <p:nvPr/>
      </p:nvGrpSpPr>
      <p:grpSpPr>
        <a:xfrm>
          <a:off x="0" y="0"/>
          <a:ext cx="0" cy="0"/>
          <a:chOff x="0" y="0"/>
          <a:chExt cx="0" cy="0"/>
        </a:xfrm>
      </p:grpSpPr>
      <p:pic>
        <p:nvPicPr>
          <p:cNvPr descr="C2-HD-BTM.png" id="30" name="Google Shape;30;p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5"/>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88888"/>
              </a:buClr>
              <a:buSzPts val="2200"/>
              <a:buNone/>
              <a:defRPr sz="2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C2-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1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program.intake@usda.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680754"/>
            <a:ext cx="9448800" cy="87659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rial"/>
              <a:buNone/>
            </a:pPr>
            <a:r>
              <a:rPr lang="en-US" sz="5400">
                <a:latin typeface="Arial"/>
                <a:ea typeface="Arial"/>
                <a:cs typeface="Arial"/>
                <a:sym typeface="Arial"/>
              </a:rPr>
              <a:t>VERIFICATION</a:t>
            </a:r>
            <a:endParaRPr sz="5400">
              <a:latin typeface="Arial"/>
              <a:ea typeface="Arial"/>
              <a:cs typeface="Arial"/>
              <a:sym typeface="Arial"/>
            </a:endParaRPr>
          </a:p>
        </p:txBody>
      </p:sp>
      <p:sp>
        <p:nvSpPr>
          <p:cNvPr id="145" name="Google Shape;145;p19"/>
          <p:cNvSpPr txBox="1"/>
          <p:nvPr>
            <p:ph idx="1" type="subTitle"/>
          </p:nvPr>
        </p:nvSpPr>
        <p:spPr>
          <a:xfrm>
            <a:off x="1458686" y="3309984"/>
            <a:ext cx="9448800" cy="124737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lang="en-US">
                <a:latin typeface="Arial"/>
                <a:ea typeface="Arial"/>
                <a:cs typeface="Arial"/>
                <a:sym typeface="Arial"/>
              </a:rPr>
              <a:t>Best Practices</a:t>
            </a:r>
            <a:endParaRPr/>
          </a:p>
          <a:p>
            <a:pPr indent="0" lvl="0" marL="0" rtl="0" algn="ctr">
              <a:lnSpc>
                <a:spcPct val="90000"/>
              </a:lnSpc>
              <a:spcBef>
                <a:spcPts val="1000"/>
              </a:spcBef>
              <a:spcAft>
                <a:spcPts val="0"/>
              </a:spcAft>
              <a:buClr>
                <a:schemeClr val="dk1"/>
              </a:buClr>
              <a:buSzPts val="2000"/>
              <a:buNone/>
            </a:pPr>
            <a:r>
              <a:rPr lang="en-US">
                <a:latin typeface="Arial"/>
                <a:ea typeface="Arial"/>
                <a:cs typeface="Arial"/>
                <a:sym typeface="Arial"/>
              </a:rPr>
              <a:t>by</a:t>
            </a:r>
            <a:endParaRPr/>
          </a:p>
          <a:p>
            <a:pPr indent="0" lvl="0" marL="0" rtl="0" algn="ctr">
              <a:lnSpc>
                <a:spcPct val="90000"/>
              </a:lnSpc>
              <a:spcBef>
                <a:spcPts val="1000"/>
              </a:spcBef>
              <a:spcAft>
                <a:spcPts val="0"/>
              </a:spcAft>
              <a:buClr>
                <a:schemeClr val="dk1"/>
              </a:buClr>
              <a:buSzPts val="2000"/>
              <a:buNone/>
            </a:pPr>
            <a:r>
              <a:rPr lang="en-US">
                <a:latin typeface="Arial"/>
                <a:ea typeface="Arial"/>
                <a:cs typeface="Arial"/>
                <a:sym typeface="Arial"/>
              </a:rPr>
              <a:t> Betty Ann Champion</a:t>
            </a:r>
            <a:endParaRPr/>
          </a:p>
          <a:p>
            <a:pPr indent="0" lvl="0" marL="0" rtl="0" algn="ctr">
              <a:lnSpc>
                <a:spcPct val="90000"/>
              </a:lnSpc>
              <a:spcBef>
                <a:spcPts val="1000"/>
              </a:spcBef>
              <a:spcAft>
                <a:spcPts val="0"/>
              </a:spcAft>
              <a:buClr>
                <a:schemeClr val="dk1"/>
              </a:buClr>
              <a:buSzPts val="2000"/>
              <a:buNone/>
            </a:pPr>
            <a:r>
              <a:t/>
            </a:r>
            <a:endParaRPr/>
          </a:p>
          <a:p>
            <a:pPr indent="0" lvl="0" marL="0" rtl="0" algn="ctr">
              <a:lnSpc>
                <a:spcPct val="90000"/>
              </a:lnSpc>
              <a:spcBef>
                <a:spcPts val="1000"/>
              </a:spcBef>
              <a:spcAft>
                <a:spcPts val="0"/>
              </a:spcAft>
              <a:buClr>
                <a:schemeClr val="dk1"/>
              </a:buClr>
              <a:buSzPts val="2000"/>
              <a:buNone/>
            </a:pPr>
            <a:r>
              <a:t/>
            </a:r>
            <a:endParaRPr/>
          </a:p>
        </p:txBody>
      </p:sp>
    </p:spTree>
  </p:cSld>
  <p:clrMapOvr>
    <a:masterClrMapping/>
  </p:clrMapOvr>
  <mc:AlternateContent>
    <mc:Choice Requires="p14">
      <p:transition spd="slow" p14:dur="5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p:nvPr/>
        </p:nvSpPr>
        <p:spPr>
          <a:xfrm>
            <a:off x="3770811" y="574766"/>
            <a:ext cx="8212183" cy="5810726"/>
          </a:xfrm>
          <a:prstGeom prst="irregularSeal2">
            <a:avLst/>
          </a:prstGeom>
          <a:solidFill>
            <a:schemeClr val="accent5"/>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FA77B6"/>
                </a:solidFill>
                <a:latin typeface="Arial"/>
                <a:ea typeface="Arial"/>
                <a:cs typeface="Arial"/>
                <a:sym typeface="Arial"/>
              </a:rPr>
              <a:t>80 – 85%</a:t>
            </a:r>
            <a:endParaRPr/>
          </a:p>
          <a:p>
            <a:pPr indent="0" lvl="0" marL="0" marR="0" rtl="0" algn="ctr">
              <a:spcBef>
                <a:spcPts val="0"/>
              </a:spcBef>
              <a:spcAft>
                <a:spcPts val="0"/>
              </a:spcAft>
              <a:buNone/>
            </a:pPr>
            <a:r>
              <a:rPr b="1" lang="en-US" sz="5400">
                <a:solidFill>
                  <a:srgbClr val="FA77B6"/>
                </a:solidFill>
                <a:latin typeface="Arial"/>
                <a:ea typeface="Arial"/>
                <a:cs typeface="Arial"/>
                <a:sym typeface="Arial"/>
              </a:rPr>
              <a:t>Response Rate</a:t>
            </a:r>
            <a:endParaRPr b="1" sz="5400" cap="none">
              <a:solidFill>
                <a:srgbClr val="FA77B6"/>
              </a:solidFill>
              <a:latin typeface="Arial"/>
              <a:ea typeface="Arial"/>
              <a:cs typeface="Arial"/>
              <a:sym typeface="Arial"/>
            </a:endParaRPr>
          </a:p>
        </p:txBody>
      </p:sp>
      <p:sp>
        <p:nvSpPr>
          <p:cNvPr id="200" name="Google Shape;200;p28"/>
          <p:cNvSpPr txBox="1"/>
          <p:nvPr/>
        </p:nvSpPr>
        <p:spPr>
          <a:xfrm>
            <a:off x="696685" y="1445622"/>
            <a:ext cx="428461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66"/>
                </a:solidFill>
                <a:latin typeface="Arial"/>
                <a:ea typeface="Arial"/>
                <a:cs typeface="Arial"/>
                <a:sym typeface="Arial"/>
              </a:rPr>
              <a:t>My 2017-2018 Goal….</a:t>
            </a:r>
            <a:endParaRPr sz="3200">
              <a:solidFill>
                <a:srgbClr val="FF0066"/>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nvSpPr>
        <p:spPr>
          <a:xfrm>
            <a:off x="1388225" y="1429789"/>
            <a:ext cx="8279477"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151515"/>
                </a:solidFill>
                <a:latin typeface="Arial"/>
                <a:ea typeface="Arial"/>
                <a:cs typeface="Arial"/>
                <a:sym typeface="Arial"/>
              </a:rPr>
              <a:t>Online Resource:</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United States Department of Agriculture</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Food and Nutrition Services</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https://www.fns.usda.gov/</a:t>
            </a:r>
            <a:endParaRPr sz="2400">
              <a:solidFill>
                <a:srgbClr val="151515"/>
              </a:solidFill>
              <a:latin typeface="Arial"/>
              <a:ea typeface="Arial"/>
              <a:cs typeface="Arial"/>
              <a:sym typeface="Arial"/>
            </a:endParaRPr>
          </a:p>
          <a:p>
            <a:pPr indent="0" lvl="0" marL="0" marR="0" rtl="0" algn="l">
              <a:spcBef>
                <a:spcPts val="0"/>
              </a:spcBef>
              <a:spcAft>
                <a:spcPts val="0"/>
              </a:spcAft>
              <a:buNone/>
            </a:pPr>
            <a:r>
              <a:t/>
            </a:r>
            <a:endParaRPr sz="2400">
              <a:solidFill>
                <a:srgbClr val="151515"/>
              </a:solidFill>
              <a:latin typeface="Arial"/>
              <a:ea typeface="Arial"/>
              <a:cs typeface="Arial"/>
              <a:sym typeface="Arial"/>
            </a:endParaRPr>
          </a:p>
          <a:p>
            <a:pPr indent="0" lvl="0" marL="0" marR="0" rtl="0" algn="l">
              <a:spcBef>
                <a:spcPts val="0"/>
              </a:spcBef>
              <a:spcAft>
                <a:spcPts val="0"/>
              </a:spcAft>
              <a:buNone/>
            </a:pPr>
            <a:r>
              <a:t/>
            </a:r>
            <a:endParaRPr sz="2400">
              <a:solidFill>
                <a:srgbClr val="151515"/>
              </a:solidFill>
              <a:latin typeface="Arial"/>
              <a:ea typeface="Arial"/>
              <a:cs typeface="Arial"/>
              <a:sym typeface="Arial"/>
            </a:endParaRPr>
          </a:p>
          <a:p>
            <a:pPr indent="0" lvl="0" marL="0" marR="0" rtl="0" algn="l">
              <a:spcBef>
                <a:spcPts val="0"/>
              </a:spcBef>
              <a:spcAft>
                <a:spcPts val="0"/>
              </a:spcAft>
              <a:buNone/>
            </a:pPr>
            <a:r>
              <a:t/>
            </a:r>
            <a:endParaRPr sz="2400">
              <a:solidFill>
                <a:srgbClr val="151515"/>
              </a:solidFill>
              <a:latin typeface="Arial"/>
              <a:ea typeface="Arial"/>
              <a:cs typeface="Arial"/>
              <a:sym typeface="Arial"/>
            </a:endParaRPr>
          </a:p>
          <a:p>
            <a:pPr indent="0" lvl="0" marL="0" marR="0" rtl="0" algn="l">
              <a:spcBef>
                <a:spcPts val="0"/>
              </a:spcBef>
              <a:spcAft>
                <a:spcPts val="0"/>
              </a:spcAft>
              <a:buNone/>
            </a:pPr>
            <a:r>
              <a:rPr lang="en-US" sz="2400">
                <a:solidFill>
                  <a:srgbClr val="151515"/>
                </a:solidFill>
                <a:latin typeface="Arial"/>
                <a:ea typeface="Arial"/>
                <a:cs typeface="Arial"/>
                <a:sym typeface="Arial"/>
              </a:rPr>
              <a:t>For questions or comments you may contact me at:</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Betty Ann Champion</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Guilford County Schools-North Carolina</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School Food Services</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336-370-3249</a:t>
            </a:r>
            <a:endParaRPr/>
          </a:p>
          <a:p>
            <a:pPr indent="0" lvl="0" marL="0" marR="0" rtl="0" algn="l">
              <a:spcBef>
                <a:spcPts val="0"/>
              </a:spcBef>
              <a:spcAft>
                <a:spcPts val="0"/>
              </a:spcAft>
              <a:buNone/>
            </a:pPr>
            <a:r>
              <a:rPr lang="en-US" sz="2400">
                <a:solidFill>
                  <a:srgbClr val="151515"/>
                </a:solidFill>
                <a:latin typeface="Arial"/>
                <a:ea typeface="Arial"/>
                <a:cs typeface="Arial"/>
                <a:sym typeface="Arial"/>
              </a:rPr>
              <a:t>champib@gcsnc.com</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p:nvPr/>
        </p:nvSpPr>
        <p:spPr>
          <a:xfrm>
            <a:off x="415637" y="739656"/>
            <a:ext cx="11604566" cy="6591292"/>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US" sz="2800" u="none" cap="none" strike="noStrike">
                <a:solidFill>
                  <a:srgbClr val="2264C8"/>
                </a:solidFill>
                <a:latin typeface="Arial"/>
                <a:ea typeface="Arial"/>
                <a:cs typeface="Arial"/>
                <a:sym typeface="Arial"/>
              </a:rPr>
              <a:t>Verification Results:</a:t>
            </a:r>
            <a:endParaRPr/>
          </a:p>
          <a:p>
            <a:pPr indent="0" lvl="0" marL="0" marR="0" rtl="0" algn="l">
              <a:lnSpc>
                <a:spcPct val="107000"/>
              </a:lnSpc>
              <a:spcBef>
                <a:spcPts val="800"/>
              </a:spcBef>
              <a:spcAft>
                <a:spcPts val="0"/>
              </a:spcAft>
              <a:buNone/>
            </a:pPr>
            <a:r>
              <a:rPr b="0" i="0" lang="en-US" sz="2200" u="none" cap="none" strike="noStrike">
                <a:solidFill>
                  <a:srgbClr val="C00000"/>
                </a:solidFill>
                <a:latin typeface="Arial"/>
                <a:ea typeface="Arial"/>
                <a:cs typeface="Arial"/>
                <a:sym typeface="Arial"/>
              </a:rPr>
              <a:t>Former District – 14,000 Students</a:t>
            </a:r>
            <a:endParaRPr/>
          </a:p>
          <a:p>
            <a:pPr indent="0" lvl="0" marL="0" marR="0" rtl="0" algn="l">
              <a:lnSpc>
                <a:spcPct val="107000"/>
              </a:lnSpc>
              <a:spcBef>
                <a:spcPts val="800"/>
              </a:spcBef>
              <a:spcAft>
                <a:spcPts val="0"/>
              </a:spcAft>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2012: Approximately 85 applications selected, collected 81%</a:t>
            </a:r>
            <a:endParaRPr/>
          </a:p>
          <a:p>
            <a:pPr indent="0" lvl="0" marL="0" marR="0" rtl="0" algn="l">
              <a:lnSpc>
                <a:spcPct val="107000"/>
              </a:lnSpc>
              <a:spcBef>
                <a:spcPts val="800"/>
              </a:spcBef>
              <a:spcAft>
                <a:spcPts val="0"/>
              </a:spcAft>
              <a:buNone/>
            </a:pPr>
            <a:r>
              <a:rPr b="0" i="0" lang="en-US" sz="2000" u="none" cap="none" strike="noStrike">
                <a:solidFill>
                  <a:schemeClr val="dk1"/>
                </a:solidFill>
                <a:latin typeface="Arial"/>
                <a:ea typeface="Arial"/>
                <a:cs typeface="Arial"/>
                <a:sym typeface="Arial"/>
              </a:rPr>
              <a:t>	             	2013: I was only required to verify 1% due to the success rate of the year before. </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Approximately 18 applications selected, collected 88%</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2014: The School District went to 100% CEP so no verification needed.</a:t>
            </a:r>
            <a:endParaRPr/>
          </a:p>
          <a:p>
            <a:pPr indent="0" lvl="0" marL="0" marR="0" rtl="0" algn="l">
              <a:lnSpc>
                <a:spcPct val="107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7000"/>
              </a:lnSpc>
              <a:spcBef>
                <a:spcPts val="0"/>
              </a:spcBef>
              <a:spcAft>
                <a:spcPts val="0"/>
              </a:spcAft>
              <a:buNone/>
            </a:pPr>
            <a:r>
              <a:rPr b="0" i="0" lang="en-US" sz="2400" u="none" cap="none" strike="noStrike">
                <a:solidFill>
                  <a:schemeClr val="dk1"/>
                </a:solidFill>
                <a:latin typeface="Arial"/>
                <a:ea typeface="Arial"/>
                <a:cs typeface="Arial"/>
                <a:sym typeface="Arial"/>
              </a:rPr>
              <a:t> </a:t>
            </a:r>
            <a:r>
              <a:rPr b="0" i="0" lang="en-US" sz="2200" u="none" cap="none" strike="noStrike">
                <a:solidFill>
                  <a:srgbClr val="C00000"/>
                </a:solidFill>
                <a:latin typeface="Arial"/>
                <a:ea typeface="Arial"/>
                <a:cs typeface="Arial"/>
                <a:sym typeface="Arial"/>
              </a:rPr>
              <a:t>Current District – 73,500 Students </a:t>
            </a:r>
            <a:endParaRPr/>
          </a:p>
          <a:p>
            <a:pPr indent="0" lvl="0" marL="0" marR="0" rtl="0" algn="l">
              <a:lnSpc>
                <a:spcPct val="107000"/>
              </a:lnSpc>
              <a:spcBef>
                <a:spcPts val="0"/>
              </a:spcBef>
              <a:spcAft>
                <a:spcPts val="0"/>
              </a:spcAft>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2014: Former Free &amp; Reduced Coordinator</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288 applications selected, collected 34%</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2015: My first year in the district</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138 applications selected, collected 60%</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2016: My second year in the district</a:t>
            </a:r>
            <a:endParaRPr/>
          </a:p>
          <a:p>
            <a:pPr indent="0" lvl="0" marL="0" marR="0" rtl="0" algn="l">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136 applications selected, collected 64%	</a:t>
            </a:r>
            <a:endParaRPr/>
          </a:p>
          <a:p>
            <a:pPr indent="0" lvl="0" marL="0" marR="0" rtl="0" algn="ctr">
              <a:lnSpc>
                <a:spcPct val="107000"/>
              </a:lnSpc>
              <a:spcBef>
                <a:spcPts val="0"/>
              </a:spcBef>
              <a:spcAft>
                <a:spcPts val="0"/>
              </a:spcAft>
              <a:buNone/>
            </a:pPr>
            <a:r>
              <a:rPr b="0" i="0" lang="en-US" sz="2000" u="none" cap="none" strike="noStrike">
                <a:solidFill>
                  <a:srgbClr val="2264C8"/>
                </a:solidFill>
                <a:latin typeface="Arial"/>
                <a:ea typeface="Arial"/>
                <a:cs typeface="Arial"/>
                <a:sym typeface="Arial"/>
              </a:rPr>
              <a:t> </a:t>
            </a:r>
            <a:endParaRPr/>
          </a:p>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nvSpPr>
        <p:spPr>
          <a:xfrm>
            <a:off x="349135" y="1338349"/>
            <a:ext cx="11596254" cy="532453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Verification is processed on October 1, I request the information to be returned by October 31.</a:t>
            </a:r>
            <a:endParaRPr/>
          </a:p>
          <a:p>
            <a:pPr indent="-190500" lvl="0" marL="342900" marR="0" rtl="0" algn="l">
              <a:spcBef>
                <a:spcPts val="0"/>
              </a:spcBef>
              <a:spcAft>
                <a:spcPts val="0"/>
              </a:spcAft>
              <a:buClr>
                <a:schemeClr val="dk1"/>
              </a:buClr>
              <a:buSzPts val="2400"/>
              <a:buFont typeface="Century Gothic"/>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Reminder letters are sent out and phone calls made around the third week of October to any non-responders.</a:t>
            </a:r>
            <a:endParaRPr/>
          </a:p>
          <a:p>
            <a:pPr indent="-190500" lvl="0" marL="342900" marR="0" rtl="0" algn="l">
              <a:spcBef>
                <a:spcPts val="0"/>
              </a:spcBef>
              <a:spcAft>
                <a:spcPts val="0"/>
              </a:spcAft>
              <a:buClr>
                <a:schemeClr val="dk1"/>
              </a:buClr>
              <a:buSzPts val="2400"/>
              <a:buFont typeface="Century Gothic"/>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The first week of November a second follow up letter is mailed, phone calls are made, and emails are sent.</a:t>
            </a:r>
            <a:endParaRPr/>
          </a:p>
          <a:p>
            <a:pPr indent="-190500" lvl="0" marL="342900" marR="0" rtl="0" algn="l">
              <a:spcBef>
                <a:spcPts val="0"/>
              </a:spcBef>
              <a:spcAft>
                <a:spcPts val="0"/>
              </a:spcAft>
              <a:buClr>
                <a:schemeClr val="dk1"/>
              </a:buClr>
              <a:buSzPts val="2400"/>
              <a:buFont typeface="Century Gothic"/>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Throughout the last two weeks calls are made and emails sent.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Note: If any Hispanic families are selected for verification we insure that the letters are mailed in Spanish and any phone calls that are made to them are in Spanish.</a:t>
            </a:r>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nvSpPr>
        <p:spPr>
          <a:xfrm>
            <a:off x="748145" y="2086494"/>
            <a:ext cx="10523913"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entury Gothic"/>
                <a:ea typeface="Century Gothic"/>
                <a:cs typeface="Century Gothic"/>
                <a:sym typeface="Century Gothic"/>
              </a:rPr>
              <a:t>This is put at the top of the verification selection letters that are sent to each household</a:t>
            </a:r>
            <a:endParaRPr/>
          </a:p>
          <a:p>
            <a:pPr indent="0" lvl="0" marL="0" marR="0" rtl="0" algn="ctr">
              <a:spcBef>
                <a:spcPts val="0"/>
              </a:spcBef>
              <a:spcAft>
                <a:spcPts val="0"/>
              </a:spcAft>
              <a:buNone/>
            </a:pPr>
            <a:r>
              <a:t/>
            </a:r>
            <a:endParaRPr b="1" sz="1800">
              <a:solidFill>
                <a:srgbClr val="FF0000"/>
              </a:solidFill>
              <a:latin typeface="Century Gothic"/>
              <a:ea typeface="Century Gothic"/>
              <a:cs typeface="Century Gothic"/>
              <a:sym typeface="Century Gothic"/>
            </a:endParaRPr>
          </a:p>
          <a:p>
            <a:pPr indent="0" lvl="0" marL="0" marR="0" rtl="0" algn="ctr">
              <a:spcBef>
                <a:spcPts val="0"/>
              </a:spcBef>
              <a:spcAft>
                <a:spcPts val="0"/>
              </a:spcAft>
              <a:buNone/>
            </a:pPr>
            <a:r>
              <a:rPr b="1" lang="en-US" sz="2400">
                <a:solidFill>
                  <a:srgbClr val="FF0000"/>
                </a:solidFill>
                <a:latin typeface="Century Gothic"/>
                <a:ea typeface="Century Gothic"/>
                <a:cs typeface="Century Gothic"/>
                <a:sym typeface="Century Gothic"/>
              </a:rPr>
              <a:t>**PLEASE DO NOT DISCARD THIS LETTER**</a:t>
            </a:r>
            <a:endParaRPr/>
          </a:p>
          <a:p>
            <a:pPr indent="0" lvl="0" marL="0" marR="0" rtl="0" algn="ctr">
              <a:spcBef>
                <a:spcPts val="0"/>
              </a:spcBef>
              <a:spcAft>
                <a:spcPts val="0"/>
              </a:spcAft>
              <a:buNone/>
            </a:pPr>
            <a:r>
              <a:rPr b="1" lang="en-US" sz="2400">
                <a:solidFill>
                  <a:srgbClr val="FF0000"/>
                </a:solidFill>
                <a:latin typeface="Century Gothic"/>
                <a:ea typeface="Century Gothic"/>
                <a:cs typeface="Century Gothic"/>
                <a:sym typeface="Century Gothic"/>
              </a:rPr>
              <a:t>WE MUST CHECK YOUR APPLICATION</a:t>
            </a:r>
            <a:endParaRPr/>
          </a:p>
          <a:p>
            <a:pPr indent="0" lvl="0" marL="0" marR="0" rtl="0" algn="ctr">
              <a:spcBef>
                <a:spcPts val="0"/>
              </a:spcBef>
              <a:spcAft>
                <a:spcPts val="0"/>
              </a:spcAft>
              <a:buNone/>
            </a:pPr>
            <a:r>
              <a:rPr b="1" lang="en-US" sz="2400">
                <a:solidFill>
                  <a:srgbClr val="FF0000"/>
                </a:solidFill>
                <a:latin typeface="Century Gothic"/>
                <a:ea typeface="Century Gothic"/>
                <a:cs typeface="Century Gothic"/>
                <a:sym typeface="Century Gothic"/>
              </a:rPr>
              <a:t>CALL 336-370-3266 IMEDIATELY IF YOU HAVE QUESTIONS</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3"/>
          <p:cNvPicPr preferRelativeResize="0"/>
          <p:nvPr/>
        </p:nvPicPr>
        <p:blipFill rotWithShape="1">
          <a:blip r:embed="rId3">
            <a:alphaModFix/>
          </a:blip>
          <a:srcRect b="0" l="0" r="0" t="0"/>
          <a:stretch/>
        </p:blipFill>
        <p:spPr>
          <a:xfrm rot="-5400000">
            <a:off x="2873554" y="379743"/>
            <a:ext cx="2811092" cy="3748123"/>
          </a:xfrm>
          <a:prstGeom prst="rect">
            <a:avLst/>
          </a:prstGeom>
          <a:noFill/>
          <a:ln>
            <a:noFill/>
          </a:ln>
        </p:spPr>
      </p:pic>
      <p:pic>
        <p:nvPicPr>
          <p:cNvPr id="166" name="Google Shape;166;p23"/>
          <p:cNvPicPr preferRelativeResize="0"/>
          <p:nvPr/>
        </p:nvPicPr>
        <p:blipFill rotWithShape="1">
          <a:blip r:embed="rId4">
            <a:alphaModFix/>
          </a:blip>
          <a:srcRect b="2462" l="15597" r="19006" t="0"/>
          <a:stretch/>
        </p:blipFill>
        <p:spPr>
          <a:xfrm rot="-5400000">
            <a:off x="7723738" y="-852482"/>
            <a:ext cx="2642991" cy="5457508"/>
          </a:xfrm>
          <a:prstGeom prst="rect">
            <a:avLst/>
          </a:prstGeom>
          <a:noFill/>
          <a:ln>
            <a:noFill/>
          </a:ln>
        </p:spPr>
      </p:pic>
      <p:pic>
        <p:nvPicPr>
          <p:cNvPr id="167" name="Google Shape;167;p23"/>
          <p:cNvPicPr preferRelativeResize="0"/>
          <p:nvPr/>
        </p:nvPicPr>
        <p:blipFill rotWithShape="1">
          <a:blip r:embed="rId5">
            <a:alphaModFix/>
          </a:blip>
          <a:srcRect b="8128" l="8415" r="37867" t="4200"/>
          <a:stretch/>
        </p:blipFill>
        <p:spPr>
          <a:xfrm rot="-5400000">
            <a:off x="1717989" y="2635804"/>
            <a:ext cx="2452257" cy="5410247"/>
          </a:xfrm>
          <a:prstGeom prst="rect">
            <a:avLst/>
          </a:prstGeom>
          <a:noFill/>
          <a:ln>
            <a:noFill/>
          </a:ln>
        </p:spPr>
      </p:pic>
      <p:pic>
        <p:nvPicPr>
          <p:cNvPr id="168" name="Google Shape;168;p23"/>
          <p:cNvPicPr preferRelativeResize="0"/>
          <p:nvPr/>
        </p:nvPicPr>
        <p:blipFill rotWithShape="1">
          <a:blip r:embed="rId6">
            <a:alphaModFix/>
          </a:blip>
          <a:srcRect b="6448" l="11847" r="25809" t="7084"/>
          <a:stretch/>
        </p:blipFill>
        <p:spPr>
          <a:xfrm rot="-5400000">
            <a:off x="7596978" y="2226728"/>
            <a:ext cx="2718265" cy="5962389"/>
          </a:xfrm>
          <a:prstGeom prst="rect">
            <a:avLst/>
          </a:prstGeom>
          <a:noFill/>
          <a:ln>
            <a:noFill/>
          </a:ln>
        </p:spPr>
      </p:pic>
      <p:sp>
        <p:nvSpPr>
          <p:cNvPr id="169" name="Google Shape;169;p23"/>
          <p:cNvSpPr txBox="1"/>
          <p:nvPr/>
        </p:nvSpPr>
        <p:spPr>
          <a:xfrm>
            <a:off x="0" y="1438945"/>
            <a:ext cx="2405038"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Examples of the envelopes that are sent out during Verification.</a:t>
            </a:r>
            <a:endParaRPr sz="2400">
              <a:solidFill>
                <a:schemeClr val="dk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nvSpPr>
        <p:spPr>
          <a:xfrm>
            <a:off x="1081224" y="2674420"/>
            <a:ext cx="9908088" cy="2893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C00000"/>
                </a:solidFill>
                <a:latin typeface="Arial"/>
                <a:ea typeface="Arial"/>
                <a:cs typeface="Arial"/>
                <a:sym typeface="Arial"/>
              </a:rPr>
              <a:t>Reaching out to households through continuous phone calls…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342900" lvl="0" marL="3429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A call letting them know they have been selected for verification and to please check their mailbox for a letter.</a:t>
            </a:r>
            <a:endParaRPr/>
          </a:p>
          <a:p>
            <a:pPr indent="-215900" lvl="0" marL="342900" marR="0" rtl="0" algn="l">
              <a:spcBef>
                <a:spcPts val="0"/>
              </a:spcBef>
              <a:spcAft>
                <a:spcPts val="0"/>
              </a:spcAft>
              <a:buClr>
                <a:schemeClr val="dk1"/>
              </a:buClr>
              <a:buSzPts val="2000"/>
              <a:buFont typeface="Century Gothic"/>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Phone calls for the duration of verification for non-responders.</a:t>
            </a:r>
            <a:endParaRPr/>
          </a:p>
          <a:p>
            <a:pPr indent="-215900" lvl="0" marL="342900" marR="0" rtl="0" algn="l">
              <a:spcBef>
                <a:spcPts val="0"/>
              </a:spcBef>
              <a:spcAft>
                <a:spcPts val="0"/>
              </a:spcAft>
              <a:buClr>
                <a:schemeClr val="dk1"/>
              </a:buClr>
              <a:buSzPts val="2000"/>
              <a:buFont typeface="Century Gothic"/>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Phone notification to all households will be made on November 15 to let them know that they will be receiving follow up letters from the verification or denial letters.</a:t>
            </a:r>
            <a:endParaRPr/>
          </a:p>
        </p:txBody>
      </p:sp>
      <p:sp>
        <p:nvSpPr>
          <p:cNvPr id="175" name="Google Shape;175;p24"/>
          <p:cNvSpPr/>
          <p:nvPr/>
        </p:nvSpPr>
        <p:spPr>
          <a:xfrm>
            <a:off x="2424343" y="1545251"/>
            <a:ext cx="7242171" cy="923330"/>
          </a:xfrm>
          <a:prstGeom prst="rect">
            <a:avLst/>
          </a:prstGeom>
        </p:spPr>
        <p:txBody>
          <a:bodyPr>
            <a:prstTxWarp prst="textPlain"/>
          </a:bodyPr>
          <a:lstStyle/>
          <a:p>
            <a:pPr lvl="0" algn="ctr"/>
            <a:r>
              <a:rPr b="1" i="0">
                <a:ln cap="flat" cmpd="sng" w="12700">
                  <a:solidFill>
                    <a:schemeClr val="accent1"/>
                  </a:solidFill>
                  <a:prstDash val="solid"/>
                  <a:round/>
                  <a:headEnd len="sm" w="sm" type="none"/>
                  <a:tailEnd len="sm" w="sm" type="none"/>
                </a:ln>
                <a:solidFill>
                  <a:srgbClr val="F4A6B7"/>
                </a:solidFill>
                <a:latin typeface="Arial"/>
              </a:rPr>
              <a:t>Coming in 2017-2018</a:t>
            </a: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nvSpPr>
        <p:spPr>
          <a:xfrm>
            <a:off x="304800" y="1977057"/>
            <a:ext cx="11486606" cy="44319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Each year the Guilford County School Nutrition Department is required by the United States Department of Agriculture to verify the information that is sent in on free and reduced applications. We randomly select 3% of all completed applications to verify. To verify your application just means we need to make sure all of the information on the application is true and correct. We do not want anyone to lose the free and reduced benefits they have. Please call 336-370-3266 if you have questions or concerns about the verification process. All information that you send in to our office is kept secure and confidential.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The Richard B. Russell National School Lunch Act requires the information requested in order to verify your children’s eligibility for free or reduced price meals. If you do not provide the information or provide incomplete information, your children may no longer receive free or reduced price meals. Pursuant to Section of 7 of the Privacy Act, disclosure of your Social Security number is not required. We do not need and are not requesting any Social Security numbers that may appear on documents you submit.</a:t>
            </a:r>
            <a:endParaRPr/>
          </a:p>
          <a:p>
            <a:pPr indent="0" lvl="0" marL="0" marR="0" rtl="0" algn="l">
              <a:spcBef>
                <a:spcPts val="0"/>
              </a:spcBef>
              <a:spcAft>
                <a:spcPts val="0"/>
              </a:spcAft>
              <a:buNone/>
            </a:pPr>
            <a:r>
              <a:rPr b="1" lang="en-US" sz="800">
                <a:solidFill>
                  <a:schemeClr val="dk1"/>
                </a:solidFill>
                <a:latin typeface="Arial"/>
                <a:ea typeface="Arial"/>
                <a:cs typeface="Arial"/>
                <a:sym typeface="Arial"/>
              </a:rPr>
              <a:t>Non-Discrimination Statement:</a:t>
            </a:r>
            <a:r>
              <a:rPr lang="en-US" sz="800">
                <a:solidFill>
                  <a:schemeClr val="dk1"/>
                </a:solidFill>
                <a:latin typeface="Arial"/>
                <a:ea typeface="Arial"/>
                <a:cs typeface="Arial"/>
                <a:sym typeface="Arial"/>
              </a:rPr>
              <a:t> This explains what to do if you believe you have been treated unfairly. </a:t>
            </a:r>
            <a:br>
              <a:rPr lang="en-US" sz="800">
                <a:solidFill>
                  <a:schemeClr val="dk1"/>
                </a:solidFill>
                <a:latin typeface="Arial"/>
                <a:ea typeface="Arial"/>
                <a:cs typeface="Arial"/>
                <a:sym typeface="Arial"/>
              </a:rPr>
            </a:br>
            <a:r>
              <a:rPr lang="en-US" sz="800">
                <a:solidFill>
                  <a:schemeClr val="dk1"/>
                </a:solidFill>
                <a:latin typeface="Arial"/>
                <a:ea typeface="Arial"/>
                <a:cs typeface="Arial"/>
                <a:sym typeface="Arial"/>
              </a:rPr>
              <a:t>“In accordance with Federal civil rights law and U.S. Department of Agriculture (USDA) civil rights regulations and policies, the USDA, its Agencies, offices, and employees, and institutions participating in or administering USDA programs are prohibited from discriminating based on race, color, national origin, sex, disability, age, or reprisal or retaliation for prior civil rights activity in any program or activity conducted or funded by USDA.  </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Persons with disabilities who require alternative means of communication for program information (e.g. Braille, large print, audiotape, American Sign Language, etc.), should contact the Agency (State or local) where they applied for benefits.  Individuals who are deaf, hard of hearing or have speech disabilities may contact USDA through the Federal Relay Service at (800) 877-8339.  Additionally, program information may be made available in languages other than English.</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To file a program complaint of discrimination, complete the USDA Program Discrimination Complaint Form, (AD-3027) found online at: http://www.ascr.usda.gov/complaint_filing_cust.html, and at any USDA office, or write a letter addressed to USDA and provide in the letter all of the information requested in the form. To request a copy of the complaint form, call (866) 632-9992. Submit your completed form or letter to USDA by: </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(1)          Mail: U.S. Department of Agriculture, Office of the Assistant Secretary for Civil Rights, 1400 Independence Avenue, SW, Washington, D.C. 20250-9410; (2) Fax: (202) 690-7442; or (3) email: </a:t>
            </a:r>
            <a:r>
              <a:rPr lang="en-US" sz="800" u="sng">
                <a:solidFill>
                  <a:schemeClr val="hlink"/>
                </a:solidFill>
                <a:latin typeface="Arial"/>
                <a:ea typeface="Arial"/>
                <a:cs typeface="Arial"/>
                <a:sym typeface="Arial"/>
                <a:hlinkClick r:id="rId3"/>
              </a:rPr>
              <a:t>program.intake@usda.gov</a:t>
            </a:r>
            <a:r>
              <a:rPr lang="en-US" sz="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800">
                <a:solidFill>
                  <a:schemeClr val="dk1"/>
                </a:solidFill>
                <a:latin typeface="Arial"/>
                <a:ea typeface="Arial"/>
                <a:cs typeface="Arial"/>
                <a:sym typeface="Arial"/>
              </a:rPr>
              <a:t>This institution is an equal opportunity provider.”</a:t>
            </a:r>
            <a:endParaRPr/>
          </a:p>
        </p:txBody>
      </p:sp>
      <p:sp>
        <p:nvSpPr>
          <p:cNvPr id="181" name="Google Shape;181;p25"/>
          <p:cNvSpPr txBox="1"/>
          <p:nvPr/>
        </p:nvSpPr>
        <p:spPr>
          <a:xfrm>
            <a:off x="2481944" y="1146060"/>
            <a:ext cx="756774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C00000"/>
                </a:solidFill>
                <a:latin typeface="Arial"/>
                <a:ea typeface="Arial"/>
                <a:cs typeface="Arial"/>
                <a:sym typeface="Arial"/>
              </a:rPr>
              <a:t>Reaching households through You Tube video</a:t>
            </a:r>
            <a:endParaRPr/>
          </a:p>
          <a:p>
            <a:pPr indent="0" lvl="0" marL="0" marR="0" rtl="0" algn="ctr">
              <a:spcBef>
                <a:spcPts val="0"/>
              </a:spcBef>
              <a:spcAft>
                <a:spcPts val="0"/>
              </a:spcAft>
              <a:buNone/>
            </a:pPr>
            <a:r>
              <a:rPr lang="en-US" sz="2400">
                <a:solidFill>
                  <a:srgbClr val="C00000"/>
                </a:solidFill>
                <a:latin typeface="Arial"/>
                <a:ea typeface="Arial"/>
                <a:cs typeface="Arial"/>
                <a:sym typeface="Arial"/>
              </a:rPr>
              <a:t>(Subtitles included for multiple languages)</a:t>
            </a:r>
            <a:endParaRPr sz="2400">
              <a:solidFill>
                <a:srgbClr val="C0000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nvSpPr>
        <p:spPr>
          <a:xfrm>
            <a:off x="426719" y="1463039"/>
            <a:ext cx="1153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The following web address is to the application portion of the website:</a:t>
            </a:r>
            <a:endParaRPr/>
          </a:p>
          <a:p>
            <a:pPr indent="0" lvl="0" marL="0" marR="0" rtl="0" algn="l">
              <a:spcBef>
                <a:spcPts val="0"/>
              </a:spcBef>
              <a:spcAft>
                <a:spcPts val="0"/>
              </a:spcAft>
              <a:buNone/>
            </a:pPr>
            <a:r>
              <a:rPr lang="en-US" sz="2000">
                <a:solidFill>
                  <a:srgbClr val="FF0000"/>
                </a:solidFill>
                <a:latin typeface="Arial"/>
                <a:ea typeface="Arial"/>
                <a:cs typeface="Arial"/>
                <a:sym typeface="Arial"/>
              </a:rPr>
              <a:t>https://www.fns.usda.gov/school-meals/applying-free-and-reduced-price-school-meals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In the top right corner you can click on other languages and this will bring up the chart shown below.</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187" name="Google Shape;187;p26"/>
          <p:cNvPicPr preferRelativeResize="0"/>
          <p:nvPr/>
        </p:nvPicPr>
        <p:blipFill rotWithShape="1">
          <a:blip r:embed="rId3">
            <a:alphaModFix/>
          </a:blip>
          <a:srcRect b="0" l="0" r="0" t="0"/>
          <a:stretch/>
        </p:blipFill>
        <p:spPr>
          <a:xfrm>
            <a:off x="3134166" y="2969623"/>
            <a:ext cx="5120372" cy="3735977"/>
          </a:xfrm>
          <a:prstGeom prst="rect">
            <a:avLst/>
          </a:prstGeom>
          <a:noFill/>
          <a:ln>
            <a:noFill/>
          </a:ln>
        </p:spPr>
      </p:pic>
      <p:sp>
        <p:nvSpPr>
          <p:cNvPr id="188" name="Google Shape;188;p26"/>
          <p:cNvSpPr txBox="1"/>
          <p:nvPr/>
        </p:nvSpPr>
        <p:spPr>
          <a:xfrm>
            <a:off x="4065983" y="692742"/>
            <a:ext cx="393627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C00000"/>
                </a:solidFill>
                <a:latin typeface="Arial"/>
                <a:ea typeface="Arial"/>
                <a:cs typeface="Arial"/>
                <a:sym typeface="Arial"/>
              </a:rPr>
              <a:t>USDA Resources</a:t>
            </a:r>
            <a:endParaRPr sz="2400">
              <a:solidFill>
                <a:srgbClr val="C0000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nvSpPr>
        <p:spPr>
          <a:xfrm>
            <a:off x="613776" y="3544866"/>
            <a:ext cx="10872592" cy="29700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cap="none">
                <a:solidFill>
                  <a:schemeClr val="dk1"/>
                </a:solidFill>
                <a:latin typeface="Century Gothic"/>
                <a:ea typeface="Century Gothic"/>
                <a:cs typeface="Century Gothic"/>
                <a:sym typeface="Century Gothic"/>
              </a:rPr>
              <a:t>我们必须审查您的申请表</a:t>
            </a:r>
            <a:endParaRPr b="1" sz="1100" cap="non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i="1" lang="en-US" sz="1100">
                <a:solidFill>
                  <a:schemeClr val="dk1"/>
                </a:solidFill>
                <a:latin typeface="Century Gothic"/>
                <a:ea typeface="Century Gothic"/>
                <a:cs typeface="Century Gothic"/>
                <a:sym typeface="Century Gothic"/>
              </a:rPr>
              <a:t>您必须发送我们所需要的信息，或于 [name] 之前联系 [date]，否则您的儿童（们）将停止获得免费或优惠校餐。</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学校：_______________________________________________________________________________日期：______________________</a:t>
            </a:r>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尊敬的 _________________________________________________：</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我们正在审查您的免费和优惠校餐申请表。联邦法规要求我们这样做，以确保只有合格的儿童才能获得免费或优惠校餐。您必须给我们发送信息，以证明 </a:t>
            </a:r>
            <a:r>
              <a:rPr b="1" lang="en-US" sz="1100">
                <a:solidFill>
                  <a:schemeClr val="dk1"/>
                </a:solidFill>
                <a:latin typeface="Century Gothic"/>
                <a:ea typeface="Century Gothic"/>
                <a:cs typeface="Century Gothic"/>
                <a:sym typeface="Century Gothic"/>
              </a:rPr>
              <a:t>[name(s) of child(ren)][is/are]</a:t>
            </a:r>
            <a:r>
              <a:rPr lang="en-US" sz="1100">
                <a:solidFill>
                  <a:schemeClr val="dk1"/>
                </a:solidFill>
                <a:latin typeface="Century Gothic"/>
                <a:ea typeface="Century Gothic"/>
                <a:cs typeface="Century Gothic"/>
                <a:sym typeface="Century Gothic"/>
              </a:rPr>
              <a:t>合格的。</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如可能，请发送副本，而不是原件。如果您发送了原件，只当您要求时才会将它们发回。</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i="1" lang="en-US" sz="1100" cap="none">
                <a:solidFill>
                  <a:schemeClr val="dk1"/>
                </a:solidFill>
                <a:latin typeface="Century Gothic"/>
                <a:ea typeface="Century Gothic"/>
                <a:cs typeface="Century Gothic"/>
                <a:sym typeface="Century Gothic"/>
              </a:rPr>
              <a:t>1．如果当您申请免费或优惠校餐时或自此之后的任何时候，您在享受 </a:t>
            </a:r>
            <a:r>
              <a:rPr b="1" lang="en-US" sz="1100">
                <a:solidFill>
                  <a:schemeClr val="dk1"/>
                </a:solidFill>
                <a:latin typeface="Century Gothic"/>
                <a:ea typeface="Century Gothic"/>
                <a:cs typeface="Century Gothic"/>
                <a:sym typeface="Century Gothic"/>
              </a:rPr>
              <a:t>[State SNAP]</a:t>
            </a:r>
            <a:r>
              <a:rPr lang="en-US" sz="1100">
                <a:solidFill>
                  <a:schemeClr val="dk1"/>
                </a:solidFill>
                <a:latin typeface="Century Gothic"/>
                <a:ea typeface="Century Gothic"/>
                <a:cs typeface="Century Gothic"/>
                <a:sym typeface="Century Gothic"/>
              </a:rPr>
              <a:t> 、 </a:t>
            </a:r>
            <a:r>
              <a:rPr b="1" lang="en-US" sz="1100">
                <a:solidFill>
                  <a:schemeClr val="dk1"/>
                </a:solidFill>
                <a:latin typeface="Century Gothic"/>
                <a:ea typeface="Century Gothic"/>
                <a:cs typeface="Century Gothic"/>
                <a:sym typeface="Century Gothic"/>
              </a:rPr>
              <a:t>[State TANF]</a:t>
            </a:r>
            <a:r>
              <a:rPr i="1" lang="en-US" sz="1100" cap="none">
                <a:solidFill>
                  <a:schemeClr val="dk1"/>
                </a:solidFill>
                <a:latin typeface="Century Gothic"/>
                <a:ea typeface="Century Gothic"/>
                <a:cs typeface="Century Gothic"/>
                <a:sym typeface="Century Gothic"/>
              </a:rPr>
              <a:t> 或 </a:t>
            </a:r>
            <a:r>
              <a:rPr b="1" lang="en-US" sz="1100">
                <a:solidFill>
                  <a:schemeClr val="dk1"/>
                </a:solidFill>
                <a:latin typeface="Century Gothic"/>
                <a:ea typeface="Century Gothic"/>
                <a:cs typeface="Century Gothic"/>
                <a:sym typeface="Century Gothic"/>
              </a:rPr>
              <a:t>[FDPIR]</a:t>
            </a:r>
            <a:r>
              <a:rPr lang="en-US" sz="1100">
                <a:solidFill>
                  <a:schemeClr val="dk1"/>
                </a:solidFill>
                <a:latin typeface="Century Gothic"/>
                <a:ea typeface="Century Gothic"/>
                <a:cs typeface="Century Gothic"/>
                <a:sym typeface="Century Gothic"/>
              </a:rPr>
              <a:t> </a:t>
            </a:r>
            <a:r>
              <a:rPr i="1" lang="en-US" sz="1100" cap="none">
                <a:solidFill>
                  <a:schemeClr val="dk1"/>
                </a:solidFill>
                <a:latin typeface="Century Gothic"/>
                <a:ea typeface="Century Gothic"/>
                <a:cs typeface="Century Gothic"/>
                <a:sym typeface="Century Gothic"/>
              </a:rPr>
              <a:t>的福利，请给我们发送以下各项之一的副本：</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i="1" lang="en-US" sz="1100" cap="none">
                <a:solidFill>
                  <a:schemeClr val="dk1"/>
                </a:solidFill>
                <a:latin typeface="Century Gothic"/>
                <a:ea typeface="Century Gothic"/>
                <a:cs typeface="Century Gothic"/>
                <a:sym typeface="Century Gothic"/>
              </a:rPr>
              <a:t> </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载有认证日期的 </a:t>
            </a:r>
            <a:r>
              <a:rPr b="1" lang="en-US" sz="1100">
                <a:solidFill>
                  <a:schemeClr val="dk1"/>
                </a:solidFill>
                <a:latin typeface="Century Gothic"/>
                <a:ea typeface="Century Gothic"/>
                <a:cs typeface="Century Gothic"/>
                <a:sym typeface="Century Gothic"/>
              </a:rPr>
              <a:t>[State SNAP]</a:t>
            </a:r>
            <a:r>
              <a:rPr lang="en-US" sz="1100">
                <a:solidFill>
                  <a:schemeClr val="dk1"/>
                </a:solidFill>
                <a:latin typeface="Century Gothic"/>
                <a:ea typeface="Century Gothic"/>
                <a:cs typeface="Century Gothic"/>
                <a:sym typeface="Century Gothic"/>
              </a:rPr>
              <a:t> 或</a:t>
            </a:r>
            <a:r>
              <a:rPr b="1" lang="en-US" sz="1100">
                <a:solidFill>
                  <a:schemeClr val="dk1"/>
                </a:solidFill>
                <a:latin typeface="Century Gothic"/>
                <a:ea typeface="Century Gothic"/>
                <a:cs typeface="Century Gothic"/>
                <a:sym typeface="Century Gothic"/>
              </a:rPr>
              <a:t> [State TANF]</a:t>
            </a:r>
            <a:r>
              <a:rPr lang="en-US" sz="1100">
                <a:solidFill>
                  <a:schemeClr val="dk1"/>
                </a:solidFill>
                <a:latin typeface="Century Gothic"/>
                <a:ea typeface="Century Gothic"/>
                <a:cs typeface="Century Gothic"/>
                <a:sym typeface="Century Gothic"/>
              </a:rPr>
              <a:t> 或</a:t>
            </a:r>
            <a:r>
              <a:rPr b="1" lang="en-US" sz="1100">
                <a:solidFill>
                  <a:schemeClr val="dk1"/>
                </a:solidFill>
                <a:latin typeface="Century Gothic"/>
                <a:ea typeface="Century Gothic"/>
                <a:cs typeface="Century Gothic"/>
                <a:sym typeface="Century Gothic"/>
              </a:rPr>
              <a:t> [FDPIR]</a:t>
            </a:r>
            <a:r>
              <a:rPr lang="en-US" sz="1100">
                <a:solidFill>
                  <a:schemeClr val="dk1"/>
                </a:solidFill>
                <a:latin typeface="Century Gothic"/>
                <a:ea typeface="Century Gothic"/>
                <a:cs typeface="Century Gothic"/>
                <a:sym typeface="Century Gothic"/>
              </a:rPr>
              <a:t> 的认证公告。</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载有认证日期的发自 </a:t>
            </a:r>
            <a:r>
              <a:rPr b="1" lang="en-US" sz="1100">
                <a:solidFill>
                  <a:schemeClr val="dk1"/>
                </a:solidFill>
                <a:latin typeface="Century Gothic"/>
                <a:ea typeface="Century Gothic"/>
                <a:cs typeface="Century Gothic"/>
                <a:sym typeface="Century Gothic"/>
              </a:rPr>
              <a:t>[State SNAP] </a:t>
            </a:r>
            <a:r>
              <a:rPr lang="en-US" sz="1100">
                <a:solidFill>
                  <a:schemeClr val="dk1"/>
                </a:solidFill>
                <a:latin typeface="Century Gothic"/>
                <a:ea typeface="Century Gothic"/>
                <a:cs typeface="Century Gothic"/>
                <a:sym typeface="Century Gothic"/>
              </a:rPr>
              <a:t>或</a:t>
            </a:r>
            <a:r>
              <a:rPr b="1" lang="en-US" sz="1100">
                <a:solidFill>
                  <a:schemeClr val="dk1"/>
                </a:solidFill>
                <a:latin typeface="Century Gothic"/>
                <a:ea typeface="Century Gothic"/>
                <a:cs typeface="Century Gothic"/>
                <a:sym typeface="Century Gothic"/>
              </a:rPr>
              <a:t> [State TANF]</a:t>
            </a:r>
            <a:r>
              <a:rPr lang="en-US" sz="1100">
                <a:solidFill>
                  <a:schemeClr val="dk1"/>
                </a:solidFill>
                <a:latin typeface="Century Gothic"/>
                <a:ea typeface="Century Gothic"/>
                <a:cs typeface="Century Gothic"/>
                <a:sym typeface="Century Gothic"/>
              </a:rPr>
              <a:t> 或 </a:t>
            </a:r>
            <a:r>
              <a:rPr b="1" lang="en-US" sz="1100">
                <a:solidFill>
                  <a:schemeClr val="dk1"/>
                </a:solidFill>
                <a:latin typeface="Century Gothic"/>
                <a:ea typeface="Century Gothic"/>
                <a:cs typeface="Century Gothic"/>
                <a:sym typeface="Century Gothic"/>
              </a:rPr>
              <a:t>[FDPIR]</a:t>
            </a:r>
            <a:r>
              <a:rPr lang="en-US" sz="1100">
                <a:solidFill>
                  <a:schemeClr val="dk1"/>
                </a:solidFill>
                <a:latin typeface="Century Gothic"/>
                <a:ea typeface="Century Gothic"/>
                <a:cs typeface="Century Gothic"/>
                <a:sym typeface="Century Gothic"/>
              </a:rPr>
              <a:t> 的函件。</a:t>
            </a:r>
            <a:endParaRPr sz="11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不要发送您的EBT卡片。</a:t>
            </a:r>
            <a:endParaRPr sz="1100">
              <a:solidFill>
                <a:schemeClr val="dk1"/>
              </a:solidFill>
              <a:latin typeface="Century Gothic"/>
              <a:ea typeface="Century Gothic"/>
              <a:cs typeface="Century Gothic"/>
              <a:sym typeface="Century Gothic"/>
            </a:endParaRPr>
          </a:p>
        </p:txBody>
      </p:sp>
      <p:sp>
        <p:nvSpPr>
          <p:cNvPr id="194" name="Google Shape;194;p27"/>
          <p:cNvSpPr txBox="1"/>
          <p:nvPr/>
        </p:nvSpPr>
        <p:spPr>
          <a:xfrm>
            <a:off x="419622" y="1643529"/>
            <a:ext cx="1126089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00000"/>
                </a:solidFill>
                <a:latin typeface="Arial"/>
                <a:ea typeface="Arial"/>
                <a:cs typeface="Arial"/>
                <a:sym typeface="Arial"/>
              </a:rPr>
              <a:t>Below is just a portion of a Verification Selection letter in Chinese. The USDA website is a very useful tool for all school districts. It is especially helpful for communities that have multiple languages.</a:t>
            </a:r>
            <a:endParaRPr sz="2400">
              <a:solidFill>
                <a:srgbClr val="C0000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