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4.png"/><Relationship Id="rId10" Type="http://schemas.openxmlformats.org/officeDocument/2006/relationships/image" Target="../media/image10.png"/><Relationship Id="rId9" Type="http://schemas.openxmlformats.org/officeDocument/2006/relationships/image" Target="../media/image11.png"/><Relationship Id="rId5" Type="http://schemas.openxmlformats.org/officeDocument/2006/relationships/image" Target="../media/image22.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nvSpPr>
        <p:spPr>
          <a:xfrm>
            <a:off x="302150" y="95416"/>
            <a:ext cx="1170432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Prizes and Challenges Toolkit and Section 508 as of 10/08/2016</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3"/>
          <p:cNvSpPr txBox="1"/>
          <p:nvPr/>
        </p:nvSpPr>
        <p:spPr>
          <a:xfrm>
            <a:off x="166977" y="464748"/>
            <a:ext cx="760939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1.1 – Interactive elements, keyboard access, and visual focus</a:t>
            </a:r>
            <a:endParaRPr sz="1800">
              <a:solidFill>
                <a:schemeClr val="dk1"/>
              </a:solidFill>
              <a:latin typeface="Calibri"/>
              <a:ea typeface="Calibri"/>
              <a:cs typeface="Calibri"/>
              <a:sym typeface="Calibri"/>
            </a:endParaRPr>
          </a:p>
        </p:txBody>
      </p:sp>
      <p:sp>
        <p:nvSpPr>
          <p:cNvPr id="86" name="Google Shape;86;p13"/>
          <p:cNvSpPr txBox="1"/>
          <p:nvPr/>
        </p:nvSpPr>
        <p:spPr>
          <a:xfrm>
            <a:off x="230588" y="834080"/>
            <a:ext cx="11775882" cy="21236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1.1A – An interactive element of function cannot be accessed or activated by keyboard.  This is a </a:t>
            </a:r>
            <a:r>
              <a:rPr b="1" lang="en-US" sz="1100">
                <a:solidFill>
                  <a:schemeClr val="dk1"/>
                </a:solidFill>
                <a:latin typeface="Calibri"/>
                <a:ea typeface="Calibri"/>
                <a:cs typeface="Calibri"/>
                <a:sym typeface="Calibri"/>
              </a:rPr>
              <a:t>global</a:t>
            </a:r>
            <a:r>
              <a:rPr lang="en-US" sz="1100">
                <a:solidFill>
                  <a:schemeClr val="dk1"/>
                </a:solidFill>
                <a:latin typeface="Calibri"/>
                <a:ea typeface="Calibri"/>
                <a:cs typeface="Calibri"/>
                <a:sym typeface="Calibri"/>
              </a:rPr>
              <a:t> issue.  Any item that can be accessed and/or activated by mouse must be accessible via keyboard as well for mobility impaired users.</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1.1E – At any time, there is no visual indication of the current focus (loss of focus).  Also </a:t>
            </a:r>
            <a:r>
              <a:rPr b="1" lang="en-US" sz="1100">
                <a:solidFill>
                  <a:schemeClr val="dk1"/>
                </a:solidFill>
                <a:latin typeface="Calibri"/>
                <a:ea typeface="Calibri"/>
                <a:cs typeface="Calibri"/>
                <a:sym typeface="Calibri"/>
              </a:rPr>
              <a:t>global</a:t>
            </a:r>
            <a:r>
              <a:rPr lang="en-US" sz="1100">
                <a:solidFill>
                  <a:schemeClr val="dk1"/>
                </a:solidFill>
                <a:latin typeface="Calibri"/>
                <a:ea typeface="Calibri"/>
                <a:cs typeface="Calibri"/>
                <a:sym typeface="Calibri"/>
              </a:rPr>
              <a:t>.  As a keyboard only user tabs through the screen, there must be visual focus to indicate where they are on the screen at any given time.</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1.1I – The tab order is not logical.  As the visual focus fixes are made, ensure that the focus progresses through the page in a logical order.</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Best way to see these is to go to the home page and start using the tab key to move around.  Any interactive element that you can’t access or see focus land on (including things like the About, Credits and Accessibility options) needs to be addressed as well as the overall order of the progression through the page.  Applies to all pages, all interactive elements.  Best way to see it is the top nav.  None of those “light up” with visible focus.  </a:t>
            </a:r>
            <a:r>
              <a:rPr b="1" lang="en-US" sz="1100">
                <a:solidFill>
                  <a:srgbClr val="FF0000"/>
                </a:solidFill>
                <a:latin typeface="Calibri"/>
                <a:ea typeface="Calibri"/>
                <a:cs typeface="Calibri"/>
                <a:sym typeface="Calibri"/>
              </a:rPr>
              <a:t>Critical for multiple disability types.</a:t>
            </a:r>
            <a:endParaRPr b="1" sz="1100">
              <a:solidFill>
                <a:srgbClr val="FF0000"/>
              </a:solidFill>
              <a:latin typeface="Calibri"/>
              <a:ea typeface="Calibri"/>
              <a:cs typeface="Calibri"/>
              <a:sym typeface="Calibri"/>
            </a:endParaRPr>
          </a:p>
        </p:txBody>
      </p:sp>
      <p:pic>
        <p:nvPicPr>
          <p:cNvPr id="87" name="Google Shape;87;p13"/>
          <p:cNvPicPr preferRelativeResize="0"/>
          <p:nvPr/>
        </p:nvPicPr>
        <p:blipFill rotWithShape="1">
          <a:blip r:embed="rId3">
            <a:alphaModFix/>
          </a:blip>
          <a:srcRect b="0" l="0" r="0" t="0"/>
          <a:stretch/>
        </p:blipFill>
        <p:spPr>
          <a:xfrm>
            <a:off x="166977" y="3124360"/>
            <a:ext cx="5291789" cy="3483829"/>
          </a:xfrm>
          <a:prstGeom prst="rect">
            <a:avLst/>
          </a:prstGeom>
          <a:noFill/>
          <a:ln>
            <a:noFill/>
          </a:ln>
        </p:spPr>
      </p:pic>
      <p:pic>
        <p:nvPicPr>
          <p:cNvPr id="88" name="Google Shape;88;p13"/>
          <p:cNvPicPr preferRelativeResize="0"/>
          <p:nvPr/>
        </p:nvPicPr>
        <p:blipFill rotWithShape="1">
          <a:blip r:embed="rId4">
            <a:alphaModFix/>
          </a:blip>
          <a:srcRect b="0" l="0" r="0" t="0"/>
          <a:stretch/>
        </p:blipFill>
        <p:spPr>
          <a:xfrm>
            <a:off x="6035393" y="2895071"/>
            <a:ext cx="3932391" cy="1783824"/>
          </a:xfrm>
          <a:prstGeom prst="rect">
            <a:avLst/>
          </a:prstGeom>
          <a:noFill/>
          <a:ln>
            <a:noFill/>
          </a:ln>
        </p:spPr>
      </p:pic>
      <p:pic>
        <p:nvPicPr>
          <p:cNvPr id="89" name="Google Shape;89;p13"/>
          <p:cNvPicPr preferRelativeResize="0"/>
          <p:nvPr/>
        </p:nvPicPr>
        <p:blipFill rotWithShape="1">
          <a:blip r:embed="rId5">
            <a:alphaModFix/>
          </a:blip>
          <a:srcRect b="0" l="0" r="0" t="0"/>
          <a:stretch/>
        </p:blipFill>
        <p:spPr>
          <a:xfrm>
            <a:off x="6464868" y="4885037"/>
            <a:ext cx="4087981" cy="1633151"/>
          </a:xfrm>
          <a:prstGeom prst="rect">
            <a:avLst/>
          </a:prstGeom>
          <a:noFill/>
          <a:ln>
            <a:noFill/>
          </a:ln>
        </p:spPr>
      </p:pic>
      <p:sp>
        <p:nvSpPr>
          <p:cNvPr id="90" name="Google Shape;90;p13"/>
          <p:cNvSpPr txBox="1"/>
          <p:nvPr/>
        </p:nvSpPr>
        <p:spPr>
          <a:xfrm>
            <a:off x="2776151" y="2957738"/>
            <a:ext cx="283381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Examples</a:t>
            </a:r>
            <a:endParaRPr sz="1800">
              <a:solidFill>
                <a:schemeClr val="dk1"/>
              </a:solidFill>
              <a:latin typeface="Calibri"/>
              <a:ea typeface="Calibri"/>
              <a:cs typeface="Calibri"/>
              <a:sym typeface="Calibri"/>
            </a:endParaRPr>
          </a:p>
        </p:txBody>
      </p:sp>
      <p:sp>
        <p:nvSpPr>
          <p:cNvPr id="91" name="Google Shape;91;p13"/>
          <p:cNvSpPr txBox="1"/>
          <p:nvPr/>
        </p:nvSpPr>
        <p:spPr>
          <a:xfrm>
            <a:off x="6615485" y="174929"/>
            <a:ext cx="4746929" cy="369332"/>
          </a:xfrm>
          <a:prstGeom prst="rect">
            <a:avLst/>
          </a:prstGeom>
          <a:noFill/>
          <a:ln cap="flat" cmpd="sng" w="28575">
            <a:solidFill>
              <a:srgbClr val="7030A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See slide 2 for current state on 1.1 issues</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nvSpPr>
        <p:spPr>
          <a:xfrm>
            <a:off x="302150" y="95416"/>
            <a:ext cx="117043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Prizes and Challenges Toolkit and Section 508 as of 10/08/2016</a:t>
            </a:r>
            <a:endParaRPr sz="1800">
              <a:solidFill>
                <a:schemeClr val="dk1"/>
              </a:solidFill>
              <a:latin typeface="Calibri"/>
              <a:ea typeface="Calibri"/>
              <a:cs typeface="Calibri"/>
              <a:sym typeface="Calibri"/>
            </a:endParaRPr>
          </a:p>
        </p:txBody>
      </p:sp>
      <p:sp>
        <p:nvSpPr>
          <p:cNvPr id="191" name="Google Shape;191;p22"/>
          <p:cNvSpPr txBox="1"/>
          <p:nvPr/>
        </p:nvSpPr>
        <p:spPr>
          <a:xfrm>
            <a:off x="166977" y="464748"/>
            <a:ext cx="760939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6 - Multi-Media</a:t>
            </a:r>
            <a:endParaRPr sz="1800">
              <a:solidFill>
                <a:schemeClr val="dk1"/>
              </a:solidFill>
              <a:latin typeface="Calibri"/>
              <a:ea typeface="Calibri"/>
              <a:cs typeface="Calibri"/>
              <a:sym typeface="Calibri"/>
            </a:endParaRPr>
          </a:p>
        </p:txBody>
      </p:sp>
      <p:sp>
        <p:nvSpPr>
          <p:cNvPr id="192" name="Google Shape;192;p22"/>
          <p:cNvSpPr txBox="1"/>
          <p:nvPr/>
        </p:nvSpPr>
        <p:spPr>
          <a:xfrm>
            <a:off x="302150" y="1112108"/>
            <a:ext cx="11486196" cy="861774"/>
          </a:xfrm>
          <a:prstGeom prst="rect">
            <a:avLst/>
          </a:prstGeom>
          <a:noFill/>
          <a:ln cap="flat" cmpd="sng" w="28575">
            <a:solidFill>
              <a:srgbClr val="7030A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#1.  Case Studies – Future Engineers: 3D Space Challenges.  The Hear From the Finalists You tube video does provide closed captions, but they are hysterically in-correct.  Seriously, if you need a laugh, watch this one with captions. ☺ Since a lot of the audio is children, I’m sure that’s the problem for the speech recognition translator.  This will just be one we are aware of that might cause issues for hearing impaired folks and would be covered by the archived data leniency.</a:t>
            </a:r>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chemeClr val="dk1"/>
                </a:solidFill>
                <a:latin typeface="Calibri"/>
                <a:ea typeface="Calibri"/>
                <a:cs typeface="Calibri"/>
                <a:sym typeface="Calibri"/>
              </a:rPr>
              <a:t>All other videos were close enough in the captions for the deaf user to understand the content.</a:t>
            </a:r>
            <a:endParaRPr sz="1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3"/>
          <p:cNvSpPr txBox="1"/>
          <p:nvPr/>
        </p:nvSpPr>
        <p:spPr>
          <a:xfrm>
            <a:off x="302150" y="95416"/>
            <a:ext cx="117043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Prizes and Challenges Toolkit and Section 508 as of 10/08/2016</a:t>
            </a:r>
            <a:endParaRPr sz="1800">
              <a:solidFill>
                <a:schemeClr val="dk1"/>
              </a:solidFill>
              <a:latin typeface="Calibri"/>
              <a:ea typeface="Calibri"/>
              <a:cs typeface="Calibri"/>
              <a:sym typeface="Calibri"/>
            </a:endParaRPr>
          </a:p>
        </p:txBody>
      </p:sp>
      <p:sp>
        <p:nvSpPr>
          <p:cNvPr id="198" name="Google Shape;198;p23"/>
          <p:cNvSpPr txBox="1"/>
          <p:nvPr/>
        </p:nvSpPr>
        <p:spPr>
          <a:xfrm>
            <a:off x="166977" y="464748"/>
            <a:ext cx="760939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11 – Style Sheet Dependence</a:t>
            </a:r>
            <a:endParaRPr sz="1800">
              <a:solidFill>
                <a:schemeClr val="dk1"/>
              </a:solidFill>
              <a:latin typeface="Calibri"/>
              <a:ea typeface="Calibri"/>
              <a:cs typeface="Calibri"/>
              <a:sym typeface="Calibri"/>
            </a:endParaRPr>
          </a:p>
        </p:txBody>
      </p:sp>
      <p:sp>
        <p:nvSpPr>
          <p:cNvPr id="199" name="Google Shape;199;p23"/>
          <p:cNvSpPr txBox="1"/>
          <p:nvPr/>
        </p:nvSpPr>
        <p:spPr>
          <a:xfrm>
            <a:off x="302150" y="914400"/>
            <a:ext cx="302944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Compliant</a:t>
            </a:r>
            <a:endParaRPr sz="1800">
              <a:solidFill>
                <a:schemeClr val="dk1"/>
              </a:solidFill>
              <a:latin typeface="Calibri"/>
              <a:ea typeface="Calibri"/>
              <a:cs typeface="Calibri"/>
              <a:sym typeface="Calibri"/>
            </a:endParaRPr>
          </a:p>
        </p:txBody>
      </p:sp>
      <p:pic>
        <p:nvPicPr>
          <p:cNvPr id="200" name="Google Shape;200;p23"/>
          <p:cNvPicPr preferRelativeResize="0"/>
          <p:nvPr/>
        </p:nvPicPr>
        <p:blipFill rotWithShape="1">
          <a:blip r:embed="rId3">
            <a:alphaModFix/>
          </a:blip>
          <a:srcRect b="0" l="0" r="0" t="0"/>
          <a:stretch/>
        </p:blipFill>
        <p:spPr>
          <a:xfrm>
            <a:off x="302150" y="1494845"/>
            <a:ext cx="2297163" cy="4923276"/>
          </a:xfrm>
          <a:prstGeom prst="rect">
            <a:avLst/>
          </a:prstGeom>
          <a:noFill/>
          <a:ln>
            <a:noFill/>
          </a:ln>
        </p:spPr>
      </p:pic>
      <p:pic>
        <p:nvPicPr>
          <p:cNvPr id="201" name="Google Shape;201;p23"/>
          <p:cNvPicPr preferRelativeResize="0"/>
          <p:nvPr/>
        </p:nvPicPr>
        <p:blipFill rotWithShape="1">
          <a:blip r:embed="rId4">
            <a:alphaModFix/>
          </a:blip>
          <a:srcRect b="0" l="0" r="0" t="0"/>
          <a:stretch/>
        </p:blipFill>
        <p:spPr>
          <a:xfrm>
            <a:off x="3009196" y="843294"/>
            <a:ext cx="6635736" cy="1796083"/>
          </a:xfrm>
          <a:prstGeom prst="rect">
            <a:avLst/>
          </a:prstGeom>
          <a:noFill/>
          <a:ln>
            <a:noFill/>
          </a:ln>
        </p:spPr>
      </p:pic>
      <p:sp>
        <p:nvSpPr>
          <p:cNvPr id="202" name="Google Shape;202;p23"/>
          <p:cNvSpPr txBox="1"/>
          <p:nvPr/>
        </p:nvSpPr>
        <p:spPr>
          <a:xfrm>
            <a:off x="1682167" y="2496547"/>
            <a:ext cx="6718852"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#1.  The order or content is changed and is not logical when CSS is disabled.  The screen print to the left is with CSS disabled.  The screen print above is the same screen with CSS enabled.  For some reason all of the information is doubled.  Also noticed that the CSS disabled shot looks like focus is on Award, but the CSS enabled shows it on Get Started.  The application needs to appear and function with CSS disabled.</a:t>
            </a:r>
            <a:endParaRPr sz="1000">
              <a:solidFill>
                <a:schemeClr val="dk1"/>
              </a:solidFill>
              <a:latin typeface="Calibri"/>
              <a:ea typeface="Calibri"/>
              <a:cs typeface="Calibri"/>
              <a:sym typeface="Calibri"/>
            </a:endParaRPr>
          </a:p>
        </p:txBody>
      </p:sp>
      <p:pic>
        <p:nvPicPr>
          <p:cNvPr id="203" name="Google Shape;203;p23"/>
          <p:cNvPicPr preferRelativeResize="0"/>
          <p:nvPr/>
        </p:nvPicPr>
        <p:blipFill rotWithShape="1">
          <a:blip r:embed="rId5">
            <a:alphaModFix/>
          </a:blip>
          <a:srcRect b="0" l="0" r="0" t="0"/>
          <a:stretch/>
        </p:blipFill>
        <p:spPr>
          <a:xfrm>
            <a:off x="3132907" y="3278598"/>
            <a:ext cx="7386811" cy="3370266"/>
          </a:xfrm>
          <a:prstGeom prst="rect">
            <a:avLst/>
          </a:prstGeom>
          <a:noFill/>
          <a:ln>
            <a:noFill/>
          </a:ln>
        </p:spPr>
      </p:pic>
      <p:sp>
        <p:nvSpPr>
          <p:cNvPr id="204" name="Google Shape;204;p23"/>
          <p:cNvSpPr txBox="1"/>
          <p:nvPr/>
        </p:nvSpPr>
        <p:spPr>
          <a:xfrm>
            <a:off x="8262551" y="5173362"/>
            <a:ext cx="3624649"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#2.  There are several pages that do this.  It appears to be the second set of top nav that is overlaying the page data.  Addressing the double link sets for the top nav should address this.</a:t>
            </a:r>
            <a:endParaRPr sz="1000">
              <a:solidFill>
                <a:schemeClr val="dk1"/>
              </a:solidFill>
              <a:latin typeface="Calibri"/>
              <a:ea typeface="Calibri"/>
              <a:cs typeface="Calibri"/>
              <a:sym typeface="Calibri"/>
            </a:endParaRPr>
          </a:p>
        </p:txBody>
      </p:sp>
      <p:sp>
        <p:nvSpPr>
          <p:cNvPr id="205" name="Google Shape;205;p23"/>
          <p:cNvSpPr txBox="1"/>
          <p:nvPr/>
        </p:nvSpPr>
        <p:spPr>
          <a:xfrm>
            <a:off x="8635117" y="2496547"/>
            <a:ext cx="3116911" cy="1384995"/>
          </a:xfrm>
          <a:prstGeom prst="rect">
            <a:avLst/>
          </a:prstGeom>
          <a:noFill/>
          <a:ln cap="flat" cmpd="sng" w="28575">
            <a:solidFill>
              <a:srgbClr val="7030A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On further review, it looks like the second set of navigation links is a floating set that is set to always appear at the top of the page.  The fist set disappears as you scroll, but that second set stays put which causes the overlap.  If the second set can be disabled or removed, we can close this issue.</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09" name="Shape 209"/>
        <p:cNvGrpSpPr/>
        <p:nvPr/>
      </p:nvGrpSpPr>
      <p:grpSpPr>
        <a:xfrm>
          <a:off x="0" y="0"/>
          <a:ext cx="0" cy="0"/>
          <a:chOff x="0" y="0"/>
          <a:chExt cx="0" cy="0"/>
        </a:xfrm>
      </p:grpSpPr>
      <p:sp>
        <p:nvSpPr>
          <p:cNvPr id="210" name="Google Shape;210;p24"/>
          <p:cNvSpPr txBox="1"/>
          <p:nvPr/>
        </p:nvSpPr>
        <p:spPr>
          <a:xfrm>
            <a:off x="302150" y="95416"/>
            <a:ext cx="117043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Prizes and Challenges Toolkit and Section 508 as of 10/08/2016</a:t>
            </a:r>
            <a:endParaRPr sz="1800">
              <a:solidFill>
                <a:schemeClr val="dk1"/>
              </a:solidFill>
              <a:latin typeface="Calibri"/>
              <a:ea typeface="Calibri"/>
              <a:cs typeface="Calibri"/>
              <a:sym typeface="Calibri"/>
            </a:endParaRPr>
          </a:p>
        </p:txBody>
      </p:sp>
      <p:sp>
        <p:nvSpPr>
          <p:cNvPr id="211" name="Google Shape;211;p24"/>
          <p:cNvSpPr txBox="1"/>
          <p:nvPr/>
        </p:nvSpPr>
        <p:spPr>
          <a:xfrm>
            <a:off x="166977" y="464748"/>
            <a:ext cx="760939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14 – Required Plug-ins</a:t>
            </a:r>
            <a:endParaRPr sz="1800">
              <a:solidFill>
                <a:schemeClr val="dk1"/>
              </a:solidFill>
              <a:latin typeface="Calibri"/>
              <a:ea typeface="Calibri"/>
              <a:cs typeface="Calibri"/>
              <a:sym typeface="Calibri"/>
            </a:endParaRPr>
          </a:p>
        </p:txBody>
      </p:sp>
      <p:sp>
        <p:nvSpPr>
          <p:cNvPr id="212" name="Google Shape;212;p24"/>
          <p:cNvSpPr txBox="1"/>
          <p:nvPr/>
        </p:nvSpPr>
        <p:spPr>
          <a:xfrm>
            <a:off x="302150" y="1169773"/>
            <a:ext cx="8907753" cy="923330"/>
          </a:xfrm>
          <a:prstGeom prst="rect">
            <a:avLst/>
          </a:prstGeom>
          <a:noFill/>
          <a:ln cap="flat" cmpd="sng" w="28575">
            <a:solidFill>
              <a:srgbClr val="7030A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need a link somewhere for the free Adobe pdf reader in case a user does not have it already installed.  Perhaps on the Resources page since that has most of the links to pdf files for view?  Could also be on About.</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p:nvPr/>
        </p:nvSpPr>
        <p:spPr>
          <a:xfrm>
            <a:off x="206733" y="198784"/>
            <a:ext cx="11903103" cy="4832092"/>
          </a:xfrm>
          <a:prstGeom prst="rect">
            <a:avLst/>
          </a:prstGeom>
          <a:noFill/>
          <a:ln cap="flat" cmpd="sng" w="28575">
            <a:solidFill>
              <a:srgbClr val="7030A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1.1E – At any time, there is no visual indication of the current focus (loss of focus).  Also </a:t>
            </a:r>
            <a:r>
              <a:rPr b="1" lang="en-US" sz="1100">
                <a:solidFill>
                  <a:schemeClr val="dk1"/>
                </a:solidFill>
                <a:latin typeface="Calibri"/>
                <a:ea typeface="Calibri"/>
                <a:cs typeface="Calibri"/>
                <a:sym typeface="Calibri"/>
              </a:rPr>
              <a:t>global</a:t>
            </a:r>
            <a:r>
              <a:rPr lang="en-US" sz="1100">
                <a:solidFill>
                  <a:schemeClr val="dk1"/>
                </a:solidFill>
                <a:latin typeface="Calibri"/>
                <a:ea typeface="Calibri"/>
                <a:cs typeface="Calibri"/>
                <a:sym typeface="Calibri"/>
              </a:rPr>
              <a:t>.  As a keyboard only user tabs through the screen, there must be visual focus to indicate where they are on the screen at any given time.</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Home page, visual focus disappears after the search text box when the search push button should have focus.  Apply fix globally.  It also does not show focus when the user is on the Challenge logo.  Focus re-appears at the Get Started push button.  Then, the phase icons are getting focus, but not visible focus.  This seems to be from the elimination of multiple clicks per link, but the multiple clicks remain.  The icon click is just not visible.  Eliminate the links on the icons or make the link the area that contains both the icon and the textual phase title.  Similar issue in the Types.  There is a no visible focus click, then the icon click that has visible focus then the textual label that has visible focus.  Total of 3 clicks per type. Need to get that to a single clickable and visibly focused element for each type. Also, no visible focus on the Case Study photos a the bottom of the page or the About Toolkit, Credits, Accessibility, or Privacy Policy links or back to top button.	</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1.1A – By virtue of not being visible, the above mentioned elements are also not considered accessible to keyboard only users.	</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Mentor page, the visible focus is not applied to the top page navigation.  That needs to be applied to every page.	The cards for each mentor have the two clicks and one visible focus thing that was present on the home page.  One click that has visible focus per linked element. Bottom of page links also not receiving visible focus.  Address on all pages.</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Get Started page, the Phase icons are receiving focus, but not visibly.  Need to make focus visible or remove the link that requires the user to click through it.  Same thing with the type icons. The Frequesntly Asked Questions are not getting visible focus so the user cannot open the accordion to see the information provided.</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Phases page, the phase icons are receiving focus, but  not visibly.  Need to make focus visible or remove the link that requires the user to click through it.</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Types page, the icons are not receiving visible focus, but the textual title is.  If possible, the icon and text need to be a single clickable event.  If they cannot be merged, then both events need visible focus.</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Case Studies page, each case study has 3 clicks of focus with only the one on the textual title being visible.  These need to be combined.  Also, the heart counter is not accessible via keyboard.  Applies to all case studies on the page.</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Contact Us page, the Join by email and Manage your subscriptions buttons do not receive visible focus.  Yikes!!!  The Toolkit Technical Team section still has the Lorem ipsum text….</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nvSpPr>
        <p:spPr>
          <a:xfrm>
            <a:off x="302150" y="95416"/>
            <a:ext cx="117043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Prizes and Challenges Toolkit and Section 508 as of 10/08/2016</a:t>
            </a:r>
            <a:endParaRPr sz="1800">
              <a:solidFill>
                <a:schemeClr val="dk1"/>
              </a:solidFill>
              <a:latin typeface="Calibri"/>
              <a:ea typeface="Calibri"/>
              <a:cs typeface="Calibri"/>
              <a:sym typeface="Calibri"/>
            </a:endParaRPr>
          </a:p>
        </p:txBody>
      </p:sp>
      <p:sp>
        <p:nvSpPr>
          <p:cNvPr id="102" name="Google Shape;102;p15"/>
          <p:cNvSpPr txBox="1"/>
          <p:nvPr/>
        </p:nvSpPr>
        <p:spPr>
          <a:xfrm>
            <a:off x="385656" y="502282"/>
            <a:ext cx="760939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1.2.2 – Forms and form fields</a:t>
            </a:r>
            <a:endParaRPr sz="1800">
              <a:solidFill>
                <a:schemeClr val="dk1"/>
              </a:solidFill>
              <a:latin typeface="Calibri"/>
              <a:ea typeface="Calibri"/>
              <a:cs typeface="Calibri"/>
              <a:sym typeface="Calibri"/>
            </a:endParaRPr>
          </a:p>
        </p:txBody>
      </p:sp>
      <p:pic>
        <p:nvPicPr>
          <p:cNvPr id="103" name="Google Shape;103;p15"/>
          <p:cNvPicPr preferRelativeResize="0"/>
          <p:nvPr/>
        </p:nvPicPr>
        <p:blipFill rotWithShape="1">
          <a:blip r:embed="rId3">
            <a:alphaModFix/>
          </a:blip>
          <a:srcRect b="0" l="0" r="0" t="0"/>
          <a:stretch/>
        </p:blipFill>
        <p:spPr>
          <a:xfrm>
            <a:off x="174929" y="1089329"/>
            <a:ext cx="5357732" cy="1760715"/>
          </a:xfrm>
          <a:prstGeom prst="rect">
            <a:avLst/>
          </a:prstGeom>
          <a:noFill/>
          <a:ln cap="flat" cmpd="sng" w="28575">
            <a:solidFill>
              <a:srgbClr val="7030A0"/>
            </a:solidFill>
            <a:prstDash val="solid"/>
            <a:round/>
            <a:headEnd len="sm" w="sm" type="none"/>
            <a:tailEnd len="sm" w="sm" type="none"/>
          </a:ln>
        </p:spPr>
      </p:pic>
      <p:sp>
        <p:nvSpPr>
          <p:cNvPr id="104" name="Google Shape;104;p15"/>
          <p:cNvSpPr txBox="1"/>
          <p:nvPr/>
        </p:nvSpPr>
        <p:spPr>
          <a:xfrm>
            <a:off x="2067339" y="1415332"/>
            <a:ext cx="2234317"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#1.  The expand/contract indicators need mark-up for a blind person to know what will happen if they click the icon.  Also need the state or the icon to update to expended or collapsed when changed.  This is the FAQ on the Get Started page.  </a:t>
            </a:r>
            <a:br>
              <a:rPr lang="en-US" sz="1000">
                <a:solidFill>
                  <a:schemeClr val="dk1"/>
                </a:solidFill>
                <a:latin typeface="Calibri"/>
                <a:ea typeface="Calibri"/>
                <a:cs typeface="Calibri"/>
                <a:sym typeface="Calibri"/>
              </a:rPr>
            </a:br>
            <a:r>
              <a:rPr lang="en-US" sz="1000">
                <a:solidFill>
                  <a:schemeClr val="dk1"/>
                </a:solidFill>
                <a:latin typeface="Calibri"/>
                <a:ea typeface="Calibri"/>
                <a:cs typeface="Calibri"/>
                <a:sym typeface="Calibri"/>
              </a:rPr>
              <a:t>All instances</a:t>
            </a:r>
            <a:endParaRPr sz="1000">
              <a:solidFill>
                <a:schemeClr val="dk1"/>
              </a:solidFill>
              <a:latin typeface="Calibri"/>
              <a:ea typeface="Calibri"/>
              <a:cs typeface="Calibri"/>
              <a:sym typeface="Calibri"/>
            </a:endParaRPr>
          </a:p>
        </p:txBody>
      </p:sp>
      <p:pic>
        <p:nvPicPr>
          <p:cNvPr id="105" name="Google Shape;105;p15"/>
          <p:cNvPicPr preferRelativeResize="0"/>
          <p:nvPr/>
        </p:nvPicPr>
        <p:blipFill rotWithShape="1">
          <a:blip r:embed="rId4">
            <a:alphaModFix/>
          </a:blip>
          <a:srcRect b="0" l="0" r="0" t="0"/>
          <a:stretch/>
        </p:blipFill>
        <p:spPr>
          <a:xfrm>
            <a:off x="5995285" y="572494"/>
            <a:ext cx="5604799" cy="2576520"/>
          </a:xfrm>
          <a:prstGeom prst="rect">
            <a:avLst/>
          </a:prstGeom>
          <a:noFill/>
          <a:ln>
            <a:noFill/>
          </a:ln>
        </p:spPr>
      </p:pic>
      <p:sp>
        <p:nvSpPr>
          <p:cNvPr id="106" name="Google Shape;106;p15"/>
          <p:cNvSpPr txBox="1"/>
          <p:nvPr/>
        </p:nvSpPr>
        <p:spPr>
          <a:xfrm>
            <a:off x="7608529" y="773509"/>
            <a:ext cx="399155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#2.  Is the Request a mentor button supposed to go to a form they submit?  Currently it refreshes the page with no difference.</a:t>
            </a:r>
            <a:endParaRPr sz="1000">
              <a:solidFill>
                <a:schemeClr val="dk1"/>
              </a:solidFill>
              <a:latin typeface="Calibri"/>
              <a:ea typeface="Calibri"/>
              <a:cs typeface="Calibri"/>
              <a:sym typeface="Calibri"/>
            </a:endParaRPr>
          </a:p>
        </p:txBody>
      </p:sp>
      <p:pic>
        <p:nvPicPr>
          <p:cNvPr id="107" name="Google Shape;107;p15"/>
          <p:cNvPicPr preferRelativeResize="0"/>
          <p:nvPr/>
        </p:nvPicPr>
        <p:blipFill rotWithShape="1">
          <a:blip r:embed="rId5">
            <a:alphaModFix/>
          </a:blip>
          <a:srcRect b="0" l="0" r="0" t="0"/>
          <a:stretch/>
        </p:blipFill>
        <p:spPr>
          <a:xfrm>
            <a:off x="174929" y="3081574"/>
            <a:ext cx="2210496" cy="3584404"/>
          </a:xfrm>
          <a:prstGeom prst="rect">
            <a:avLst/>
          </a:prstGeom>
          <a:noFill/>
          <a:ln cap="flat" cmpd="sng" w="28575">
            <a:solidFill>
              <a:srgbClr val="7030A0"/>
            </a:solidFill>
            <a:prstDash val="solid"/>
            <a:round/>
            <a:headEnd len="sm" w="sm" type="none"/>
            <a:tailEnd len="sm" w="sm" type="none"/>
          </a:ln>
        </p:spPr>
      </p:pic>
      <p:sp>
        <p:nvSpPr>
          <p:cNvPr id="108" name="Google Shape;108;p15"/>
          <p:cNvSpPr txBox="1"/>
          <p:nvPr/>
        </p:nvSpPr>
        <p:spPr>
          <a:xfrm>
            <a:off x="1942832" y="4607298"/>
            <a:ext cx="1876508" cy="8617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#3.  The hearts need markup to tell a blind user what happens if the click it.  Needs to be along the lines of “Like Wave Energy Price case study”.  </a:t>
            </a:r>
            <a:endParaRPr sz="1000">
              <a:solidFill>
                <a:schemeClr val="dk1"/>
              </a:solidFill>
              <a:latin typeface="Calibri"/>
              <a:ea typeface="Calibri"/>
              <a:cs typeface="Calibri"/>
              <a:sym typeface="Calibri"/>
            </a:endParaRPr>
          </a:p>
        </p:txBody>
      </p:sp>
      <p:pic>
        <p:nvPicPr>
          <p:cNvPr id="109" name="Google Shape;109;p15"/>
          <p:cNvPicPr preferRelativeResize="0"/>
          <p:nvPr/>
        </p:nvPicPr>
        <p:blipFill rotWithShape="1">
          <a:blip r:embed="rId6">
            <a:alphaModFix/>
          </a:blip>
          <a:srcRect b="0" l="0" r="0" t="0"/>
          <a:stretch/>
        </p:blipFill>
        <p:spPr>
          <a:xfrm>
            <a:off x="3913442" y="3108999"/>
            <a:ext cx="2313796" cy="1412906"/>
          </a:xfrm>
          <a:prstGeom prst="rect">
            <a:avLst/>
          </a:prstGeom>
          <a:noFill/>
          <a:ln>
            <a:noFill/>
          </a:ln>
        </p:spPr>
      </p:pic>
      <p:sp>
        <p:nvSpPr>
          <p:cNvPr id="110" name="Google Shape;110;p15"/>
          <p:cNvSpPr txBox="1"/>
          <p:nvPr/>
        </p:nvSpPr>
        <p:spPr>
          <a:xfrm>
            <a:off x="4104399" y="4488694"/>
            <a:ext cx="2401260"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#4. A form control does not identify its purpose.  The arrows used for next and previous need markup to indicate to a blind user what will happen if they click.  Something like “Next Case Study”, “Previous Case Study” for this instance.  Is it intended that the middle button takes the user to the About page? </a:t>
            </a:r>
            <a:endParaRPr sz="1000">
              <a:solidFill>
                <a:schemeClr val="dk1"/>
              </a:solidFill>
              <a:latin typeface="Calibri"/>
              <a:ea typeface="Calibri"/>
              <a:cs typeface="Calibri"/>
              <a:sym typeface="Calibri"/>
            </a:endParaRPr>
          </a:p>
        </p:txBody>
      </p:sp>
      <p:pic>
        <p:nvPicPr>
          <p:cNvPr id="111" name="Google Shape;111;p15"/>
          <p:cNvPicPr preferRelativeResize="0"/>
          <p:nvPr/>
        </p:nvPicPr>
        <p:blipFill rotWithShape="1">
          <a:blip r:embed="rId7">
            <a:alphaModFix/>
          </a:blip>
          <a:srcRect b="0" l="0" r="0" t="0"/>
          <a:stretch/>
        </p:blipFill>
        <p:spPr>
          <a:xfrm>
            <a:off x="4120569" y="5861585"/>
            <a:ext cx="8071431" cy="804393"/>
          </a:xfrm>
          <a:prstGeom prst="rect">
            <a:avLst/>
          </a:prstGeom>
          <a:noFill/>
          <a:ln cap="flat" cmpd="sng" w="28575">
            <a:solidFill>
              <a:srgbClr val="7030A0"/>
            </a:solidFill>
            <a:prstDash val="solid"/>
            <a:round/>
            <a:headEnd len="sm" w="sm" type="none"/>
            <a:tailEnd len="sm" w="sm" type="none"/>
          </a:ln>
        </p:spPr>
      </p:pic>
      <p:sp>
        <p:nvSpPr>
          <p:cNvPr id="112" name="Google Shape;112;p15"/>
          <p:cNvSpPr txBox="1"/>
          <p:nvPr/>
        </p:nvSpPr>
        <p:spPr>
          <a:xfrm>
            <a:off x="7904027" y="5491357"/>
            <a:ext cx="4102443"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#5. The Share this article bar needs mark up on the heart and the envelope, and if there are social media icons, on them as well to provide instruction to a blind or low vision user.  All instances.</a:t>
            </a:r>
            <a:endParaRPr sz="1000">
              <a:solidFill>
                <a:schemeClr val="dk1"/>
              </a:solidFill>
              <a:latin typeface="Calibri"/>
              <a:ea typeface="Calibri"/>
              <a:cs typeface="Calibri"/>
              <a:sym typeface="Calibri"/>
            </a:endParaRPr>
          </a:p>
        </p:txBody>
      </p:sp>
      <p:pic>
        <p:nvPicPr>
          <p:cNvPr id="113" name="Google Shape;113;p15"/>
          <p:cNvPicPr preferRelativeResize="0"/>
          <p:nvPr/>
        </p:nvPicPr>
        <p:blipFill rotWithShape="1">
          <a:blip r:embed="rId8">
            <a:alphaModFix/>
          </a:blip>
          <a:srcRect b="0" l="0" r="0" t="0"/>
          <a:stretch/>
        </p:blipFill>
        <p:spPr>
          <a:xfrm>
            <a:off x="7679210" y="3256760"/>
            <a:ext cx="2781300" cy="1095375"/>
          </a:xfrm>
          <a:prstGeom prst="rect">
            <a:avLst/>
          </a:prstGeom>
          <a:noFill/>
          <a:ln>
            <a:noFill/>
          </a:ln>
        </p:spPr>
      </p:pic>
      <p:sp>
        <p:nvSpPr>
          <p:cNvPr id="114" name="Google Shape;114;p15"/>
          <p:cNvSpPr txBox="1"/>
          <p:nvPr/>
        </p:nvSpPr>
        <p:spPr>
          <a:xfrm>
            <a:off x="7348151" y="4407243"/>
            <a:ext cx="383059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#6. The search box needs label for and ID mark up to provide instruction to the user.  All instances.</a:t>
            </a:r>
            <a:endParaRPr sz="1000">
              <a:solidFill>
                <a:schemeClr val="dk1"/>
              </a:solidFill>
              <a:latin typeface="Calibri"/>
              <a:ea typeface="Calibri"/>
              <a:cs typeface="Calibri"/>
              <a:sym typeface="Calibri"/>
            </a:endParaRPr>
          </a:p>
        </p:txBody>
      </p:sp>
      <p:sp>
        <p:nvSpPr>
          <p:cNvPr id="115" name="Google Shape;115;p15"/>
          <p:cNvSpPr txBox="1"/>
          <p:nvPr/>
        </p:nvSpPr>
        <p:spPr>
          <a:xfrm>
            <a:off x="8118282" y="1173619"/>
            <a:ext cx="269549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FF0000"/>
                </a:solidFill>
                <a:latin typeface="Calibri"/>
                <a:ea typeface="Calibri"/>
                <a:cs typeface="Calibri"/>
                <a:sym typeface="Calibri"/>
              </a:rPr>
              <a:t>FIXED</a:t>
            </a:r>
            <a:endParaRPr sz="3200">
              <a:solidFill>
                <a:srgbClr val="FF0000"/>
              </a:solidFill>
              <a:latin typeface="Calibri"/>
              <a:ea typeface="Calibri"/>
              <a:cs typeface="Calibri"/>
              <a:sym typeface="Calibri"/>
            </a:endParaRPr>
          </a:p>
        </p:txBody>
      </p:sp>
      <p:sp>
        <p:nvSpPr>
          <p:cNvPr id="116" name="Google Shape;116;p15"/>
          <p:cNvSpPr txBox="1"/>
          <p:nvPr/>
        </p:nvSpPr>
        <p:spPr>
          <a:xfrm>
            <a:off x="4120569" y="4607298"/>
            <a:ext cx="187471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REMOVED</a:t>
            </a:r>
            <a:endParaRPr sz="2800">
              <a:solidFill>
                <a:srgbClr val="FF0000"/>
              </a:solidFill>
              <a:latin typeface="Calibri"/>
              <a:ea typeface="Calibri"/>
              <a:cs typeface="Calibri"/>
              <a:sym typeface="Calibri"/>
            </a:endParaRPr>
          </a:p>
        </p:txBody>
      </p:sp>
      <p:sp>
        <p:nvSpPr>
          <p:cNvPr id="117" name="Google Shape;117;p15"/>
          <p:cNvSpPr txBox="1"/>
          <p:nvPr/>
        </p:nvSpPr>
        <p:spPr>
          <a:xfrm>
            <a:off x="8499944" y="3339548"/>
            <a:ext cx="151074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FF0000"/>
                </a:solidFill>
                <a:latin typeface="Calibri"/>
                <a:ea typeface="Calibri"/>
                <a:cs typeface="Calibri"/>
                <a:sym typeface="Calibri"/>
              </a:rPr>
              <a:t>FIXED</a:t>
            </a:r>
            <a:endParaRPr sz="3200">
              <a:solidFill>
                <a:srgbClr val="FF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16"/>
          <p:cNvPicPr preferRelativeResize="0"/>
          <p:nvPr/>
        </p:nvPicPr>
        <p:blipFill rotWithShape="1">
          <a:blip r:embed="rId3">
            <a:alphaModFix/>
          </a:blip>
          <a:srcRect b="0" l="0" r="0" t="0"/>
          <a:stretch/>
        </p:blipFill>
        <p:spPr>
          <a:xfrm>
            <a:off x="233363" y="1248265"/>
            <a:ext cx="6562854" cy="1113492"/>
          </a:xfrm>
          <a:prstGeom prst="rect">
            <a:avLst/>
          </a:prstGeom>
          <a:noFill/>
          <a:ln>
            <a:noFill/>
          </a:ln>
        </p:spPr>
      </p:pic>
      <p:sp>
        <p:nvSpPr>
          <p:cNvPr id="123" name="Google Shape;123;p16"/>
          <p:cNvSpPr txBox="1"/>
          <p:nvPr/>
        </p:nvSpPr>
        <p:spPr>
          <a:xfrm>
            <a:off x="1210963" y="1653871"/>
            <a:ext cx="3361038"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   The Share and like bar is in a different location for the Case study pages.  Here it is at the top of the page.  Same mark up needed on the functions, social media icons not visible in IE, and previous/next icons need mark up</a:t>
            </a:r>
            <a:endParaRPr sz="1000">
              <a:solidFill>
                <a:schemeClr val="dk1"/>
              </a:solidFill>
              <a:latin typeface="Calibri"/>
              <a:ea typeface="Calibri"/>
              <a:cs typeface="Calibri"/>
              <a:sym typeface="Calibri"/>
            </a:endParaRPr>
          </a:p>
        </p:txBody>
      </p:sp>
      <p:sp>
        <p:nvSpPr>
          <p:cNvPr id="124" name="Google Shape;124;p16"/>
          <p:cNvSpPr/>
          <p:nvPr/>
        </p:nvSpPr>
        <p:spPr>
          <a:xfrm>
            <a:off x="233363" y="730033"/>
            <a:ext cx="291938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1.2.2 – Forms and form fields</a:t>
            </a:r>
            <a:endParaRPr/>
          </a:p>
        </p:txBody>
      </p:sp>
      <p:sp>
        <p:nvSpPr>
          <p:cNvPr id="125" name="Google Shape;125;p16"/>
          <p:cNvSpPr txBox="1"/>
          <p:nvPr/>
        </p:nvSpPr>
        <p:spPr>
          <a:xfrm>
            <a:off x="302150" y="95416"/>
            <a:ext cx="117043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Prizes and Challenges Toolkit and Section 508 as of 10/08/2016</a:t>
            </a:r>
            <a:endParaRPr sz="1800">
              <a:solidFill>
                <a:schemeClr val="dk1"/>
              </a:solidFill>
              <a:latin typeface="Calibri"/>
              <a:ea typeface="Calibri"/>
              <a:cs typeface="Calibri"/>
              <a:sym typeface="Calibri"/>
            </a:endParaRPr>
          </a:p>
        </p:txBody>
      </p:sp>
      <p:sp>
        <p:nvSpPr>
          <p:cNvPr id="126" name="Google Shape;126;p16"/>
          <p:cNvSpPr txBox="1"/>
          <p:nvPr/>
        </p:nvSpPr>
        <p:spPr>
          <a:xfrm>
            <a:off x="2210463" y="1210089"/>
            <a:ext cx="406827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7030A0"/>
                </a:solidFill>
                <a:latin typeface="Calibri"/>
                <a:ea typeface="Calibri"/>
                <a:cs typeface="Calibri"/>
                <a:sym typeface="Calibri"/>
              </a:rPr>
              <a:t>Location fixed, rest addressed elsewhere</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7"/>
          <p:cNvSpPr txBox="1"/>
          <p:nvPr/>
        </p:nvSpPr>
        <p:spPr>
          <a:xfrm>
            <a:off x="286248" y="199762"/>
            <a:ext cx="117043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Prizes and Challenges Toolkit and Section 508 as of 10/08/2016</a:t>
            </a:r>
            <a:endParaRPr sz="1800">
              <a:solidFill>
                <a:schemeClr val="dk1"/>
              </a:solidFill>
              <a:latin typeface="Calibri"/>
              <a:ea typeface="Calibri"/>
              <a:cs typeface="Calibri"/>
              <a:sym typeface="Calibri"/>
            </a:endParaRPr>
          </a:p>
        </p:txBody>
      </p:sp>
      <p:sp>
        <p:nvSpPr>
          <p:cNvPr id="132" name="Google Shape;132;p17"/>
          <p:cNvSpPr txBox="1"/>
          <p:nvPr/>
        </p:nvSpPr>
        <p:spPr>
          <a:xfrm>
            <a:off x="166977" y="464748"/>
            <a:ext cx="760939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1.2.3 – Links and user controls</a:t>
            </a:r>
            <a:endParaRPr sz="1800">
              <a:solidFill>
                <a:schemeClr val="dk1"/>
              </a:solidFill>
              <a:latin typeface="Calibri"/>
              <a:ea typeface="Calibri"/>
              <a:cs typeface="Calibri"/>
              <a:sym typeface="Calibri"/>
            </a:endParaRPr>
          </a:p>
        </p:txBody>
      </p:sp>
      <p:sp>
        <p:nvSpPr>
          <p:cNvPr id="133" name="Google Shape;133;p17"/>
          <p:cNvSpPr txBox="1"/>
          <p:nvPr/>
        </p:nvSpPr>
        <p:spPr>
          <a:xfrm>
            <a:off x="8245503" y="914400"/>
            <a:ext cx="3840480" cy="19543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#1.  1.2.3A – A link does not have a unique and meaningful description.  There are multiple “links” for the same thing showing.  Analytics has 4 while the rest of the types have 3. The Case Studies do not have any descriptor for the link.  Alt text will show in the first column, or title can be used and that would show in the third column.  Needed to help blind or low vision users know where they will be taken if they click. Global issue.</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This is still a problem.  It ties into the multiple points of focus for the iconned items (phases and types), And the case studies links need the case study title marked up as title text.</a:t>
            </a:r>
            <a:endParaRPr sz="1100">
              <a:solidFill>
                <a:schemeClr val="dk1"/>
              </a:solidFill>
              <a:latin typeface="Calibri"/>
              <a:ea typeface="Calibri"/>
              <a:cs typeface="Calibri"/>
              <a:sym typeface="Calibri"/>
            </a:endParaRPr>
          </a:p>
        </p:txBody>
      </p:sp>
      <p:pic>
        <p:nvPicPr>
          <p:cNvPr id="134" name="Google Shape;134;p17"/>
          <p:cNvPicPr preferRelativeResize="0"/>
          <p:nvPr/>
        </p:nvPicPr>
        <p:blipFill rotWithShape="1">
          <a:blip r:embed="rId3">
            <a:alphaModFix/>
          </a:blip>
          <a:srcRect b="0" l="0" r="0" t="0"/>
          <a:stretch/>
        </p:blipFill>
        <p:spPr>
          <a:xfrm>
            <a:off x="-1" y="834080"/>
            <a:ext cx="8331199" cy="5701892"/>
          </a:xfrm>
          <a:prstGeom prst="rect">
            <a:avLst/>
          </a:prstGeom>
          <a:noFill/>
          <a:ln cap="flat" cmpd="sng" w="28575">
            <a:solidFill>
              <a:srgbClr val="7030A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18"/>
          <p:cNvPicPr preferRelativeResize="0"/>
          <p:nvPr/>
        </p:nvPicPr>
        <p:blipFill rotWithShape="1">
          <a:blip r:embed="rId3">
            <a:alphaModFix/>
          </a:blip>
          <a:srcRect b="0" l="0" r="0" t="0"/>
          <a:stretch/>
        </p:blipFill>
        <p:spPr>
          <a:xfrm>
            <a:off x="91826" y="144368"/>
            <a:ext cx="8268370" cy="2865947"/>
          </a:xfrm>
          <a:prstGeom prst="rect">
            <a:avLst/>
          </a:prstGeom>
          <a:noFill/>
          <a:ln cap="flat" cmpd="sng" w="28575">
            <a:solidFill>
              <a:srgbClr val="7030A0"/>
            </a:solidFill>
            <a:prstDash val="solid"/>
            <a:round/>
            <a:headEnd len="sm" w="sm" type="none"/>
            <a:tailEnd len="sm" w="sm" type="none"/>
          </a:ln>
        </p:spPr>
      </p:pic>
      <p:sp>
        <p:nvSpPr>
          <p:cNvPr id="140" name="Google Shape;140;p18"/>
          <p:cNvSpPr txBox="1"/>
          <p:nvPr/>
        </p:nvSpPr>
        <p:spPr>
          <a:xfrm>
            <a:off x="6631459" y="1223398"/>
            <a:ext cx="3822357" cy="707886"/>
          </a:xfrm>
          <a:prstGeom prst="rect">
            <a:avLst/>
          </a:prstGeom>
          <a:noFill/>
          <a:ln cap="flat" cmpd="sng" w="9525">
            <a:solidFill>
              <a:srgbClr val="7030A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#2. In the sub-step pages, there are a number of unnamed links, looks like the case studies and social media links.  These need some form of unique markup so the blind user knows where they will land if they click it.   </a:t>
            </a:r>
            <a:endParaRPr sz="1000">
              <a:solidFill>
                <a:schemeClr val="dk1"/>
              </a:solidFill>
              <a:latin typeface="Calibri"/>
              <a:ea typeface="Calibri"/>
              <a:cs typeface="Calibri"/>
              <a:sym typeface="Calibri"/>
            </a:endParaRPr>
          </a:p>
        </p:txBody>
      </p:sp>
      <p:pic>
        <p:nvPicPr>
          <p:cNvPr id="141" name="Google Shape;141;p18"/>
          <p:cNvPicPr preferRelativeResize="0"/>
          <p:nvPr/>
        </p:nvPicPr>
        <p:blipFill rotWithShape="1">
          <a:blip r:embed="rId4">
            <a:alphaModFix/>
          </a:blip>
          <a:srcRect b="0" l="0" r="0" t="0"/>
          <a:stretch/>
        </p:blipFill>
        <p:spPr>
          <a:xfrm>
            <a:off x="181711" y="3010315"/>
            <a:ext cx="5115219" cy="3693050"/>
          </a:xfrm>
          <a:prstGeom prst="rect">
            <a:avLst/>
          </a:prstGeom>
          <a:noFill/>
          <a:ln>
            <a:noFill/>
          </a:ln>
        </p:spPr>
      </p:pic>
      <p:pic>
        <p:nvPicPr>
          <p:cNvPr id="142" name="Google Shape;142;p18"/>
          <p:cNvPicPr preferRelativeResize="0"/>
          <p:nvPr/>
        </p:nvPicPr>
        <p:blipFill rotWithShape="1">
          <a:blip r:embed="rId5">
            <a:alphaModFix/>
          </a:blip>
          <a:srcRect b="0" l="0" r="0" t="0"/>
          <a:stretch/>
        </p:blipFill>
        <p:spPr>
          <a:xfrm>
            <a:off x="5890473" y="3010315"/>
            <a:ext cx="5494219" cy="3679614"/>
          </a:xfrm>
          <a:prstGeom prst="rect">
            <a:avLst/>
          </a:prstGeom>
          <a:noFill/>
          <a:ln cap="flat" cmpd="sng" w="28575">
            <a:solidFill>
              <a:srgbClr val="7030A0"/>
            </a:solidFill>
            <a:prstDash val="solid"/>
            <a:round/>
            <a:headEnd len="sm" w="sm" type="none"/>
            <a:tailEnd len="sm" w="sm" type="none"/>
          </a:ln>
        </p:spPr>
      </p:pic>
      <p:sp>
        <p:nvSpPr>
          <p:cNvPr id="143" name="Google Shape;143;p18"/>
          <p:cNvSpPr txBox="1"/>
          <p:nvPr/>
        </p:nvSpPr>
        <p:spPr>
          <a:xfrm>
            <a:off x="8542638" y="0"/>
            <a:ext cx="341870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1.2.3  Links Cont’d</a:t>
            </a:r>
            <a:endParaRPr sz="1800">
              <a:solidFill>
                <a:schemeClr val="dk1"/>
              </a:solidFill>
              <a:latin typeface="Calibri"/>
              <a:ea typeface="Calibri"/>
              <a:cs typeface="Calibri"/>
              <a:sym typeface="Calibri"/>
            </a:endParaRPr>
          </a:p>
        </p:txBody>
      </p:sp>
      <p:sp>
        <p:nvSpPr>
          <p:cNvPr id="144" name="Google Shape;144;p18"/>
          <p:cNvSpPr txBox="1"/>
          <p:nvPr/>
        </p:nvSpPr>
        <p:spPr>
          <a:xfrm>
            <a:off x="2875005" y="5255741"/>
            <a:ext cx="1861752" cy="6013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FF0000"/>
                </a:solidFill>
                <a:latin typeface="Calibri"/>
                <a:ea typeface="Calibri"/>
                <a:cs typeface="Calibri"/>
                <a:sym typeface="Calibri"/>
              </a:rPr>
              <a:t>FIXED</a:t>
            </a:r>
            <a:endParaRPr sz="3200">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9"/>
          <p:cNvSpPr txBox="1"/>
          <p:nvPr/>
        </p:nvSpPr>
        <p:spPr>
          <a:xfrm>
            <a:off x="302150" y="95416"/>
            <a:ext cx="117043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Prizes and Challenges Toolkit and Section 508 as of 10/08/2016</a:t>
            </a:r>
            <a:endParaRPr sz="1800">
              <a:solidFill>
                <a:schemeClr val="dk1"/>
              </a:solidFill>
              <a:latin typeface="Calibri"/>
              <a:ea typeface="Calibri"/>
              <a:cs typeface="Calibri"/>
              <a:sym typeface="Calibri"/>
            </a:endParaRPr>
          </a:p>
        </p:txBody>
      </p:sp>
      <p:sp>
        <p:nvSpPr>
          <p:cNvPr id="150" name="Google Shape;150;p19"/>
          <p:cNvSpPr txBox="1"/>
          <p:nvPr/>
        </p:nvSpPr>
        <p:spPr>
          <a:xfrm>
            <a:off x="166977" y="464748"/>
            <a:ext cx="760939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2.2 – Images</a:t>
            </a:r>
            <a:endParaRPr sz="1800">
              <a:solidFill>
                <a:schemeClr val="dk1"/>
              </a:solidFill>
              <a:latin typeface="Calibri"/>
              <a:ea typeface="Calibri"/>
              <a:cs typeface="Calibri"/>
              <a:sym typeface="Calibri"/>
            </a:endParaRPr>
          </a:p>
        </p:txBody>
      </p:sp>
      <p:pic>
        <p:nvPicPr>
          <p:cNvPr id="151" name="Google Shape;151;p19"/>
          <p:cNvPicPr preferRelativeResize="0"/>
          <p:nvPr/>
        </p:nvPicPr>
        <p:blipFill rotWithShape="1">
          <a:blip r:embed="rId3">
            <a:alphaModFix/>
          </a:blip>
          <a:srcRect b="0" l="0" r="0" t="0"/>
          <a:stretch/>
        </p:blipFill>
        <p:spPr>
          <a:xfrm>
            <a:off x="166977" y="974324"/>
            <a:ext cx="1661822" cy="1850207"/>
          </a:xfrm>
          <a:prstGeom prst="rect">
            <a:avLst/>
          </a:prstGeom>
          <a:noFill/>
          <a:ln>
            <a:noFill/>
          </a:ln>
        </p:spPr>
      </p:pic>
      <p:sp>
        <p:nvSpPr>
          <p:cNvPr id="152" name="Google Shape;152;p19"/>
          <p:cNvSpPr txBox="1"/>
          <p:nvPr/>
        </p:nvSpPr>
        <p:spPr>
          <a:xfrm>
            <a:off x="302150" y="3299895"/>
            <a:ext cx="502043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#1.  The Prepare icon still had “discover” as the name in the alt text on </a:t>
            </a:r>
            <a:r>
              <a:rPr lang="en-US" sz="1000" strike="sngStrike">
                <a:solidFill>
                  <a:schemeClr val="dk1"/>
                </a:solidFill>
                <a:latin typeface="Calibri"/>
                <a:ea typeface="Calibri"/>
                <a:cs typeface="Calibri"/>
                <a:sym typeface="Calibri"/>
              </a:rPr>
              <a:t>Home, Get Started</a:t>
            </a:r>
            <a:r>
              <a:rPr lang="en-US" sz="1000">
                <a:solidFill>
                  <a:schemeClr val="dk1"/>
                </a:solidFill>
                <a:latin typeface="Calibri"/>
                <a:ea typeface="Calibri"/>
                <a:cs typeface="Calibri"/>
                <a:sym typeface="Calibri"/>
              </a:rPr>
              <a:t>, Phases, Develop phase and </a:t>
            </a:r>
            <a:r>
              <a:rPr lang="en-US" sz="1000" strike="sngStrike">
                <a:solidFill>
                  <a:schemeClr val="dk1"/>
                </a:solidFill>
                <a:latin typeface="Calibri"/>
                <a:ea typeface="Calibri"/>
                <a:cs typeface="Calibri"/>
                <a:sym typeface="Calibri"/>
              </a:rPr>
              <a:t>all of its child pages </a:t>
            </a:r>
            <a:r>
              <a:rPr lang="en-US" sz="1000">
                <a:solidFill>
                  <a:schemeClr val="dk1"/>
                </a:solidFill>
                <a:latin typeface="Calibri"/>
                <a:ea typeface="Calibri"/>
                <a:cs typeface="Calibri"/>
                <a:sym typeface="Calibri"/>
              </a:rPr>
              <a:t>and Resources pages.</a:t>
            </a:r>
            <a:endParaRPr/>
          </a:p>
        </p:txBody>
      </p:sp>
      <p:pic>
        <p:nvPicPr>
          <p:cNvPr id="153" name="Google Shape;153;p19"/>
          <p:cNvPicPr preferRelativeResize="0"/>
          <p:nvPr/>
        </p:nvPicPr>
        <p:blipFill rotWithShape="1">
          <a:blip r:embed="rId4">
            <a:alphaModFix/>
          </a:blip>
          <a:srcRect b="0" l="0" r="0" t="0"/>
          <a:stretch/>
        </p:blipFill>
        <p:spPr>
          <a:xfrm>
            <a:off x="281132" y="3724959"/>
            <a:ext cx="4675367" cy="2028634"/>
          </a:xfrm>
          <a:prstGeom prst="rect">
            <a:avLst/>
          </a:prstGeom>
          <a:noFill/>
          <a:ln>
            <a:noFill/>
          </a:ln>
        </p:spPr>
      </p:pic>
      <p:sp>
        <p:nvSpPr>
          <p:cNvPr id="154" name="Google Shape;154;p19"/>
          <p:cNvSpPr txBox="1"/>
          <p:nvPr/>
        </p:nvSpPr>
        <p:spPr>
          <a:xfrm>
            <a:off x="166976" y="5914228"/>
            <a:ext cx="5478450" cy="8617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#2.  Not a 508 issue, but a question.  Why are we not using the type icons here instead of the letter designators?  Should we be consistent so the user doesn’t have 2 sets of symbols to try and remember?  This is from the Home page.  The Getting started page has the icons with proper image markup and The Types page is back to the letters, but just the letters.  To screen shot to the right shows both the letter designator and the icons in a mixed use from the Analytics page.</a:t>
            </a:r>
            <a:endParaRPr sz="1000">
              <a:solidFill>
                <a:schemeClr val="dk1"/>
              </a:solidFill>
              <a:latin typeface="Calibri"/>
              <a:ea typeface="Calibri"/>
              <a:cs typeface="Calibri"/>
              <a:sym typeface="Calibri"/>
            </a:endParaRPr>
          </a:p>
        </p:txBody>
      </p:sp>
      <p:pic>
        <p:nvPicPr>
          <p:cNvPr id="155" name="Google Shape;155;p19"/>
          <p:cNvPicPr preferRelativeResize="0"/>
          <p:nvPr/>
        </p:nvPicPr>
        <p:blipFill rotWithShape="1">
          <a:blip r:embed="rId5">
            <a:alphaModFix/>
          </a:blip>
          <a:srcRect b="0" l="0" r="0" t="0"/>
          <a:stretch/>
        </p:blipFill>
        <p:spPr>
          <a:xfrm>
            <a:off x="1696838" y="950979"/>
            <a:ext cx="1368183" cy="1412557"/>
          </a:xfrm>
          <a:prstGeom prst="rect">
            <a:avLst/>
          </a:prstGeom>
          <a:noFill/>
          <a:ln cap="flat" cmpd="sng" w="28575">
            <a:solidFill>
              <a:srgbClr val="7030A0"/>
            </a:solidFill>
            <a:prstDash val="solid"/>
            <a:round/>
            <a:headEnd len="sm" w="sm" type="none"/>
            <a:tailEnd len="sm" w="sm" type="none"/>
          </a:ln>
        </p:spPr>
      </p:pic>
      <p:pic>
        <p:nvPicPr>
          <p:cNvPr id="156" name="Google Shape;156;p19"/>
          <p:cNvPicPr preferRelativeResize="0"/>
          <p:nvPr/>
        </p:nvPicPr>
        <p:blipFill rotWithShape="1">
          <a:blip r:embed="rId6">
            <a:alphaModFix/>
          </a:blip>
          <a:srcRect b="0" l="0" r="0" t="0"/>
          <a:stretch/>
        </p:blipFill>
        <p:spPr>
          <a:xfrm>
            <a:off x="5070654" y="374511"/>
            <a:ext cx="3390154" cy="4692213"/>
          </a:xfrm>
          <a:prstGeom prst="rect">
            <a:avLst/>
          </a:prstGeom>
          <a:noFill/>
          <a:ln>
            <a:noFill/>
          </a:ln>
        </p:spPr>
      </p:pic>
      <p:sp>
        <p:nvSpPr>
          <p:cNvPr id="157" name="Google Shape;157;p19"/>
          <p:cNvSpPr txBox="1"/>
          <p:nvPr/>
        </p:nvSpPr>
        <p:spPr>
          <a:xfrm>
            <a:off x="6138377" y="2824531"/>
            <a:ext cx="2178687" cy="1785104"/>
          </a:xfrm>
          <a:prstGeom prst="rect">
            <a:avLst/>
          </a:prstGeom>
          <a:noFill/>
          <a:ln cap="flat" cmpd="sng" w="28575">
            <a:solidFill>
              <a:srgbClr val="7030A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#3.  Here is an example of the various orders of the types.  Need to adjust textual list.  Text still shows data analytics, which may be intentional.  Data Analytics is also used on the type pages.  Just noticed it is different.  The screen shot below shows the new order we talked about based the layout and title lengths.  If we go with that order, we should make the other lists match that order.</a:t>
            </a:r>
            <a:endParaRPr sz="1000">
              <a:solidFill>
                <a:schemeClr val="dk1"/>
              </a:solidFill>
              <a:latin typeface="Calibri"/>
              <a:ea typeface="Calibri"/>
              <a:cs typeface="Calibri"/>
              <a:sym typeface="Calibri"/>
            </a:endParaRPr>
          </a:p>
        </p:txBody>
      </p:sp>
      <p:pic>
        <p:nvPicPr>
          <p:cNvPr id="158" name="Google Shape;158;p19"/>
          <p:cNvPicPr preferRelativeResize="0"/>
          <p:nvPr/>
        </p:nvPicPr>
        <p:blipFill rotWithShape="1">
          <a:blip r:embed="rId7">
            <a:alphaModFix/>
          </a:blip>
          <a:srcRect b="0" l="0" r="0" t="0"/>
          <a:stretch/>
        </p:blipFill>
        <p:spPr>
          <a:xfrm>
            <a:off x="3179176" y="1092539"/>
            <a:ext cx="1998938" cy="1013546"/>
          </a:xfrm>
          <a:prstGeom prst="rect">
            <a:avLst/>
          </a:prstGeom>
          <a:noFill/>
          <a:ln cap="flat" cmpd="sng" w="28575">
            <a:solidFill>
              <a:srgbClr val="7030A0"/>
            </a:solidFill>
            <a:prstDash val="solid"/>
            <a:round/>
            <a:headEnd len="sm" w="sm" type="none"/>
            <a:tailEnd len="sm" w="sm" type="none"/>
          </a:ln>
        </p:spPr>
      </p:pic>
      <p:pic>
        <p:nvPicPr>
          <p:cNvPr id="159" name="Google Shape;159;p19"/>
          <p:cNvPicPr preferRelativeResize="0"/>
          <p:nvPr/>
        </p:nvPicPr>
        <p:blipFill rotWithShape="1">
          <a:blip r:embed="rId8">
            <a:alphaModFix/>
          </a:blip>
          <a:srcRect b="0" l="0" r="0" t="0"/>
          <a:stretch/>
        </p:blipFill>
        <p:spPr>
          <a:xfrm>
            <a:off x="8549156" y="110527"/>
            <a:ext cx="1488156" cy="5081675"/>
          </a:xfrm>
          <a:prstGeom prst="rect">
            <a:avLst/>
          </a:prstGeom>
          <a:noFill/>
          <a:ln>
            <a:noFill/>
          </a:ln>
        </p:spPr>
      </p:pic>
      <p:pic>
        <p:nvPicPr>
          <p:cNvPr id="160" name="Google Shape;160;p19"/>
          <p:cNvPicPr preferRelativeResize="0"/>
          <p:nvPr/>
        </p:nvPicPr>
        <p:blipFill rotWithShape="1">
          <a:blip r:embed="rId9">
            <a:alphaModFix/>
          </a:blip>
          <a:srcRect b="0" l="0" r="0" t="0"/>
          <a:stretch/>
        </p:blipFill>
        <p:spPr>
          <a:xfrm>
            <a:off x="2206016" y="2325817"/>
            <a:ext cx="2592125" cy="889706"/>
          </a:xfrm>
          <a:prstGeom prst="rect">
            <a:avLst/>
          </a:prstGeom>
          <a:noFill/>
          <a:ln cap="flat" cmpd="sng" w="28575">
            <a:solidFill>
              <a:srgbClr val="7030A0"/>
            </a:solidFill>
            <a:prstDash val="solid"/>
            <a:round/>
            <a:headEnd len="sm" w="sm" type="none"/>
            <a:tailEnd len="sm" w="sm" type="none"/>
          </a:ln>
        </p:spPr>
      </p:pic>
      <p:pic>
        <p:nvPicPr>
          <p:cNvPr id="161" name="Google Shape;161;p19"/>
          <p:cNvPicPr preferRelativeResize="0"/>
          <p:nvPr/>
        </p:nvPicPr>
        <p:blipFill rotWithShape="1">
          <a:blip r:embed="rId10">
            <a:alphaModFix/>
          </a:blip>
          <a:srcRect b="0" l="0" r="0" t="0"/>
          <a:stretch/>
        </p:blipFill>
        <p:spPr>
          <a:xfrm>
            <a:off x="5876573" y="5607887"/>
            <a:ext cx="5628694" cy="1211872"/>
          </a:xfrm>
          <a:prstGeom prst="rect">
            <a:avLst/>
          </a:prstGeom>
          <a:noFill/>
          <a:ln>
            <a:noFill/>
          </a:ln>
        </p:spPr>
      </p:pic>
      <p:sp>
        <p:nvSpPr>
          <p:cNvPr id="162" name="Google Shape;162;p19"/>
          <p:cNvSpPr txBox="1"/>
          <p:nvPr/>
        </p:nvSpPr>
        <p:spPr>
          <a:xfrm>
            <a:off x="997888" y="4316268"/>
            <a:ext cx="3415086"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FF0000"/>
                </a:solidFill>
                <a:latin typeface="Calibri"/>
                <a:ea typeface="Calibri"/>
                <a:cs typeface="Calibri"/>
                <a:sym typeface="Calibri"/>
              </a:rPr>
              <a:t>IE ISSUE</a:t>
            </a:r>
            <a:endParaRPr sz="3200">
              <a:solidFill>
                <a:srgbClr val="FF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0"/>
          <p:cNvPicPr preferRelativeResize="0"/>
          <p:nvPr/>
        </p:nvPicPr>
        <p:blipFill rotWithShape="1">
          <a:blip r:embed="rId3">
            <a:alphaModFix/>
          </a:blip>
          <a:srcRect b="0" l="0" r="0" t="0"/>
          <a:stretch/>
        </p:blipFill>
        <p:spPr>
          <a:xfrm>
            <a:off x="151074" y="252336"/>
            <a:ext cx="6855101" cy="1344509"/>
          </a:xfrm>
          <a:prstGeom prst="rect">
            <a:avLst/>
          </a:prstGeom>
          <a:noFill/>
          <a:ln>
            <a:noFill/>
          </a:ln>
        </p:spPr>
      </p:pic>
      <p:pic>
        <p:nvPicPr>
          <p:cNvPr id="168" name="Google Shape;168;p20"/>
          <p:cNvPicPr preferRelativeResize="0"/>
          <p:nvPr/>
        </p:nvPicPr>
        <p:blipFill rotWithShape="1">
          <a:blip r:embed="rId4">
            <a:alphaModFix/>
          </a:blip>
          <a:srcRect b="0" l="0" r="0" t="0"/>
          <a:stretch/>
        </p:blipFill>
        <p:spPr>
          <a:xfrm>
            <a:off x="151074" y="1720293"/>
            <a:ext cx="7360331" cy="1293205"/>
          </a:xfrm>
          <a:prstGeom prst="rect">
            <a:avLst/>
          </a:prstGeom>
          <a:noFill/>
          <a:ln>
            <a:noFill/>
          </a:ln>
        </p:spPr>
      </p:pic>
      <p:sp>
        <p:nvSpPr>
          <p:cNvPr id="169" name="Google Shape;169;p20"/>
          <p:cNvSpPr txBox="1"/>
          <p:nvPr/>
        </p:nvSpPr>
        <p:spPr>
          <a:xfrm>
            <a:off x="866692" y="1720293"/>
            <a:ext cx="4937760"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#4.  The Prepare phase page has other phase icons from before the last color shift.  </a:t>
            </a:r>
            <a:endParaRPr sz="1000">
              <a:solidFill>
                <a:schemeClr val="dk1"/>
              </a:solidFill>
              <a:latin typeface="Calibri"/>
              <a:ea typeface="Calibri"/>
              <a:cs typeface="Calibri"/>
              <a:sym typeface="Calibri"/>
            </a:endParaRPr>
          </a:p>
        </p:txBody>
      </p:sp>
      <p:sp>
        <p:nvSpPr>
          <p:cNvPr id="170" name="Google Shape;170;p20"/>
          <p:cNvSpPr/>
          <p:nvPr/>
        </p:nvSpPr>
        <p:spPr>
          <a:xfrm>
            <a:off x="866692" y="3290768"/>
            <a:ext cx="6096000"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#5.  Got this when I clicked on the Award phase icon.  And again when clicking the Transition icon.</a:t>
            </a:r>
            <a:endParaRPr/>
          </a:p>
        </p:txBody>
      </p:sp>
      <p:sp>
        <p:nvSpPr>
          <p:cNvPr id="171" name="Google Shape;171;p20"/>
          <p:cNvSpPr txBox="1"/>
          <p:nvPr/>
        </p:nvSpPr>
        <p:spPr>
          <a:xfrm>
            <a:off x="573998" y="3958962"/>
            <a:ext cx="1170432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Prizes and Challenges Toolkit and Section 508 as of 10/08/2016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2.2  Images (cont’d)</a:t>
            </a:r>
            <a:endParaRPr sz="1800">
              <a:solidFill>
                <a:schemeClr val="dk1"/>
              </a:solidFill>
              <a:latin typeface="Calibri"/>
              <a:ea typeface="Calibri"/>
              <a:cs typeface="Calibri"/>
              <a:sym typeface="Calibri"/>
            </a:endParaRPr>
          </a:p>
        </p:txBody>
      </p:sp>
      <p:pic>
        <p:nvPicPr>
          <p:cNvPr id="172" name="Google Shape;172;p20"/>
          <p:cNvPicPr preferRelativeResize="0"/>
          <p:nvPr/>
        </p:nvPicPr>
        <p:blipFill rotWithShape="1">
          <a:blip r:embed="rId5">
            <a:alphaModFix/>
          </a:blip>
          <a:srcRect b="0" l="0" r="0" t="0"/>
          <a:stretch/>
        </p:blipFill>
        <p:spPr>
          <a:xfrm>
            <a:off x="7573018" y="225245"/>
            <a:ext cx="2828925" cy="1371600"/>
          </a:xfrm>
          <a:prstGeom prst="rect">
            <a:avLst/>
          </a:prstGeom>
          <a:noFill/>
          <a:ln cap="flat" cmpd="sng" w="28575">
            <a:solidFill>
              <a:srgbClr val="7030A0"/>
            </a:solidFill>
            <a:prstDash val="solid"/>
            <a:round/>
            <a:headEnd len="sm" w="sm" type="none"/>
            <a:tailEnd len="sm" w="sm" type="none"/>
          </a:ln>
        </p:spPr>
      </p:pic>
      <p:sp>
        <p:nvSpPr>
          <p:cNvPr id="173" name="Google Shape;173;p20"/>
          <p:cNvSpPr txBox="1"/>
          <p:nvPr/>
        </p:nvSpPr>
        <p:spPr>
          <a:xfrm>
            <a:off x="7578811" y="1655805"/>
            <a:ext cx="285029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#6.  The Challenge logo needs alt text stating “Challenge.gov logo”</a:t>
            </a:r>
            <a:endParaRPr sz="1000">
              <a:solidFill>
                <a:schemeClr val="dk1"/>
              </a:solidFill>
              <a:latin typeface="Calibri"/>
              <a:ea typeface="Calibri"/>
              <a:cs typeface="Calibri"/>
              <a:sym typeface="Calibri"/>
            </a:endParaRPr>
          </a:p>
        </p:txBody>
      </p:sp>
      <p:sp>
        <p:nvSpPr>
          <p:cNvPr id="174" name="Google Shape;174;p20"/>
          <p:cNvSpPr txBox="1"/>
          <p:nvPr/>
        </p:nvSpPr>
        <p:spPr>
          <a:xfrm>
            <a:off x="2042984" y="1720293"/>
            <a:ext cx="2693773"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F0000"/>
                </a:solidFill>
                <a:latin typeface="Calibri"/>
                <a:ea typeface="Calibri"/>
                <a:cs typeface="Calibri"/>
                <a:sym typeface="Calibri"/>
              </a:rPr>
              <a:t>4 and 5 FIXED</a:t>
            </a:r>
            <a:endParaRPr sz="4000">
              <a:solidFill>
                <a:srgbClr val="FF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1"/>
          <p:cNvSpPr txBox="1"/>
          <p:nvPr/>
        </p:nvSpPr>
        <p:spPr>
          <a:xfrm>
            <a:off x="302150" y="95416"/>
            <a:ext cx="117043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Prizes and Challenges Toolkit and Section 508 as of 10/08/2016</a:t>
            </a:r>
            <a:endParaRPr sz="1800">
              <a:solidFill>
                <a:schemeClr val="dk1"/>
              </a:solidFill>
              <a:latin typeface="Calibri"/>
              <a:ea typeface="Calibri"/>
              <a:cs typeface="Calibri"/>
              <a:sym typeface="Calibri"/>
            </a:endParaRPr>
          </a:p>
        </p:txBody>
      </p:sp>
      <p:sp>
        <p:nvSpPr>
          <p:cNvPr id="180" name="Google Shape;180;p21"/>
          <p:cNvSpPr txBox="1"/>
          <p:nvPr/>
        </p:nvSpPr>
        <p:spPr>
          <a:xfrm>
            <a:off x="222637" y="464748"/>
            <a:ext cx="760939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3.2 – Color Contrast</a:t>
            </a:r>
            <a:endParaRPr sz="1800">
              <a:solidFill>
                <a:schemeClr val="dk1"/>
              </a:solidFill>
              <a:latin typeface="Calibri"/>
              <a:ea typeface="Calibri"/>
              <a:cs typeface="Calibri"/>
              <a:sym typeface="Calibri"/>
            </a:endParaRPr>
          </a:p>
        </p:txBody>
      </p:sp>
      <p:sp>
        <p:nvSpPr>
          <p:cNvPr id="181" name="Google Shape;181;p21"/>
          <p:cNvSpPr txBox="1"/>
          <p:nvPr/>
        </p:nvSpPr>
        <p:spPr>
          <a:xfrm>
            <a:off x="157216" y="2775006"/>
            <a:ext cx="2577530" cy="24622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#1. 3.2A – The contrast ratio is less than 4.5:1 for content background and foreground colors.  Each of the circled items above require stronger contrast for the text against its background.</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#2.  On the Case Studies page, there are categories and counts at the top of the page.  The counts have an opacity applied that makes the contrast to low to pass.  Recommend bumping opacity to 100% so the color of the text and count is the same.</a:t>
            </a:r>
            <a:endParaRPr sz="1100">
              <a:solidFill>
                <a:schemeClr val="dk1"/>
              </a:solidFill>
              <a:latin typeface="Calibri"/>
              <a:ea typeface="Calibri"/>
              <a:cs typeface="Calibri"/>
              <a:sym typeface="Calibri"/>
            </a:endParaRPr>
          </a:p>
        </p:txBody>
      </p:sp>
      <p:pic>
        <p:nvPicPr>
          <p:cNvPr id="182" name="Google Shape;182;p21"/>
          <p:cNvPicPr preferRelativeResize="0"/>
          <p:nvPr/>
        </p:nvPicPr>
        <p:blipFill rotWithShape="1">
          <a:blip r:embed="rId3">
            <a:alphaModFix/>
          </a:blip>
          <a:srcRect b="0" l="0" r="0" t="0"/>
          <a:stretch/>
        </p:blipFill>
        <p:spPr>
          <a:xfrm>
            <a:off x="226405" y="1021043"/>
            <a:ext cx="2103328" cy="968284"/>
          </a:xfrm>
          <a:prstGeom prst="rect">
            <a:avLst/>
          </a:prstGeom>
          <a:noFill/>
          <a:ln cap="flat" cmpd="sng" w="28575">
            <a:solidFill>
              <a:srgbClr val="7030A0"/>
            </a:solidFill>
            <a:prstDash val="solid"/>
            <a:round/>
            <a:headEnd len="sm" w="sm" type="none"/>
            <a:tailEnd len="sm" w="sm" type="none"/>
          </a:ln>
        </p:spPr>
      </p:pic>
      <p:sp>
        <p:nvSpPr>
          <p:cNvPr id="183" name="Google Shape;183;p21"/>
          <p:cNvSpPr txBox="1"/>
          <p:nvPr/>
        </p:nvSpPr>
        <p:spPr>
          <a:xfrm>
            <a:off x="222637" y="1987826"/>
            <a:ext cx="2099144"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The teal used for the word Resources.  The underline is good, but the text had been set to match the underline, and that is now gone.</a:t>
            </a:r>
            <a:endParaRPr sz="1000">
              <a:solidFill>
                <a:schemeClr val="dk1"/>
              </a:solidFill>
              <a:latin typeface="Calibri"/>
              <a:ea typeface="Calibri"/>
              <a:cs typeface="Calibri"/>
              <a:sym typeface="Calibri"/>
            </a:endParaRPr>
          </a:p>
        </p:txBody>
      </p:sp>
      <p:pic>
        <p:nvPicPr>
          <p:cNvPr id="184" name="Google Shape;184;p21"/>
          <p:cNvPicPr preferRelativeResize="0"/>
          <p:nvPr/>
        </p:nvPicPr>
        <p:blipFill rotWithShape="1">
          <a:blip r:embed="rId4">
            <a:alphaModFix/>
          </a:blip>
          <a:srcRect b="0" l="0" r="0" t="0"/>
          <a:stretch/>
        </p:blipFill>
        <p:spPr>
          <a:xfrm>
            <a:off x="2851097" y="801479"/>
            <a:ext cx="9340903" cy="6056521"/>
          </a:xfrm>
          <a:prstGeom prst="rect">
            <a:avLst/>
          </a:prstGeom>
          <a:noFill/>
          <a:ln>
            <a:noFill/>
          </a:ln>
        </p:spPr>
      </p:pic>
      <p:sp>
        <p:nvSpPr>
          <p:cNvPr id="185" name="Google Shape;185;p21"/>
          <p:cNvSpPr txBox="1"/>
          <p:nvPr/>
        </p:nvSpPr>
        <p:spPr>
          <a:xfrm>
            <a:off x="5661329" y="2403324"/>
            <a:ext cx="385638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FF0000"/>
                </a:solidFill>
                <a:latin typeface="Calibri"/>
                <a:ea typeface="Calibri"/>
                <a:cs typeface="Calibri"/>
                <a:sym typeface="Calibri"/>
              </a:rPr>
              <a:t>FIXED</a:t>
            </a:r>
            <a:endParaRPr sz="3200">
              <a:solidFill>
                <a:srgbClr val="FF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