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Several other organizations working with a similar model springing up in past decade in different metropolitan areas</a:t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Generous donation; thankful for their partnership. They have storage closet space and work area for sorting, inventory, donation drop-offs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program is successful and continues to expand, we may well out-grow this space – at the end of this next year, we will re-evaluate and determine if we need to move and rent our own warehouse space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2017-2018, we plan to operate on a quarterly distribution 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possible, next year we will expand to larger # of organizations and move towards a 2-month cycle, if needed</a:t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2017-2018, we plan to operate on a quarterly distribution 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possible, next year we will expand to larger # of organizations and move towards a 2-month cycle </a:t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know that many organizations have needs like socks, diapers (child and adult), shirts, → Goodwill waiver / credits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to do fewer items well, rather than collecting a bunch of miscellaneous items that take space on our shelves but never find a match @ an organization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picture; these are our hopes</a:t>
            </a:r>
            <a:endParaRPr/>
          </a:p>
          <a:p>
            <a:pPr indent="-232943" lvl="0" marL="4658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/>
              <a:t>providing products gives a safety net to families in need, allowing them to focus on bigger goals</a:t>
            </a:r>
            <a:endParaRPr/>
          </a:p>
          <a:p>
            <a:pPr indent="-232943" lvl="0" marL="4658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/>
              <a:t>Saves nonprofit agencies’ time &amp; resources</a:t>
            </a:r>
            <a:endParaRPr/>
          </a:p>
          <a:p>
            <a:pPr indent="-232943" lvl="0" marL="4658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US"/>
              <a:t>Get community involved, increase social awareness of difficulties faced by low-income &amp; vuln. fams/indivs</a:t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Roundtable discussion: we want to make job easier; does this process sound reasonable? Will it be helpful?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have emergency needs, what is the best way to get those products into your hands?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 pilot program; We want ongoing feedback - let us know if this will be a beneficial system so that we can hopefully expand geographically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FHF was designed due to a problem that we saw in this community, and what we continue to see is that…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saw that these families need support not only at Christmas time. They need support year-round</a:t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Coping strategies </a:t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Coping strategies </a:t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gehle@palmettoproject.org" TargetMode="External"/><Relationship Id="rId4" Type="http://schemas.openxmlformats.org/officeDocument/2006/relationships/hyperlink" Target="mailto:squenga@palmettoproject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57200"/>
            <a:ext cx="636814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545775" y="4114801"/>
            <a:ext cx="54102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Organization Info &amp; Launch Meeting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Weds, March 1 @ 9:30 a.m.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Thurs, March 2 @ 3:30 p.m.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Model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 as centralized “bank”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ollect &amp; redistribute household and hygienic supplies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drives and fundraisers in order to gather items and </a:t>
            </a:r>
            <a:r>
              <a:rPr lang="en-US" sz="2400"/>
              <a:t>funds for bulk purchasing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volunteers for event, sorting and inventory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Model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 as centralized “bank”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ollect &amp; redistribute household and hygienic supplies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drives and fundraisers in order to gather items and </a:t>
            </a:r>
            <a:r>
              <a:rPr lang="en-US" sz="2400"/>
              <a:t>funds for bulk purchasing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volunteers for event, sorting and inventory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Products distributed to individuals &amp; families in need in Berkeley, Charleston, Dorchester counties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Distribution / partner network of agencies, social workers, etc. </a:t>
            </a:r>
            <a:endParaRPr/>
          </a:p>
          <a:p>
            <a:pPr indent="-15240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Collect unused / unwanted products for redistribution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Model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lang="en-US" sz="2400"/>
              <a:t>EXAMPLE: Giving the Basics - Kansas City, 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source:  http://www.givingthebasics.org/our-story/our-impact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00" y="2105475"/>
            <a:ext cx="8306599" cy="42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Family Supply Network - Storage Location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49385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Storage &amp; operational space generously donated by Charleston Area Senior Citizens (CASC); will use for 2017-2018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075" y="2466976"/>
            <a:ext cx="5858244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34750" y="198450"/>
            <a:ext cx="7945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Program Cycle (Q</a:t>
            </a:r>
            <a:r>
              <a:rPr lang="en-US"/>
              <a:t>uarterly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</p:txBody>
      </p:sp>
      <p:grpSp>
        <p:nvGrpSpPr>
          <p:cNvPr id="169" name="Google Shape;169;p26"/>
          <p:cNvGrpSpPr/>
          <p:nvPr/>
        </p:nvGrpSpPr>
        <p:grpSpPr>
          <a:xfrm>
            <a:off x="619833" y="1001154"/>
            <a:ext cx="7274392" cy="5373600"/>
            <a:chOff x="304808" y="4"/>
            <a:chExt cx="7274392" cy="5373600"/>
          </a:xfrm>
        </p:grpSpPr>
        <p:sp>
          <p:nvSpPr>
            <p:cNvPr id="170" name="Google Shape;170;p26"/>
            <p:cNvSpPr/>
            <p:nvPr/>
          </p:nvSpPr>
          <p:spPr>
            <a:xfrm>
              <a:off x="1295416" y="4"/>
              <a:ext cx="5373599" cy="5373600"/>
            </a:xfrm>
            <a:custGeom>
              <a:rect b="b" l="l" r="r" t="t"/>
              <a:pathLst>
                <a:path extrusionOk="0" h="120000" w="120000">
                  <a:moveTo>
                    <a:pt x="85391" y="9618"/>
                  </a:moveTo>
                  <a:lnTo>
                    <a:pt x="85391" y="9618"/>
                  </a:lnTo>
                  <a:cubicBezTo>
                    <a:pt x="106741" y="20378"/>
                    <a:pt x="118991" y="43427"/>
                    <a:pt x="115963" y="67143"/>
                  </a:cubicBezTo>
                  <a:cubicBezTo>
                    <a:pt x="112936" y="90859"/>
                    <a:pt x="95290" y="110091"/>
                    <a:pt x="71921" y="115144"/>
                  </a:cubicBezTo>
                  <a:cubicBezTo>
                    <a:pt x="48553" y="120196"/>
                    <a:pt x="24538" y="109970"/>
                    <a:pt x="11984" y="89623"/>
                  </a:cubicBezTo>
                  <a:cubicBezTo>
                    <a:pt x="-568" y="69275"/>
                    <a:pt x="1066" y="43225"/>
                    <a:pt x="16064" y="24606"/>
                  </a:cubicBezTo>
                  <a:lnTo>
                    <a:pt x="13500" y="22126"/>
                  </a:lnTo>
                  <a:lnTo>
                    <a:pt x="21834" y="23093"/>
                  </a:lnTo>
                  <a:lnTo>
                    <a:pt x="23432" y="31731"/>
                  </a:lnTo>
                  <a:lnTo>
                    <a:pt x="20869" y="29253"/>
                  </a:lnTo>
                  <a:lnTo>
                    <a:pt x="20869" y="29253"/>
                  </a:lnTo>
                  <a:cubicBezTo>
                    <a:pt x="7874" y="45791"/>
                    <a:pt x="6679" y="68714"/>
                    <a:pt x="17886" y="86514"/>
                  </a:cubicBezTo>
                  <a:cubicBezTo>
                    <a:pt x="29092" y="104314"/>
                    <a:pt x="50279" y="113146"/>
                    <a:pt x="70810" y="108576"/>
                  </a:cubicBezTo>
                  <a:cubicBezTo>
                    <a:pt x="91342" y="104007"/>
                    <a:pt x="106783" y="87023"/>
                    <a:pt x="109383" y="66151"/>
                  </a:cubicBezTo>
                  <a:cubicBezTo>
                    <a:pt x="111983" y="45279"/>
                    <a:pt x="101180" y="25026"/>
                    <a:pt x="82397" y="15559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133588" y="9"/>
              <a:ext cx="3196800" cy="994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 txBox="1"/>
            <p:nvPr/>
          </p:nvSpPr>
          <p:spPr>
            <a:xfrm>
              <a:off x="2182132" y="48552"/>
              <a:ext cx="3099599" cy="8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Request needs @ beginning of cycle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Update caseload, and report distribution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3.Report unwanted/ unused products</a:t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610096" y="1644293"/>
              <a:ext cx="2969100" cy="969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4610100" y="1602725"/>
              <a:ext cx="2969100" cy="8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 towards meeting needs/requests  and securing those items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(organizing drives &amp; fundraisers)</a:t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686301" y="3619494"/>
              <a:ext cx="2483100" cy="963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4731537" y="3671780"/>
              <a:ext cx="2389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inventory near the end of the distributing period</a:t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104904" y="3810007"/>
              <a:ext cx="2661300" cy="759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1141995" y="3847098"/>
              <a:ext cx="2586900" cy="6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Notify partner organizations of available products.</a:t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04808" y="1904992"/>
              <a:ext cx="2809200" cy="764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342138" y="1942324"/>
              <a:ext cx="27345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Distribute @ the last 2 weeks of program quarter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(Storage location)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34750" y="126650"/>
            <a:ext cx="7945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Program Cycle (Q</a:t>
            </a:r>
            <a:r>
              <a:rPr lang="en-US"/>
              <a:t>uarterly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19833" y="1001154"/>
            <a:ext cx="7274392" cy="5373600"/>
            <a:chOff x="304808" y="4"/>
            <a:chExt cx="7274392" cy="5373600"/>
          </a:xfrm>
        </p:grpSpPr>
        <p:sp>
          <p:nvSpPr>
            <p:cNvPr id="187" name="Google Shape;187;p27"/>
            <p:cNvSpPr/>
            <p:nvPr/>
          </p:nvSpPr>
          <p:spPr>
            <a:xfrm>
              <a:off x="1295416" y="4"/>
              <a:ext cx="5373599" cy="5373600"/>
            </a:xfrm>
            <a:custGeom>
              <a:rect b="b" l="l" r="r" t="t"/>
              <a:pathLst>
                <a:path extrusionOk="0" h="120000" w="120000">
                  <a:moveTo>
                    <a:pt x="85391" y="9618"/>
                  </a:moveTo>
                  <a:lnTo>
                    <a:pt x="85391" y="9618"/>
                  </a:lnTo>
                  <a:cubicBezTo>
                    <a:pt x="106741" y="20378"/>
                    <a:pt x="118991" y="43427"/>
                    <a:pt x="115963" y="67143"/>
                  </a:cubicBezTo>
                  <a:cubicBezTo>
                    <a:pt x="112936" y="90859"/>
                    <a:pt x="95290" y="110091"/>
                    <a:pt x="71921" y="115144"/>
                  </a:cubicBezTo>
                  <a:cubicBezTo>
                    <a:pt x="48553" y="120196"/>
                    <a:pt x="24538" y="109970"/>
                    <a:pt x="11984" y="89623"/>
                  </a:cubicBezTo>
                  <a:cubicBezTo>
                    <a:pt x="-568" y="69275"/>
                    <a:pt x="1066" y="43225"/>
                    <a:pt x="16064" y="24606"/>
                  </a:cubicBezTo>
                  <a:lnTo>
                    <a:pt x="13500" y="22126"/>
                  </a:lnTo>
                  <a:lnTo>
                    <a:pt x="21834" y="23093"/>
                  </a:lnTo>
                  <a:lnTo>
                    <a:pt x="23432" y="31731"/>
                  </a:lnTo>
                  <a:lnTo>
                    <a:pt x="20869" y="29253"/>
                  </a:lnTo>
                  <a:lnTo>
                    <a:pt x="20869" y="29253"/>
                  </a:lnTo>
                  <a:cubicBezTo>
                    <a:pt x="7874" y="45791"/>
                    <a:pt x="6679" y="68714"/>
                    <a:pt x="17886" y="86514"/>
                  </a:cubicBezTo>
                  <a:cubicBezTo>
                    <a:pt x="29092" y="104314"/>
                    <a:pt x="50279" y="113146"/>
                    <a:pt x="70810" y="108576"/>
                  </a:cubicBezTo>
                  <a:cubicBezTo>
                    <a:pt x="91342" y="104007"/>
                    <a:pt x="106783" y="87023"/>
                    <a:pt x="109383" y="66151"/>
                  </a:cubicBezTo>
                  <a:cubicBezTo>
                    <a:pt x="111983" y="45279"/>
                    <a:pt x="101180" y="25026"/>
                    <a:pt x="82397" y="15559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133588" y="9"/>
              <a:ext cx="3196800" cy="994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2182132" y="48552"/>
              <a:ext cx="3099599" cy="8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Request needs @ beginning of cycle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Update caseload, and report distribution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3.Report unwanted/ unused products</a:t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610096" y="1644293"/>
              <a:ext cx="2969100" cy="969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4610100" y="1602725"/>
              <a:ext cx="2969100" cy="8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 towards meeting needs/requests  and securing those items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(organizing drives &amp; fundraisers)</a:t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686301" y="3619494"/>
              <a:ext cx="2483100" cy="963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4731537" y="3671780"/>
              <a:ext cx="2389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inventory near the end of the distributing period</a:t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104904" y="3810007"/>
              <a:ext cx="2661300" cy="759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1141995" y="3847098"/>
              <a:ext cx="2586900" cy="6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Notify partner organizations of available products.</a:t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4808" y="1904992"/>
              <a:ext cx="2809200" cy="764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 txBox="1"/>
            <p:nvPr/>
          </p:nvSpPr>
          <p:spPr>
            <a:xfrm>
              <a:off x="342138" y="1942324"/>
              <a:ext cx="27345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Distribute @ the last 2 weeks of program quarter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(Storage location)</a:t>
              </a:r>
              <a:endParaRPr/>
            </a:p>
          </p:txBody>
        </p:sp>
      </p:grpSp>
      <p:sp>
        <p:nvSpPr>
          <p:cNvPr id="198" name="Google Shape;198;p27"/>
          <p:cNvSpPr/>
          <p:nvPr/>
        </p:nvSpPr>
        <p:spPr>
          <a:xfrm rot="-412650">
            <a:off x="5723181" y="1258415"/>
            <a:ext cx="904407" cy="32875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 rot="-6252686">
            <a:off x="678879" y="2230749"/>
            <a:ext cx="904274" cy="32866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619825" y="1459250"/>
            <a:ext cx="781500" cy="43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6759100" y="1205450"/>
            <a:ext cx="781500" cy="43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954475" y="3870850"/>
            <a:ext cx="744600" cy="4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 rot="8435356">
            <a:off x="4389026" y="3415083"/>
            <a:ext cx="518369" cy="32865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 rot="-8491907">
            <a:off x="4469753" y="4407776"/>
            <a:ext cx="518421" cy="32862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 rot="1598350">
            <a:off x="3466007" y="3447322"/>
            <a:ext cx="518544" cy="32883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 rot="-1950254">
            <a:off x="3585456" y="4407732"/>
            <a:ext cx="518644" cy="32872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279575" y="274650"/>
            <a:ext cx="810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Requesting Needs - What to Expect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Plan to create Google Form for quarterly requests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Numbers and types of products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Approximate # families/individuals with product needs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Total caseload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We will provide helpful (rule of thumb) tips to make sure you are prepared to request the correct amount of items.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Clients Served - Guidelines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Use best judgement; we are not vetting clients individually!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Use 150% Federal Poverty Level as a </a:t>
            </a:r>
            <a:r>
              <a:rPr lang="en-US" u="sng"/>
              <a:t>guideline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2015 levels: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$17,655/year for individual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$36,375/year for family of four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Anticipated Items Collected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Feminine hygiene products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Dental hygiene products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Bath &amp; shower supplies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Razors &amp; shaving cream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Deodorant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Lotion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Cleaning supplies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Toilet paper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Dish soap, dishwasher detergent, laundry detergent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/>
              <a:t>(Hope to expand list in the future)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Goals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 </a:t>
            </a:r>
            <a:endParaRPr/>
          </a:p>
          <a:p>
            <a:pPr indent="-462280" lvl="1" marL="8686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mbria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overall health, productivity, and wellbeing of clients</a:t>
            </a:r>
            <a:endParaRPr/>
          </a:p>
          <a:p>
            <a:pPr indent="-462280" lvl="1" marL="8686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mbria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efficiency and coordination of services among nonprofit service providers </a:t>
            </a:r>
            <a:endParaRPr/>
          </a:p>
          <a:p>
            <a:pPr indent="-462280" lvl="1" marL="8686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mbria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community involvement through volunteerism, donations, and advocacy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Welcome!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524000"/>
            <a:ext cx="76199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Agenda: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&amp; greet / Introductions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Palmetto Project – Mission and Background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Supply Network</a:t>
            </a:r>
            <a:endParaRPr/>
          </a:p>
          <a:p>
            <a:pPr indent="-231139" lvl="2" marL="10058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 &amp; Mission</a:t>
            </a:r>
            <a:endParaRPr/>
          </a:p>
          <a:p>
            <a:pPr indent="-231139" lvl="2" marL="10058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Model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 of Understanding (MOU)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Upcoming dates &amp; deadlines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and Answers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Memorandum of </a:t>
            </a:r>
            <a:r>
              <a:rPr lang="en-US"/>
              <a:t>U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nderstanding (MOU):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and discuss sections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/>
              <a:t>1-Year Agreement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deadline to sign </a:t>
            </a:r>
            <a:r>
              <a:rPr lang="en-US"/>
              <a:t>on for first distribution quarter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Upcoming dates &amp; deadlines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165925" y="1600200"/>
            <a:ext cx="829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Mon, March 27 - Sat, April 1: “Spring Cleaning” Drive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Monday, 3/27: Kickoff party @ Palmetto Project, 4 - 7 p.m.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Tuesday, 3/28: Fundraiser night @ Avondale Wine and Cheese (West Ashley), 6 - 8 p.m.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Thursday, 3/30: Happy hour fundraiser @ The Shelter Kitchen + Bar (Mt. Pleasant), 5 pm – 8 pm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Friday, 3/31: Drop-off time @ Charleston Area Seniors, 12 p.m. – 4 p.m.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Saturday, 4/1: Harris Teeter drive @ Houston Northcutt Blvd. Harris Teeter, Mt. Pleasant, 9 a.m. - 1 p.m.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Saturday, 4/1: Wrap-up count &amp; sorting event @ Charleston Area Seniors, 2 - 4 p.m.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OTHER EVENTS &amp; TIMES TBD</a:t>
            </a:r>
            <a:endParaRPr/>
          </a:p>
          <a:p>
            <a:pPr indent="-88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Upcoming dates &amp; deadlines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65925" y="1600200"/>
            <a:ext cx="829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May 1: Deadline to sign &amp; return MOU for first distribution quarter (March – May 2017)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May 7: Deadline to submit needs requests for first dist. quarter</a:t>
            </a:r>
            <a:endParaRPr b="1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End of May: first distribution </a:t>
            </a:r>
            <a:endParaRPr b="1"/>
          </a:p>
          <a:p>
            <a:pPr indent="-228600" lvl="1" marL="754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Pick-up times &amp; @ CASC: TBD</a:t>
            </a:r>
            <a:endParaRPr b="1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June 15: Deadline to submit needs request for second dist. Quarter (June – August 2017)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Questions and Answers	</a:t>
            </a:r>
            <a:endParaRPr/>
          </a:p>
        </p:txBody>
      </p:sp>
      <p:pic>
        <p:nvPicPr>
          <p:cNvPr descr="Help, Question, Information ..."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946" y="1544187"/>
            <a:ext cx="4578274" cy="49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Contact information: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Daniel Gehle - AmeriCorps VISTA, Program Coordinator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dgehle@palmettoproject.org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phone: 843-714-5158 (work cell)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			843-577-4122 ext. 121 (office)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Shelli Quenga - Director of Programs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squenga@palmettoproject.org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phone: 843-224-7875 (work cell)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			 843-577-4122 ext. 119 (office)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Meet &amp; Greet - Introductions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30525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yourself! Include: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title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/ Agency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Geographical region and client base served</a:t>
            </a:r>
            <a:endParaRPr/>
          </a:p>
        </p:txBody>
      </p:sp>
      <p:pic>
        <p:nvPicPr>
          <p:cNvPr descr="... Hello my name is.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612" y="3926750"/>
            <a:ext cx="2767174" cy="27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Palmetto Project – Mission and Background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Statement: Identify innovative strategies to address the social and economic challenges facing our state, and put them into action.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Founded in 1984, operate statewide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areas: 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and Access to Healthcare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Families, Children, and Schools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Civic Participation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Engagement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Palmetto Project – Mission and Background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Families Helping Families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HF Columbia 2010 - Children's pic DSCN2851.JPG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675" y="2254625"/>
            <a:ext cx="6877598" cy="395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Palmetto Project – Mission and Background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Families Helping Families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/>
              <a:t>Holiday program was Lowcountry-wide partnership bringing together the generosity of local families, faith communities, businesses and community groups to </a:t>
            </a:r>
            <a:r>
              <a:rPr lang="en-US" u="sng"/>
              <a:t>aid area families in need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/>
              <a:t>Continues to operate in Midlands area - Columbia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Goals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endParaRPr/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Low-income, homeless, and other vulnerable families and individuals in the greater Charleston area have difficulty securing basic household and hygienic essentials.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Goals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endParaRPr/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Low-income, homeless, and other vulnerable families and individuals in greater Charleston have difficulty securing basic household and hygienic essentials.</a:t>
            </a:r>
            <a:endParaRPr/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and hygiene products cannot be purchased with SNAP benefits (Food stamps) 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Feeding America: “In Short Supply” basic needs report: </a:t>
            </a:r>
            <a:endParaRPr/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“74%, the majority of low income families reported skipping washing dishes or doing laundry in effort to compensate for the lack of household goods”.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02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 http://www.feedingamerica.org/hunger-in-america/our-research/in-short-supply/in-short-supply-executive.pdf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Family Supp</a:t>
            </a:r>
            <a:r>
              <a:rPr lang="en-US"/>
              <a:t>ly</a:t>
            </a: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Network – Program Goals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endParaRPr/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Low-income, homeless, and other vulnerable families and individuals in greater Charleston have difficulty securing basic household and hygienic essentials.</a:t>
            </a:r>
            <a:endParaRPr/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and hygiene products cannot be purchased with SNAP benefits (Food stamps) 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Feeding America: “In Short Supply” basic needs report: </a:t>
            </a:r>
            <a:endParaRPr/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“74%, the majority of low income families reported skipping washing dishes or doing laundry in effort to compensate for the lack of household goods”.</a:t>
            </a:r>
            <a:endParaRPr/>
          </a:p>
          <a:p>
            <a:pPr indent="-233679" lvl="2" marL="100583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/>
              <a:t>Example of coping strategies faced by low-income families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02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 http://www.feedingamerica.org/hunger-in-america/our-research/in-short-supply/in-short-supply-executive.pdf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