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Abril Fatface"/>
      <p:regular r:id="rId25"/>
    </p:embeddedFont>
    <p:embeddedFont>
      <p:font typeface="Corbe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4BCFCA5-5DA2-49E3-BFB0-F52C11EA0360}">
  <a:tblStyle styleId="{14BCFCA5-5DA2-49E3-BFB0-F52C11EA036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regular.fntdata"/><Relationship Id="rId25" Type="http://schemas.openxmlformats.org/officeDocument/2006/relationships/font" Target="fonts/AbrilFatface-regular.fntdata"/><Relationship Id="rId28" Type="http://schemas.openxmlformats.org/officeDocument/2006/relationships/font" Target="fonts/Corbel-italic.fntdata"/><Relationship Id="rId27" Type="http://schemas.openxmlformats.org/officeDocument/2006/relationships/font" Target="fonts/Corbel-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t>According to Rock Health, $200 million invested in care coordination in 2016</a:t>
            </a:r>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According to Sage Growth Partners *:</a:t>
            </a:r>
            <a:endParaRPr/>
          </a:p>
          <a:p>
            <a:pPr indent="0" lvl="0" marL="0" rtl="0" algn="l">
              <a:spcBef>
                <a:spcPts val="0"/>
              </a:spcBef>
              <a:spcAft>
                <a:spcPts val="0"/>
              </a:spcAft>
              <a:buClr>
                <a:schemeClr val="dk1"/>
              </a:buClr>
              <a:buSzPts val="1200"/>
              <a:buFont typeface="Calibri"/>
              <a:buNone/>
            </a:pPr>
            <a:r>
              <a:rPr i="1" lang="en-US" sz="1200"/>
              <a:t>“2013 to 2018 CAGR 26% (comprised of solutions and population healthcare) to reach $40.6 billion, driven by the reforms of the ACA, demand for improved quality of care, and government incentives or PHM program adoption”</a:t>
            </a:r>
            <a:endParaRPr/>
          </a:p>
          <a:p>
            <a:pPr indent="0" lvl="0" marL="0" marR="0" rtl="0" algn="l">
              <a:lnSpc>
                <a:spcPct val="100000"/>
              </a:lnSpc>
              <a:spcBef>
                <a:spcPts val="0"/>
              </a:spcBef>
              <a:spcAft>
                <a:spcPts val="0"/>
              </a:spcAft>
              <a:buClr>
                <a:schemeClr val="dk1"/>
              </a:buClr>
              <a:buSzPts val="1200"/>
              <a:buFont typeface="Calibri"/>
              <a:buNone/>
            </a:pPr>
            <a:r>
              <a:rPr lang="en-US"/>
              <a:t>* https://sage-growth.com/wp-content/uploads/2016/05/SGP-Quarterly-Report_5.19.16_11.pdf</a:t>
            </a:r>
            <a:endParaRPr/>
          </a:p>
          <a:p>
            <a:pPr indent="0" lvl="0" marL="0" rtl="0" algn="l">
              <a:spcBef>
                <a:spcPts val="0"/>
              </a:spcBef>
              <a:spcAft>
                <a:spcPts val="0"/>
              </a:spcAft>
              <a:buNone/>
            </a:pPr>
            <a:r>
              <a:t/>
            </a:r>
            <a:endParaRPr/>
          </a:p>
        </p:txBody>
      </p:sp>
      <p:sp>
        <p:nvSpPr>
          <p:cNvPr id="263" name="Google Shape;26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t>* Pennsylvania Patient Safety Authority report, "Addressing the Rise in Neonatal Abstinence Syndrome: A Multifaceted Approach”, 2015</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solidFill>
                  <a:srgbClr val="385623"/>
                </a:solidFill>
              </a:rPr>
              <a:t>Superior  Care Quality &amp; Experience </a:t>
            </a:r>
            <a:endParaRPr/>
          </a:p>
          <a:p>
            <a:pPr indent="0" lvl="0" marL="0" rtl="0" algn="l">
              <a:spcBef>
                <a:spcPts val="0"/>
              </a:spcBef>
              <a:spcAft>
                <a:spcPts val="0"/>
              </a:spcAft>
              <a:buNone/>
            </a:pPr>
            <a:r>
              <a:rPr lang="en-US" sz="1200">
                <a:solidFill>
                  <a:srgbClr val="385623"/>
                </a:solidFill>
              </a:rPr>
              <a:t>Reduces hospitalization &amp; readmissions</a:t>
            </a:r>
            <a:endParaRPr/>
          </a:p>
          <a:p>
            <a:pPr indent="0" lvl="0" marL="0" rtl="0" algn="l">
              <a:spcBef>
                <a:spcPts val="0"/>
              </a:spcBef>
              <a:spcAft>
                <a:spcPts val="0"/>
              </a:spcAft>
              <a:buNone/>
            </a:pPr>
            <a:r>
              <a:rPr lang="en-US" sz="1200">
                <a:solidFill>
                  <a:srgbClr val="385623"/>
                </a:solidFill>
              </a:rPr>
              <a:t>Lowers overall costs of care</a:t>
            </a:r>
            <a:endParaRPr/>
          </a:p>
          <a:p>
            <a:pPr indent="0" lvl="0" marL="0" rtl="0" algn="l">
              <a:spcBef>
                <a:spcPts val="0"/>
              </a:spcBef>
              <a:spcAft>
                <a:spcPts val="0"/>
              </a:spcAft>
              <a:buNone/>
            </a:pPr>
            <a:r>
              <a:rPr lang="en-US" sz="1200">
                <a:solidFill>
                  <a:srgbClr val="385623"/>
                </a:solidFill>
              </a:rPr>
              <a:t>Community connections &amp; engagement</a:t>
            </a:r>
            <a:endParaRPr/>
          </a:p>
          <a:p>
            <a:pPr indent="0" lvl="0" marL="0" rtl="0" algn="l">
              <a:spcBef>
                <a:spcPts val="0"/>
              </a:spcBef>
              <a:spcAft>
                <a:spcPts val="0"/>
              </a:spcAft>
              <a:buNone/>
            </a:pPr>
            <a:r>
              <a:rPr lang="en-US" sz="1200">
                <a:solidFill>
                  <a:srgbClr val="385623"/>
                </a:solidFill>
              </a:rPr>
              <a:t>Adherence, appropriate use criteria</a:t>
            </a:r>
            <a:endParaRPr/>
          </a:p>
          <a:p>
            <a:pPr indent="0" lvl="0" marL="0" rtl="0" algn="l">
              <a:spcBef>
                <a:spcPts val="0"/>
              </a:spcBef>
              <a:spcAft>
                <a:spcPts val="0"/>
              </a:spcAft>
              <a:buNone/>
            </a:pPr>
            <a:r>
              <a:rPr lang="en-US" sz="1200">
                <a:solidFill>
                  <a:srgbClr val="385623"/>
                </a:solidFill>
              </a:rPr>
              <a:t>Enables optimal care navigation across continuum</a:t>
            </a:r>
            <a:endParaRPr/>
          </a:p>
          <a:p>
            <a:pPr indent="0" lvl="0" marL="0" rtl="0" algn="l">
              <a:spcBef>
                <a:spcPts val="0"/>
              </a:spcBef>
              <a:spcAft>
                <a:spcPts val="0"/>
              </a:spcAft>
              <a:buNone/>
            </a:pPr>
            <a:r>
              <a:rPr lang="en-US" sz="1200">
                <a:solidFill>
                  <a:srgbClr val="385623"/>
                </a:solidFill>
              </a:rPr>
              <a:t>Population health analytics</a:t>
            </a:r>
            <a:endParaRPr/>
          </a:p>
          <a:p>
            <a:pPr indent="0" lvl="0" marL="0" rtl="0" algn="l">
              <a:spcBef>
                <a:spcPts val="0"/>
              </a:spcBef>
              <a:spcAft>
                <a:spcPts val="0"/>
              </a:spcAft>
              <a:buNone/>
            </a:pPr>
            <a:r>
              <a:rPr lang="en-US"/>
              <a:t>Shared measurement system (Collective Impact)</a:t>
            </a:r>
            <a:endParaRPr/>
          </a:p>
        </p:txBody>
      </p:sp>
      <p:sp>
        <p:nvSpPr>
          <p:cNvPr id="273" name="Google Shape;27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Comorbidities? </a:t>
            </a:r>
            <a:endParaRPr/>
          </a:p>
        </p:txBody>
      </p:sp>
      <p:sp>
        <p:nvSpPr>
          <p:cNvPr id="283" name="Google Shape;28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1200"/>
              <a:buFont typeface="Calibri"/>
              <a:buNone/>
            </a:pPr>
            <a:r>
              <a:rPr b="1" lang="en-US" sz="1200">
                <a:solidFill>
                  <a:srgbClr val="C00000"/>
                </a:solidFill>
              </a:rPr>
              <a:t>23% increase in NICU Admissions</a:t>
            </a:r>
            <a:endParaRPr/>
          </a:p>
          <a:p>
            <a:pPr indent="0" lvl="0" marL="0" marR="0" rtl="0" algn="l">
              <a:lnSpc>
                <a:spcPct val="100000"/>
              </a:lnSpc>
              <a:spcBef>
                <a:spcPts val="0"/>
              </a:spcBef>
              <a:spcAft>
                <a:spcPts val="0"/>
              </a:spcAft>
              <a:buClr>
                <a:schemeClr val="dk1"/>
              </a:buClr>
              <a:buSzPts val="1200"/>
              <a:buFont typeface="Calibri"/>
              <a:buNone/>
            </a:pPr>
            <a:r>
              <a:t/>
            </a:r>
            <a:endParaRPr b="1" baseline="30000" sz="1200">
              <a:solidFill>
                <a:srgbClr val="C00000"/>
              </a:solidFill>
            </a:endParaRPr>
          </a:p>
          <a:p>
            <a:pPr indent="0" lvl="0" marL="0" marR="0" rtl="0" algn="l">
              <a:lnSpc>
                <a:spcPct val="100000"/>
              </a:lnSpc>
              <a:spcBef>
                <a:spcPts val="0"/>
              </a:spcBef>
              <a:spcAft>
                <a:spcPts val="0"/>
              </a:spcAft>
              <a:buClr>
                <a:srgbClr val="C00000"/>
              </a:buClr>
              <a:buSzPts val="2000"/>
              <a:buFont typeface="Calibri"/>
              <a:buNone/>
            </a:pPr>
            <a:r>
              <a:rPr b="1" lang="en-US" sz="2000">
                <a:solidFill>
                  <a:srgbClr val="C00000"/>
                </a:solidFill>
              </a:rPr>
              <a:t>4th Highest Infant Mortality Rate 6.9/1000</a:t>
            </a:r>
            <a:endParaRPr/>
          </a:p>
          <a:p>
            <a:pPr indent="0" lvl="0" marL="0" marR="0" rtl="0" algn="l">
              <a:lnSpc>
                <a:spcPct val="100000"/>
              </a:lnSpc>
              <a:spcBef>
                <a:spcPts val="0"/>
              </a:spcBef>
              <a:spcAft>
                <a:spcPts val="0"/>
              </a:spcAft>
              <a:buClr>
                <a:schemeClr val="dk1"/>
              </a:buClr>
              <a:buSzPts val="2000"/>
              <a:buFont typeface="Calibri"/>
              <a:buNone/>
            </a:pPr>
            <a:r>
              <a:t/>
            </a:r>
            <a:endParaRPr b="1" sz="2000">
              <a:solidFill>
                <a:srgbClr val="C00000"/>
              </a:solidFill>
            </a:endParaRPr>
          </a:p>
          <a:p>
            <a:pPr indent="0" lvl="0" marL="0" rtl="0" algn="l">
              <a:spcBef>
                <a:spcPts val="0"/>
              </a:spcBef>
              <a:spcAft>
                <a:spcPts val="0"/>
              </a:spcAft>
              <a:buNone/>
            </a:pPr>
            <a:r>
              <a:rPr b="1" lang="en-US" sz="1200">
                <a:solidFill>
                  <a:srgbClr val="C00000"/>
                </a:solidFill>
              </a:rPr>
              <a:t>US ranks worst in Maternal Health</a:t>
            </a:r>
            <a:endParaRPr/>
          </a:p>
          <a:p>
            <a:pPr indent="0" lvl="0" marL="0" rtl="0" algn="l">
              <a:spcBef>
                <a:spcPts val="0"/>
              </a:spcBef>
              <a:spcAft>
                <a:spcPts val="0"/>
              </a:spcAft>
              <a:buNone/>
            </a:pPr>
            <a:r>
              <a:rPr lang="en-US"/>
              <a:t>http://time.com/3847755/mothers-children-health-save-the-children-report/</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 State of the World's Mothers 2015 report, a global index that ranks the best and worst places to be a mother based on the latest available data on indicators like political status, economics, education, children's well-being and maternal health, ranks the U.S. at No. 33 of 179 surveyed countries—down two spots from last year.</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 U.S. ranked No. 42 on children's well-being, No. 61 on maternal health and No. 89 for political status—or the participation of women in national government. Among the other statistics, the report finds that an American child under the age of 5 is nearly just as likely to die (6.9 per 1,000 live births) as one in Bosnia and Herzegovina, Serbia, Slovakia or Macedonia.</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Of the 25 capital cities of wealthy countries surveyed, the report finds Washington, D.C., had the highest rate of infant mortality (7.9 deaths per 1,000 live births as of 2012). In comparison, cities like Stockholm and Oslo had rates below 2.0. Washington's rate fell in 2013, to 6.6, but a number of major American cities have had rates much higher. In 2011, Detroit's rate was reported at 12.4, and in Cleveland, it was 14.1.</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http://www.bbc.com/news/business-31052665</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lang="en-US"/>
              <a:t>http://transform.childbirthconnection.org/wp-content/uploads/2013/01/Cost-of-Having-a-Baby1.pdf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http://jamanetwork.com/journals/jamapediatrics/fullarticle/2381545</a:t>
            </a:r>
            <a:endParaRPr/>
          </a:p>
          <a:p>
            <a:pPr indent="0" lvl="0" marL="0" rtl="0" algn="l">
              <a:spcBef>
                <a:spcPts val="0"/>
              </a:spcBef>
              <a:spcAft>
                <a:spcPts val="0"/>
              </a:spcAft>
              <a:buNone/>
            </a:pPr>
            <a:r>
              <a:t/>
            </a:r>
            <a:endParaRPr/>
          </a:p>
        </p:txBody>
      </p:sp>
      <p:sp>
        <p:nvSpPr>
          <p:cNvPr id="104" name="Google Shape;10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http://www.pewtrusts.org/en/research-and-analysis/blogs/stateline/2016/03/25/demand-surges-for-addiction-treatment-during-pregnancy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From GAO, Oct 2017 Report to Congress on newborn health: ”Prenatal opioid use can take various forms, including (1) the use of prescriptions for pain management, such as fentanyl and oxycodone; (2) medication-assisted treatment for opioid addiction, such as methadone and buprenorphine; (3) prescription drug misuse or use disorder (such as using an opioid without a prescription, using a different dosage than prescribed, or continuing to use an opioid when it is no longer needed for pain); and (4) illicit opioid use, such as heroin use. These types of prenatal opioid use are not mutually exclusive. A 2014 study found that almost 22 percent of pregnant Medicaid beneficiaries filled a prescription for an opioid during their pregnancy.14 Medication-assisted treatment—an approach that combines the use of certain medications and behavioral therapy—is generally considered by HHS and medical specialty societies to be the standard of care for treating pregnant women with opioid use disorders, depending on the individual and her circumstances.”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http://www.gao.gov/assets/690/687580.pdf</a:t>
            </a:r>
            <a:endParaRPr/>
          </a:p>
          <a:p>
            <a:pPr indent="0" lvl="0" marL="0" rtl="0" algn="l">
              <a:spcBef>
                <a:spcPts val="0"/>
              </a:spcBef>
              <a:spcAft>
                <a:spcPts val="0"/>
              </a:spcAft>
              <a:buNone/>
            </a:pPr>
            <a:r>
              <a:t/>
            </a:r>
            <a:endParaRPr/>
          </a:p>
        </p:txBody>
      </p:sp>
      <p:sp>
        <p:nvSpPr>
          <p:cNvPr id="114" name="Google Shape;11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http://www.gao.gov/assets/690/687580.pdf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https://www.goodshepherdrehab.org/services/good-shepherd-pediatrics/inpatient-pediatric-unit/neonatal-abstinence-syndrome-nas</a:t>
            </a:r>
            <a:endParaRPr/>
          </a:p>
          <a:p>
            <a:pPr indent="0" lvl="0" marL="0" rtl="0" algn="l">
              <a:spcBef>
                <a:spcPts val="0"/>
              </a:spcBef>
              <a:spcAft>
                <a:spcPts val="0"/>
              </a:spcAft>
              <a:buNone/>
            </a:pPr>
            <a:r>
              <a:rPr lang="en-US"/>
              <a:t>https://www.childrens-specialized.org/about-us/specialty-pediatrics-blog/unique-treatment-approach-to-nas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From Backes_Outpatient Management:</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Occupational/physical therapy/developmental evaluation – NAS Clinic</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Initial meeting</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Introduction/comments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Learning barrier</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Cultural, religious, social considerations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Current services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Care giver concerns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Evaluation – Bayley III (Scales of Infant and Toddler Development, 3rd Ed)</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Muscle tone and strength</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Sensory, behavior or social concerns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Oral motor skills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Pain assessment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Fine motor skills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Gross motor skills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Cognitive skills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Receptive language skills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Expressive language skills</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Short and Long Term Follow-up</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Readmits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Seizures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Hepatitis B, C exposure – cirrhosis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SIDS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GERD</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Diarrhea</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Eye abnormalities – nystagmus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Growth</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Development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Nutrition</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Behavioral – ADD/CD/ODD</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Learning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6" name="Google Shape;13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1" sz="1200"/>
          </a:p>
          <a:p>
            <a:pPr indent="0" lvl="0" marL="0" marR="0" rtl="0" algn="l">
              <a:lnSpc>
                <a:spcPct val="100000"/>
              </a:lnSpc>
              <a:spcBef>
                <a:spcPts val="0"/>
              </a:spcBef>
              <a:spcAft>
                <a:spcPts val="0"/>
              </a:spcAft>
              <a:buClr>
                <a:schemeClr val="dk1"/>
              </a:buClr>
              <a:buSzPts val="1200"/>
              <a:buFont typeface="Calibri"/>
              <a:buNone/>
            </a:pPr>
            <a:r>
              <a:rPr b="1" lang="en-US" sz="1200"/>
              <a:t>https://www.ncbi.nlm.nih.gov/pmc/articles/PMC5633652/</a:t>
            </a:r>
            <a:endParaRPr/>
          </a:p>
          <a:p>
            <a:pPr indent="0" lvl="0" marL="0" marR="0" rtl="0" algn="l">
              <a:lnSpc>
                <a:spcPct val="100000"/>
              </a:lnSpc>
              <a:spcBef>
                <a:spcPts val="0"/>
              </a:spcBef>
              <a:spcAft>
                <a:spcPts val="0"/>
              </a:spcAft>
              <a:buClr>
                <a:schemeClr val="dk1"/>
              </a:buClr>
              <a:buSzPts val="1200"/>
              <a:buFont typeface="Calibri"/>
              <a:buNone/>
            </a:pPr>
            <a:r>
              <a:t/>
            </a:r>
            <a:endParaRPr b="1" sz="1200"/>
          </a:p>
          <a:p>
            <a:pPr indent="0" lvl="0" marL="0" marR="0" rtl="0" algn="l">
              <a:lnSpc>
                <a:spcPct val="100000"/>
              </a:lnSpc>
              <a:spcBef>
                <a:spcPts val="0"/>
              </a:spcBef>
              <a:spcAft>
                <a:spcPts val="0"/>
              </a:spcAft>
              <a:buClr>
                <a:schemeClr val="dk1"/>
              </a:buClr>
              <a:buSzPts val="1200"/>
              <a:buFont typeface="Calibri"/>
              <a:buNone/>
            </a:pPr>
            <a:r>
              <a:t/>
            </a:r>
            <a:endParaRPr b="1" sz="1200"/>
          </a:p>
          <a:p>
            <a:pPr indent="0" lvl="0" marL="0" marR="0" rtl="0" algn="l">
              <a:lnSpc>
                <a:spcPct val="100000"/>
              </a:lnSpc>
              <a:spcBef>
                <a:spcPts val="0"/>
              </a:spcBef>
              <a:spcAft>
                <a:spcPts val="0"/>
              </a:spcAft>
              <a:buClr>
                <a:schemeClr val="dk1"/>
              </a:buClr>
              <a:buSzPts val="1200"/>
              <a:buFont typeface="Calibri"/>
              <a:buNone/>
            </a:pPr>
            <a:r>
              <a:rPr b="1" lang="en-US" sz="1200"/>
              <a:t>*Pennsylvania Health Care Cost Containment Council (PHC4)</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Understanding PHC4 2015 data* as an example:</a:t>
            </a:r>
            <a:endParaRPr/>
          </a:p>
          <a:p>
            <a:pPr indent="0" lvl="0" marL="0" rtl="0" algn="l">
              <a:spcBef>
                <a:spcPts val="0"/>
              </a:spcBef>
              <a:spcAft>
                <a:spcPts val="0"/>
              </a:spcAft>
              <a:buNone/>
            </a:pPr>
            <a:r>
              <a:rPr lang="en-US"/>
              <a:t>NAS related newborn hospitalizations days in PA =28,000</a:t>
            </a:r>
            <a:endParaRPr/>
          </a:p>
          <a:p>
            <a:pPr indent="0" lvl="0" marL="0" rtl="0" algn="l">
              <a:spcBef>
                <a:spcPts val="0"/>
              </a:spcBef>
              <a:spcAft>
                <a:spcPts val="0"/>
              </a:spcAft>
              <a:buNone/>
            </a:pPr>
            <a:r>
              <a:rPr lang="en-US"/>
              <a:t>Total hospital costs: $20 million  </a:t>
            </a:r>
            <a:endParaRPr/>
          </a:p>
          <a:p>
            <a:pPr indent="0" lvl="0" marL="0" rtl="0" algn="l">
              <a:spcBef>
                <a:spcPts val="0"/>
              </a:spcBef>
              <a:spcAft>
                <a:spcPts val="0"/>
              </a:spcAft>
              <a:buNone/>
            </a:pPr>
            <a:r>
              <a:rPr lang="en-US"/>
              <a:t>Hospital ALOS = 12</a:t>
            </a:r>
            <a:endParaRPr/>
          </a:p>
          <a:p>
            <a:pPr indent="-285750" lvl="0" marL="285750" rtl="0" algn="l">
              <a:spcBef>
                <a:spcPts val="0"/>
              </a:spcBef>
              <a:spcAft>
                <a:spcPts val="0"/>
              </a:spcAft>
              <a:buClr>
                <a:schemeClr val="dk1"/>
              </a:buClr>
              <a:buSzPts val="1200"/>
              <a:buFont typeface="Noto Sans Symbols"/>
              <a:buChar char="🡪"/>
            </a:pPr>
            <a:r>
              <a:rPr lang="en-US"/>
              <a:t>Does not include non-hospital care, post acute care, follow-up costs,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solidFill>
                  <a:srgbClr val="385623"/>
                </a:solidFill>
              </a:rPr>
              <a:t>Initial market is PA/ NJ to leverage Penn/CHOP local advantage</a:t>
            </a:r>
            <a:br>
              <a:rPr lang="en-US">
                <a:solidFill>
                  <a:srgbClr val="385623"/>
                </a:solidFill>
              </a:rPr>
            </a:br>
            <a:endParaRPr/>
          </a:p>
          <a:p>
            <a:pPr indent="0" lvl="0" marL="0" rtl="0" algn="l">
              <a:spcBef>
                <a:spcPts val="0"/>
              </a:spcBef>
              <a:spcAft>
                <a:spcPts val="0"/>
              </a:spcAft>
              <a:buNone/>
            </a:pPr>
            <a:r>
              <a:rPr lang="en-US"/>
              <a:t>PA, 2015 data:</a:t>
            </a:r>
            <a:endParaRPr/>
          </a:p>
          <a:p>
            <a:pPr indent="0" lvl="0" marL="0" rtl="0" algn="l">
              <a:spcBef>
                <a:spcPts val="0"/>
              </a:spcBef>
              <a:spcAft>
                <a:spcPts val="0"/>
              </a:spcAft>
              <a:buNone/>
            </a:pPr>
            <a:r>
              <a:rPr lang="en-US"/>
              <a:t>141,948 births</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2015:Incidence rate: 16 out of 1000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NAS babies based on incidence:  2272 approx.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Understanding PHC4 2015 data* as an example:</a:t>
            </a:r>
            <a:endParaRPr/>
          </a:p>
          <a:p>
            <a:pPr indent="0" lvl="0" marL="0" rtl="0" algn="l">
              <a:spcBef>
                <a:spcPts val="0"/>
              </a:spcBef>
              <a:spcAft>
                <a:spcPts val="0"/>
              </a:spcAft>
              <a:buNone/>
            </a:pPr>
            <a:r>
              <a:rPr lang="en-US"/>
              <a:t>NAS related newborn hospitalizations days in PA =28,000</a:t>
            </a:r>
            <a:endParaRPr/>
          </a:p>
          <a:p>
            <a:pPr indent="0" lvl="0" marL="0" rtl="0" algn="l">
              <a:spcBef>
                <a:spcPts val="0"/>
              </a:spcBef>
              <a:spcAft>
                <a:spcPts val="0"/>
              </a:spcAft>
              <a:buNone/>
            </a:pPr>
            <a:r>
              <a:rPr lang="en-US"/>
              <a:t>Incidence rate: 16 out of 1000 </a:t>
            </a:r>
            <a:endParaRPr/>
          </a:p>
          <a:p>
            <a:pPr indent="0" lvl="0" marL="0" rtl="0" algn="l">
              <a:spcBef>
                <a:spcPts val="0"/>
              </a:spcBef>
              <a:spcAft>
                <a:spcPts val="0"/>
              </a:spcAft>
              <a:buNone/>
            </a:pPr>
            <a:r>
              <a:rPr lang="en-US"/>
              <a:t>Total hospital costs: $20 million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20% of babies using hospital care:  then 455 babies hospital NAS costs = 20 million</a:t>
            </a:r>
            <a:endParaRPr/>
          </a:p>
          <a:p>
            <a:pPr indent="0" lvl="0" marL="0" rtl="0" algn="l">
              <a:spcBef>
                <a:spcPts val="0"/>
              </a:spcBef>
              <a:spcAft>
                <a:spcPts val="0"/>
              </a:spcAft>
              <a:buNone/>
            </a:pPr>
            <a:r>
              <a:rPr lang="en-US"/>
              <a:t>Rest babies = 2317</a:t>
            </a:r>
            <a:endParaRPr/>
          </a:p>
          <a:p>
            <a:pPr indent="0" lvl="0" marL="0" rtl="0" algn="l">
              <a:spcBef>
                <a:spcPts val="0"/>
              </a:spcBef>
              <a:spcAft>
                <a:spcPts val="0"/>
              </a:spcAft>
              <a:buNone/>
            </a:pPr>
            <a:r>
              <a:rPr lang="en-US"/>
              <a:t>Costs average for non-hospital care is $700, ALOS = 30</a:t>
            </a:r>
            <a:endParaRPr/>
          </a:p>
          <a:p>
            <a:pPr indent="0" lvl="0" marL="0" rtl="0" algn="l">
              <a:spcBef>
                <a:spcPts val="0"/>
              </a:spcBef>
              <a:spcAft>
                <a:spcPts val="0"/>
              </a:spcAft>
              <a:buNone/>
            </a:pPr>
            <a:r>
              <a:rPr lang="en-US"/>
              <a:t>Total costs for these babies is $48 million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Additional care costs estimated at (based on distribution**):</a:t>
            </a:r>
            <a:endParaRPr/>
          </a:p>
          <a:p>
            <a:pPr indent="0" lvl="0" marL="0" rtl="0" algn="l">
              <a:spcBef>
                <a:spcPts val="0"/>
              </a:spcBef>
              <a:spcAft>
                <a:spcPts val="0"/>
              </a:spcAft>
              <a:buNone/>
            </a:pPr>
            <a:r>
              <a:rPr lang="en-US"/>
              <a:t>Total non-hospital costs: $48 million</a:t>
            </a:r>
            <a:endParaRPr/>
          </a:p>
          <a:p>
            <a:pPr indent="0" lvl="0" marL="0" rtl="0" algn="l">
              <a:spcBef>
                <a:spcPts val="0"/>
              </a:spcBef>
              <a:spcAft>
                <a:spcPts val="0"/>
              </a:spcAft>
              <a:buNone/>
            </a:pPr>
            <a:r>
              <a:rPr lang="en-US"/>
              <a:t>NAS Follow-up visit costs: $4 million</a:t>
            </a:r>
            <a:endParaRPr/>
          </a:p>
          <a:p>
            <a:pPr indent="0" lvl="0" marL="0" rtl="0" algn="l">
              <a:spcBef>
                <a:spcPts val="0"/>
              </a:spcBef>
              <a:spcAft>
                <a:spcPts val="0"/>
              </a:spcAft>
              <a:buNone/>
            </a:pPr>
            <a:r>
              <a:rPr lang="en-US"/>
              <a:t>Total NAS costs across the continuum: $72 million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 name="Google Shape;18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https://www.ahrq.gov/professionals/prevention-chronic-care/improve/coordination/index.html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solidFill>
                  <a:srgbClr val="385623"/>
                </a:solidFill>
              </a:rPr>
              <a:t>Patient centered Whole Person care</a:t>
            </a:r>
            <a:endParaRPr/>
          </a:p>
          <a:p>
            <a:pPr indent="0" lvl="0" marL="0" rtl="0" algn="l">
              <a:spcBef>
                <a:spcPts val="0"/>
              </a:spcBef>
              <a:spcAft>
                <a:spcPts val="0"/>
              </a:spcAft>
              <a:buNone/>
            </a:pPr>
            <a:r>
              <a:rPr lang="en-US">
                <a:solidFill>
                  <a:srgbClr val="385623"/>
                </a:solidFill>
              </a:rPr>
              <a:t>Evidence based Clinical Decision support</a:t>
            </a:r>
            <a:endParaRPr/>
          </a:p>
          <a:p>
            <a:pPr indent="0" lvl="0" marL="0" rtl="0" algn="l">
              <a:spcBef>
                <a:spcPts val="0"/>
              </a:spcBef>
              <a:spcAft>
                <a:spcPts val="0"/>
              </a:spcAft>
              <a:buNone/>
            </a:pPr>
            <a:r>
              <a:rPr lang="en-US">
                <a:solidFill>
                  <a:srgbClr val="385623"/>
                </a:solidFill>
              </a:rPr>
              <a:t>Tracking of integrated across care transitions </a:t>
            </a:r>
            <a:endParaRPr/>
          </a:p>
          <a:p>
            <a:pPr indent="0" lvl="0" marL="0" rtl="0" algn="l">
              <a:spcBef>
                <a:spcPts val="0"/>
              </a:spcBef>
              <a:spcAft>
                <a:spcPts val="0"/>
              </a:spcAft>
              <a:buNone/>
            </a:pPr>
            <a:r>
              <a:rPr lang="en-US">
                <a:solidFill>
                  <a:srgbClr val="385623"/>
                </a:solidFill>
              </a:rPr>
              <a:t>Quality &amp; Performance based, optimal care</a:t>
            </a:r>
            <a:endParaRPr/>
          </a:p>
          <a:p>
            <a:pPr indent="0" lvl="0" marL="0" rtl="0" algn="l">
              <a:spcBef>
                <a:spcPts val="0"/>
              </a:spcBef>
              <a:spcAft>
                <a:spcPts val="0"/>
              </a:spcAft>
              <a:buNone/>
            </a:pPr>
            <a:r>
              <a:rPr lang="en-US">
                <a:solidFill>
                  <a:srgbClr val="385623"/>
                </a:solidFill>
              </a:rPr>
              <a:t>Technology focused: analytics, tele-health, care coordination </a:t>
            </a:r>
            <a:endParaRPr/>
          </a:p>
          <a:p>
            <a:pPr indent="0" lvl="0" marL="0" rtl="0" algn="l">
              <a:spcBef>
                <a:spcPts val="0"/>
              </a:spcBef>
              <a:spcAft>
                <a:spcPts val="0"/>
              </a:spcAft>
              <a:buNone/>
            </a:pPr>
            <a:r>
              <a:rPr lang="en-US">
                <a:solidFill>
                  <a:srgbClr val="385623"/>
                </a:solidFill>
              </a:rPr>
              <a:t>Niche – neonatal/pediatric care</a:t>
            </a:r>
            <a:endParaRPr/>
          </a:p>
        </p:txBody>
      </p:sp>
      <p:sp>
        <p:nvSpPr>
          <p:cNvPr id="220" name="Google Shape;22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t>* Pennsylvania Patient Safety Authority report, "Addressing the Rise in Neonatal Abstinence Syndrome: A Multifaceted Approach”, 2015</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solidFill>
                  <a:srgbClr val="385623"/>
                </a:solidFill>
              </a:rPr>
              <a:t>Superior  Care Quality &amp; Experience </a:t>
            </a:r>
            <a:endParaRPr/>
          </a:p>
          <a:p>
            <a:pPr indent="0" lvl="0" marL="0" rtl="0" algn="l">
              <a:spcBef>
                <a:spcPts val="0"/>
              </a:spcBef>
              <a:spcAft>
                <a:spcPts val="0"/>
              </a:spcAft>
              <a:buNone/>
            </a:pPr>
            <a:r>
              <a:rPr lang="en-US" sz="1200">
                <a:solidFill>
                  <a:srgbClr val="385623"/>
                </a:solidFill>
              </a:rPr>
              <a:t>Reduces hospitalization &amp; readmissions</a:t>
            </a:r>
            <a:endParaRPr/>
          </a:p>
          <a:p>
            <a:pPr indent="0" lvl="0" marL="0" rtl="0" algn="l">
              <a:spcBef>
                <a:spcPts val="0"/>
              </a:spcBef>
              <a:spcAft>
                <a:spcPts val="0"/>
              </a:spcAft>
              <a:buNone/>
            </a:pPr>
            <a:r>
              <a:rPr lang="en-US" sz="1200">
                <a:solidFill>
                  <a:srgbClr val="385623"/>
                </a:solidFill>
              </a:rPr>
              <a:t>Lowers overall costs of care</a:t>
            </a:r>
            <a:endParaRPr/>
          </a:p>
          <a:p>
            <a:pPr indent="0" lvl="0" marL="0" rtl="0" algn="l">
              <a:spcBef>
                <a:spcPts val="0"/>
              </a:spcBef>
              <a:spcAft>
                <a:spcPts val="0"/>
              </a:spcAft>
              <a:buNone/>
            </a:pPr>
            <a:r>
              <a:rPr lang="en-US" sz="1200">
                <a:solidFill>
                  <a:srgbClr val="385623"/>
                </a:solidFill>
              </a:rPr>
              <a:t>Community connections &amp; engagement</a:t>
            </a:r>
            <a:endParaRPr/>
          </a:p>
          <a:p>
            <a:pPr indent="0" lvl="0" marL="0" rtl="0" algn="l">
              <a:spcBef>
                <a:spcPts val="0"/>
              </a:spcBef>
              <a:spcAft>
                <a:spcPts val="0"/>
              </a:spcAft>
              <a:buNone/>
            </a:pPr>
            <a:r>
              <a:rPr lang="en-US" sz="1200">
                <a:solidFill>
                  <a:srgbClr val="385623"/>
                </a:solidFill>
              </a:rPr>
              <a:t>Adherence, appropriate use criteria</a:t>
            </a:r>
            <a:endParaRPr/>
          </a:p>
          <a:p>
            <a:pPr indent="0" lvl="0" marL="0" rtl="0" algn="l">
              <a:spcBef>
                <a:spcPts val="0"/>
              </a:spcBef>
              <a:spcAft>
                <a:spcPts val="0"/>
              </a:spcAft>
              <a:buNone/>
            </a:pPr>
            <a:r>
              <a:rPr lang="en-US" sz="1200">
                <a:solidFill>
                  <a:srgbClr val="385623"/>
                </a:solidFill>
              </a:rPr>
              <a:t>Enables optimal care navigation across continuum</a:t>
            </a:r>
            <a:endParaRPr/>
          </a:p>
          <a:p>
            <a:pPr indent="0" lvl="0" marL="0" rtl="0" algn="l">
              <a:spcBef>
                <a:spcPts val="0"/>
              </a:spcBef>
              <a:spcAft>
                <a:spcPts val="0"/>
              </a:spcAft>
              <a:buNone/>
            </a:pPr>
            <a:r>
              <a:rPr lang="en-US" sz="1200">
                <a:solidFill>
                  <a:srgbClr val="385623"/>
                </a:solidFill>
              </a:rPr>
              <a:t>Population health analytics</a:t>
            </a:r>
            <a:endParaRPr/>
          </a:p>
          <a:p>
            <a:pPr indent="0" lvl="0" marL="0" rtl="0" algn="l">
              <a:spcBef>
                <a:spcPts val="0"/>
              </a:spcBef>
              <a:spcAft>
                <a:spcPts val="0"/>
              </a:spcAft>
              <a:buNone/>
            </a:pPr>
            <a:r>
              <a:rPr lang="en-US"/>
              <a:t>Shared measurement system (Collective Impact)</a:t>
            </a:r>
            <a:endParaRPr/>
          </a:p>
        </p:txBody>
      </p:sp>
      <p:sp>
        <p:nvSpPr>
          <p:cNvPr id="231" name="Google Shape;23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Promotes non-pharmacological invention based on appropriate use criteria</a:t>
            </a:r>
            <a:endParaRPr/>
          </a:p>
        </p:txBody>
      </p:sp>
      <p:sp>
        <p:nvSpPr>
          <p:cNvPr id="241" name="Google Shape;24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0" y="761998"/>
            <a:ext cx="9141619" cy="5334001"/>
          </a:xfrm>
          <a:prstGeom prst="rect">
            <a:avLst/>
          </a:prstGeom>
          <a:solidFill>
            <a:srgbClr val="42D6C1"/>
          </a:solidFill>
          <a:ln cap="flat" cmpd="sng" w="25400">
            <a:solidFill>
              <a:srgbClr val="42D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266682" y="761998"/>
            <a:ext cx="2925318" cy="53340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subTitle"/>
          </p:nvPr>
        </p:nvSpPr>
        <p:spPr>
          <a:xfrm>
            <a:off x="1069848" y="4553712"/>
            <a:ext cx="7345367" cy="1030934"/>
          </a:xfrm>
          <a:prstGeom prst="rect">
            <a:avLst/>
          </a:prstGeom>
          <a:solidFill>
            <a:srgbClr val="85A5C1"/>
          </a:solid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200"/>
              <a:buNone/>
              <a:defRPr sz="2200" cap="none">
                <a:solidFill>
                  <a:srgbClr val="D7F7F2"/>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22" name="Google Shape;22;p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0" name="Google Shape;80;p1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6" name="Google Shape;86;p1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solidFill>
          <a:schemeClr val="lt1"/>
        </a:solidFill>
      </p:bgPr>
    </p:bg>
    <p:spTree>
      <p:nvGrpSpPr>
        <p:cNvPr id="25" name="Shape 25"/>
        <p:cNvGrpSpPr/>
        <p:nvPr/>
      </p:nvGrpSpPr>
      <p:grpSpPr>
        <a:xfrm>
          <a:off x="0" y="0"/>
          <a:ext cx="0" cy="0"/>
          <a:chOff x="0" y="0"/>
          <a:chExt cx="0" cy="0"/>
        </a:xfrm>
      </p:grpSpPr>
      <p:sp>
        <p:nvSpPr>
          <p:cNvPr id="26" name="Google Shape;26;p3"/>
          <p:cNvSpPr txBox="1"/>
          <p:nvPr>
            <p:ph type="title"/>
          </p:nvPr>
        </p:nvSpPr>
        <p:spPr>
          <a:xfrm>
            <a:off x="262465" y="1123836"/>
            <a:ext cx="2947482" cy="4601183"/>
          </a:xfrm>
          <a:prstGeom prst="rect">
            <a:avLst/>
          </a:prstGeom>
          <a:solidFill>
            <a:srgbClr val="42D6C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28" name="Google Shape;28;p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1" name="Google Shape;31;p3"/>
          <p:cNvPicPr preferRelativeResize="0"/>
          <p:nvPr/>
        </p:nvPicPr>
        <p:blipFill rotWithShape="1">
          <a:blip r:embed="rId2">
            <a:alphaModFix/>
          </a:blip>
          <a:srcRect b="0" l="0" r="0" t="0"/>
          <a:stretch/>
        </p:blipFill>
        <p:spPr>
          <a:xfrm>
            <a:off x="49237" y="63305"/>
            <a:ext cx="1077065" cy="68070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2" name="Shape 32"/>
        <p:cNvGrpSpPr/>
        <p:nvPr/>
      </p:nvGrpSpPr>
      <p:grpSpPr>
        <a:xfrm>
          <a:off x="0" y="0"/>
          <a:ext cx="0" cy="0"/>
          <a:chOff x="0" y="0"/>
          <a:chExt cx="0" cy="0"/>
        </a:xfrm>
      </p:grpSpPr>
      <p:sp>
        <p:nvSpPr>
          <p:cNvPr id="33" name="Google Shape;33;p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35" name="Google Shape;35;p4"/>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6" name="Google Shape;36;p4"/>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37" name="Google Shape;37;p4"/>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8" name="Google Shape;38;p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1" name="Shape 41"/>
        <p:cNvGrpSpPr/>
        <p:nvPr/>
      </p:nvGrpSpPr>
      <p:grpSpPr>
        <a:xfrm>
          <a:off x="0" y="0"/>
          <a:ext cx="0" cy="0"/>
          <a:chOff x="0" y="0"/>
          <a:chExt cx="0" cy="0"/>
        </a:xfrm>
      </p:grpSpPr>
      <p:sp>
        <p:nvSpPr>
          <p:cNvPr id="42" name="Google Shape;42;p5"/>
          <p:cNvSpPr txBox="1"/>
          <p:nvPr>
            <p:ph type="title"/>
          </p:nvPr>
        </p:nvSpPr>
        <p:spPr>
          <a:xfrm>
            <a:off x="256032" y="1143000"/>
            <a:ext cx="2834640" cy="209316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4" name="Google Shape;44;p5"/>
          <p:cNvSpPr txBox="1"/>
          <p:nvPr>
            <p:ph idx="2" type="body"/>
          </p:nvPr>
        </p:nvSpPr>
        <p:spPr>
          <a:xfrm>
            <a:off x="1" y="3494175"/>
            <a:ext cx="3439550" cy="2604169"/>
          </a:xfrm>
          <a:prstGeom prst="rect">
            <a:avLst/>
          </a:prstGeom>
          <a:solidFill>
            <a:srgbClr val="85A5C1"/>
          </a:solid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45" name="Google Shape;45;p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48" name="Shape 48"/>
        <p:cNvGrpSpPr/>
        <p:nvPr/>
      </p:nvGrpSpPr>
      <p:grpSpPr>
        <a:xfrm>
          <a:off x="0" y="0"/>
          <a:ext cx="0" cy="0"/>
          <a:chOff x="0" y="0"/>
          <a:chExt cx="0" cy="0"/>
        </a:xfrm>
      </p:grpSpPr>
      <p:sp>
        <p:nvSpPr>
          <p:cNvPr id="49" name="Google Shape;49;p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2" name="Shape 52"/>
        <p:cNvGrpSpPr/>
        <p:nvPr/>
      </p:nvGrpSpPr>
      <p:grpSpPr>
        <a:xfrm>
          <a:off x="0" y="0"/>
          <a:ext cx="0" cy="0"/>
          <a:chOff x="0" y="0"/>
          <a:chExt cx="0" cy="0"/>
        </a:xfrm>
      </p:grpSpPr>
      <p:sp>
        <p:nvSpPr>
          <p:cNvPr id="53" name="Google Shape;53;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5" name="Google Shape;55;p7"/>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6" name="Google Shape;56;p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9" name="Shape 59"/>
        <p:cNvGrpSpPr/>
        <p:nvPr/>
      </p:nvGrpSpPr>
      <p:grpSpPr>
        <a:xfrm>
          <a:off x="0" y="0"/>
          <a:ext cx="0" cy="0"/>
          <a:chOff x="0" y="0"/>
          <a:chExt cx="0" cy="0"/>
        </a:xfrm>
      </p:grpSpPr>
      <p:sp>
        <p:nvSpPr>
          <p:cNvPr id="60" name="Google Shape;60;p8"/>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62" name="Google Shape;62;p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5" name="Shape 65"/>
        <p:cNvGrpSpPr/>
        <p:nvPr/>
      </p:nvGrpSpPr>
      <p:grpSpPr>
        <a:xfrm>
          <a:off x="0" y="0"/>
          <a:ext cx="0" cy="0"/>
          <a:chOff x="0" y="0"/>
          <a:chExt cx="0" cy="0"/>
        </a:xfrm>
      </p:grpSpPr>
      <p:sp>
        <p:nvSpPr>
          <p:cNvPr id="66" name="Google Shape;66;p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0"/>
          <p:cNvSpPr/>
          <p:nvPr>
            <p:ph idx="2" type="pic"/>
          </p:nvPr>
        </p:nvSpPr>
        <p:spPr>
          <a:xfrm>
            <a:off x="3570644" y="767419"/>
            <a:ext cx="8115230" cy="5330952"/>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200"/>
              </a:spcBef>
              <a:spcAft>
                <a:spcPts val="0"/>
              </a:spcAft>
              <a:buClr>
                <a:schemeClr val="accent1"/>
              </a:buClr>
              <a:buSzPts val="3200"/>
              <a:buFont typeface="Noto Sans Symbols"/>
              <a:buNone/>
              <a:defRPr b="0" i="0" sz="3200" u="none" cap="none" strike="noStrike">
                <a:solidFill>
                  <a:srgbClr val="595959"/>
                </a:solidFill>
                <a:latin typeface="Corbel"/>
                <a:ea typeface="Corbel"/>
                <a:cs typeface="Corbel"/>
                <a:sym typeface="Corbel"/>
              </a:defRPr>
            </a:lvl1pPr>
            <a:lvl2pPr lvl="1" marR="0" rtl="0" algn="l">
              <a:lnSpc>
                <a:spcPct val="90000"/>
              </a:lnSpc>
              <a:spcBef>
                <a:spcPts val="250"/>
              </a:spcBef>
              <a:spcAft>
                <a:spcPts val="0"/>
              </a:spcAft>
              <a:buClr>
                <a:schemeClr val="accent1"/>
              </a:buClr>
              <a:buSzPts val="2800"/>
              <a:buFont typeface="Noto Sans Symbols"/>
              <a:buNone/>
              <a:defRPr b="0" i="0" sz="2800" u="none" cap="none" strike="noStrike">
                <a:solidFill>
                  <a:srgbClr val="595959"/>
                </a:solidFill>
                <a:latin typeface="Corbel"/>
                <a:ea typeface="Corbel"/>
                <a:cs typeface="Corbel"/>
                <a:sym typeface="Corbel"/>
              </a:defRPr>
            </a:lvl2pPr>
            <a:lvl3pPr lvl="2" marR="0" rtl="0" algn="l">
              <a:lnSpc>
                <a:spcPct val="90000"/>
              </a:lnSpc>
              <a:spcBef>
                <a:spcPts val="250"/>
              </a:spcBef>
              <a:spcAft>
                <a:spcPts val="0"/>
              </a:spcAft>
              <a:buClr>
                <a:schemeClr val="accent1"/>
              </a:buClr>
              <a:buSzPts val="2400"/>
              <a:buFont typeface="Noto Sans Symbols"/>
              <a:buNone/>
              <a:defRPr b="0" i="0" sz="2400" u="none" cap="none" strike="noStrike">
                <a:solidFill>
                  <a:srgbClr val="595959"/>
                </a:solidFill>
                <a:latin typeface="Corbel"/>
                <a:ea typeface="Corbel"/>
                <a:cs typeface="Corbel"/>
                <a:sym typeface="Corbel"/>
              </a:defRPr>
            </a:lvl3pPr>
            <a:lvl4pPr lvl="3"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4pPr>
            <a:lvl5pPr lvl="4"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5pPr>
            <a:lvl6pPr lvl="5"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6pPr>
            <a:lvl7pPr lvl="6"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7pPr>
            <a:lvl8pPr lvl="7"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8pPr>
            <a:lvl9pPr lvl="8" marR="0" rtl="0" algn="l">
              <a:lnSpc>
                <a:spcPct val="90000"/>
              </a:lnSpc>
              <a:spcBef>
                <a:spcPts val="250"/>
              </a:spcBef>
              <a:spcAft>
                <a:spcPts val="25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9pPr>
          </a:lstStyle>
          <a:p/>
        </p:txBody>
      </p:sp>
      <p:sp>
        <p:nvSpPr>
          <p:cNvPr id="73" name="Google Shape;73;p10"/>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74" name="Google Shape;74;p1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4" name="Google Shape;14;p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5" name="Google Shape;15;p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8.jp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9.jp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8.jp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8.jpg"/><Relationship Id="rId5" Type="http://schemas.openxmlformats.org/officeDocument/2006/relationships/image" Target="../media/image12.png"/><Relationship Id="rId6" Type="http://schemas.openxmlformats.org/officeDocument/2006/relationships/image" Target="../media/image20.jpg"/><Relationship Id="rId7"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p13"/>
          <p:cNvSpPr txBox="1"/>
          <p:nvPr>
            <p:ph idx="1" type="subTitle"/>
          </p:nvPr>
        </p:nvSpPr>
        <p:spPr>
          <a:xfrm>
            <a:off x="1" y="3854547"/>
            <a:ext cx="9151034" cy="229130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800"/>
              <a:buNone/>
            </a:pPr>
            <a:r>
              <a:t/>
            </a:r>
            <a:endParaRPr sz="800">
              <a:solidFill>
                <a:srgbClr val="002060"/>
              </a:solidFill>
            </a:endParaRPr>
          </a:p>
          <a:p>
            <a:pPr indent="0" lvl="0" marL="0" rtl="0" algn="l">
              <a:lnSpc>
                <a:spcPct val="90000"/>
              </a:lnSpc>
              <a:spcBef>
                <a:spcPts val="1200"/>
              </a:spcBef>
              <a:spcAft>
                <a:spcPts val="0"/>
              </a:spcAft>
              <a:buSzPts val="800"/>
              <a:buNone/>
            </a:pPr>
            <a:r>
              <a:t/>
            </a:r>
            <a:endParaRPr sz="800">
              <a:solidFill>
                <a:srgbClr val="002060"/>
              </a:solidFill>
            </a:endParaRPr>
          </a:p>
          <a:p>
            <a:pPr indent="0" lvl="0" marL="0" rtl="0" algn="l">
              <a:lnSpc>
                <a:spcPct val="90000"/>
              </a:lnSpc>
              <a:spcBef>
                <a:spcPts val="1200"/>
              </a:spcBef>
              <a:spcAft>
                <a:spcPts val="0"/>
              </a:spcAft>
              <a:buSzPts val="800"/>
              <a:buNone/>
            </a:pPr>
            <a:r>
              <a:t/>
            </a:r>
            <a:endParaRPr sz="800">
              <a:solidFill>
                <a:srgbClr val="002060"/>
              </a:solidFill>
            </a:endParaRPr>
          </a:p>
        </p:txBody>
      </p:sp>
      <p:pic>
        <p:nvPicPr>
          <p:cNvPr id="95" name="Google Shape;95;p13"/>
          <p:cNvPicPr preferRelativeResize="0"/>
          <p:nvPr/>
        </p:nvPicPr>
        <p:blipFill rotWithShape="1">
          <a:blip r:embed="rId3">
            <a:alphaModFix/>
          </a:blip>
          <a:srcRect b="0" l="0" r="0" t="0"/>
          <a:stretch/>
        </p:blipFill>
        <p:spPr>
          <a:xfrm>
            <a:off x="3387812" y="1323160"/>
            <a:ext cx="2078315" cy="1314534"/>
          </a:xfrm>
          <a:prstGeom prst="rect">
            <a:avLst/>
          </a:prstGeom>
          <a:noFill/>
          <a:ln>
            <a:noFill/>
          </a:ln>
        </p:spPr>
      </p:pic>
      <p:sp>
        <p:nvSpPr>
          <p:cNvPr id="96" name="Google Shape;96;p13"/>
          <p:cNvSpPr/>
          <p:nvPr/>
        </p:nvSpPr>
        <p:spPr>
          <a:xfrm>
            <a:off x="9341733" y="5626890"/>
            <a:ext cx="28502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rgbClr val="002060"/>
                </a:solidFill>
                <a:latin typeface="Corbel"/>
                <a:ea typeface="Corbel"/>
                <a:cs typeface="Corbel"/>
                <a:sym typeface="Corbel"/>
              </a:rPr>
              <a:t>www.vitalstarthealth.com </a:t>
            </a:r>
            <a:endParaRPr/>
          </a:p>
        </p:txBody>
      </p:sp>
      <p:sp>
        <p:nvSpPr>
          <p:cNvPr id="97" name="Google Shape;97;p13"/>
          <p:cNvSpPr txBox="1"/>
          <p:nvPr>
            <p:ph type="ctrTitle"/>
          </p:nvPr>
        </p:nvSpPr>
        <p:spPr>
          <a:xfrm>
            <a:off x="0" y="3003453"/>
            <a:ext cx="9151033" cy="314239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320"/>
              <a:buFont typeface="Corbel"/>
              <a:buNone/>
            </a:pPr>
            <a:br>
              <a:rPr lang="en-US" sz="4320">
                <a:solidFill>
                  <a:schemeClr val="lt1"/>
                </a:solidFill>
              </a:rPr>
            </a:br>
            <a:br>
              <a:rPr lang="en-US" sz="4320">
                <a:solidFill>
                  <a:schemeClr val="lt1"/>
                </a:solidFill>
              </a:rPr>
            </a:br>
            <a:br>
              <a:rPr lang="en-US" sz="3600">
                <a:solidFill>
                  <a:schemeClr val="lt1"/>
                </a:solidFill>
              </a:rPr>
            </a:br>
            <a:br>
              <a:rPr lang="en-US" sz="3600">
                <a:solidFill>
                  <a:schemeClr val="lt1"/>
                </a:solidFill>
              </a:rPr>
            </a:br>
            <a:br>
              <a:rPr lang="en-US" sz="2790">
                <a:solidFill>
                  <a:srgbClr val="C00000"/>
                </a:solidFill>
              </a:rPr>
            </a:br>
            <a:br>
              <a:rPr lang="en-US" sz="2790">
                <a:solidFill>
                  <a:srgbClr val="C00000"/>
                </a:solidFill>
              </a:rPr>
            </a:br>
            <a:br>
              <a:rPr lang="en-US" sz="5940">
                <a:solidFill>
                  <a:schemeClr val="lt1"/>
                </a:solidFill>
              </a:rPr>
            </a:br>
            <a:r>
              <a:rPr lang="en-US" sz="3240">
                <a:solidFill>
                  <a:srgbClr val="C00000"/>
                </a:solidFill>
              </a:rPr>
              <a:t>Enhanced Care Coordination for High Quality Neonatal Care</a:t>
            </a:r>
            <a:br>
              <a:rPr lang="en-US" sz="2430">
                <a:solidFill>
                  <a:srgbClr val="85A5C1"/>
                </a:solidFill>
              </a:rPr>
            </a:br>
            <a:br>
              <a:rPr lang="en-US" sz="2430">
                <a:solidFill>
                  <a:srgbClr val="85A5C1"/>
                </a:solidFill>
              </a:rPr>
            </a:br>
            <a:r>
              <a:rPr lang="en-US" sz="2880">
                <a:solidFill>
                  <a:srgbClr val="85A5C1"/>
                </a:solidFill>
              </a:rPr>
              <a:t>22 Dec 2017</a:t>
            </a:r>
            <a:br>
              <a:rPr lang="en-US" sz="2880"/>
            </a:br>
            <a:endParaRPr sz="5310"/>
          </a:p>
        </p:txBody>
      </p:sp>
      <p:sp>
        <p:nvSpPr>
          <p:cNvPr id="98" name="Google Shape;98;p13"/>
          <p:cNvSpPr txBox="1"/>
          <p:nvPr/>
        </p:nvSpPr>
        <p:spPr>
          <a:xfrm>
            <a:off x="9676883" y="2838884"/>
            <a:ext cx="1839015" cy="193899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2000">
                <a:solidFill>
                  <a:srgbClr val="85A5C1"/>
                </a:solidFill>
                <a:latin typeface="Abril Fatface"/>
                <a:ea typeface="Abril Fatface"/>
                <a:cs typeface="Abril Fatface"/>
                <a:sym typeface="Abril Fatface"/>
              </a:rPr>
              <a:t>“Smart, Safe, </a:t>
            </a:r>
            <a:endParaRPr/>
          </a:p>
          <a:p>
            <a:pPr indent="0" lvl="0" marL="0" marR="0" rtl="0" algn="ctr">
              <a:spcBef>
                <a:spcPts val="0"/>
              </a:spcBef>
              <a:spcAft>
                <a:spcPts val="0"/>
              </a:spcAft>
              <a:buNone/>
            </a:pPr>
            <a:r>
              <a:rPr i="1" lang="en-US" sz="2000">
                <a:solidFill>
                  <a:srgbClr val="85A5C1"/>
                </a:solidFill>
                <a:latin typeface="Abril Fatface"/>
                <a:ea typeface="Abril Fatface"/>
                <a:cs typeface="Abril Fatface"/>
                <a:sym typeface="Abril Fatface"/>
              </a:rPr>
              <a:t>Superior care for newborn babies”</a:t>
            </a:r>
            <a:endParaRPr/>
          </a:p>
        </p:txBody>
      </p:sp>
      <p:sp>
        <p:nvSpPr>
          <p:cNvPr id="99" name="Google Shape;99;p13"/>
          <p:cNvSpPr/>
          <p:nvPr/>
        </p:nvSpPr>
        <p:spPr>
          <a:xfrm>
            <a:off x="315885" y="1225569"/>
            <a:ext cx="8528858" cy="1661025"/>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pic>
        <p:nvPicPr>
          <p:cNvPr id="100" name="Google Shape;100;p13"/>
          <p:cNvPicPr preferRelativeResize="0"/>
          <p:nvPr/>
        </p:nvPicPr>
        <p:blipFill rotWithShape="1">
          <a:blip r:embed="rId3">
            <a:alphaModFix/>
          </a:blip>
          <a:srcRect b="0" l="0" r="0" t="0"/>
          <a:stretch/>
        </p:blipFill>
        <p:spPr>
          <a:xfrm>
            <a:off x="3261414" y="1225570"/>
            <a:ext cx="2628203" cy="16610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graphicFrame>
        <p:nvGraphicFramePr>
          <p:cNvPr id="258" name="Google Shape;258;p22"/>
          <p:cNvGraphicFramePr/>
          <p:nvPr/>
        </p:nvGraphicFramePr>
        <p:xfrm>
          <a:off x="766691" y="241536"/>
          <a:ext cx="3000000" cy="3000000"/>
        </p:xfrm>
        <a:graphic>
          <a:graphicData uri="http://schemas.openxmlformats.org/drawingml/2006/table">
            <a:tbl>
              <a:tblPr>
                <a:noFill/>
                <a:tableStyleId>{14BCFCA5-5DA2-49E3-BFB0-F52C11EA0360}</a:tableStyleId>
              </a:tblPr>
              <a:tblGrid>
                <a:gridCol w="1165750"/>
                <a:gridCol w="1265475"/>
                <a:gridCol w="1613800"/>
                <a:gridCol w="1579450"/>
                <a:gridCol w="1410975"/>
                <a:gridCol w="1637375"/>
                <a:gridCol w="1376225"/>
                <a:gridCol w="1376225"/>
              </a:tblGrid>
              <a:tr h="1057625">
                <a:tc>
                  <a:txBody>
                    <a:bodyPr/>
                    <a:lstStyle/>
                    <a:p>
                      <a:pPr indent="0" lvl="0" marL="0" marR="0" rtl="0" algn="ctr">
                        <a:spcBef>
                          <a:spcPts val="0"/>
                        </a:spcBef>
                        <a:spcAft>
                          <a:spcPts val="0"/>
                        </a:spcAft>
                        <a:buNone/>
                      </a:pPr>
                      <a:r>
                        <a:rPr b="1" lang="en-US" sz="1100" u="none" cap="none" strike="noStrike"/>
                        <a:t>ENTITY</a:t>
                      </a:r>
                      <a:endParaRPr/>
                    </a:p>
                  </a:txBody>
                  <a:tcPr marT="45725" marB="45725" marR="91450" marL="91450">
                    <a:solidFill>
                      <a:srgbClr val="6699FF"/>
                    </a:solidFill>
                  </a:tcPr>
                </a:tc>
                <a:tc>
                  <a:txBody>
                    <a:bodyPr/>
                    <a:lstStyle/>
                    <a:p>
                      <a:pPr indent="0" lvl="0" marL="0" marR="0" rtl="0" algn="ctr">
                        <a:spcBef>
                          <a:spcPts val="0"/>
                        </a:spcBef>
                        <a:spcAft>
                          <a:spcPts val="0"/>
                        </a:spcAft>
                        <a:buNone/>
                      </a:pPr>
                      <a:r>
                        <a:rPr b="1" lang="en-US" sz="1100" u="none" cap="none" strike="noStrike"/>
                        <a:t>MOM/</a:t>
                      </a:r>
                      <a:endParaRPr/>
                    </a:p>
                    <a:p>
                      <a:pPr indent="0" lvl="0" marL="0" marR="0" rtl="0" algn="ctr">
                        <a:spcBef>
                          <a:spcPts val="0"/>
                        </a:spcBef>
                        <a:spcAft>
                          <a:spcPts val="0"/>
                        </a:spcAft>
                        <a:buNone/>
                      </a:pPr>
                      <a:r>
                        <a:rPr b="1" lang="en-US" sz="1100" u="none" cap="none" strike="noStrike"/>
                        <a:t>CAREGIVER</a:t>
                      </a:r>
                      <a:endParaRPr/>
                    </a:p>
                    <a:p>
                      <a:pPr indent="0" lvl="0" marL="0" marR="0" rtl="0" algn="ctr">
                        <a:spcBef>
                          <a:spcPts val="0"/>
                        </a:spcBef>
                        <a:spcAft>
                          <a:spcPts val="0"/>
                        </a:spcAft>
                        <a:buNone/>
                      </a:pPr>
                      <a:r>
                        <a:t/>
                      </a:r>
                      <a:endParaRPr b="1" sz="1100" u="none" cap="none" strike="noStrike"/>
                    </a:p>
                    <a:p>
                      <a:pPr indent="0" lvl="0" marL="0" marR="0" rtl="0" algn="ctr">
                        <a:spcBef>
                          <a:spcPts val="0"/>
                        </a:spcBef>
                        <a:spcAft>
                          <a:spcPts val="0"/>
                        </a:spcAft>
                        <a:buNone/>
                      </a:pPr>
                      <a:r>
                        <a:t/>
                      </a:r>
                      <a:endParaRPr b="1" sz="1100" u="none" cap="none" strike="noStrike"/>
                    </a:p>
                    <a:p>
                      <a:pPr indent="0" lvl="0" marL="0" marR="0" rtl="0" algn="ctr">
                        <a:spcBef>
                          <a:spcPts val="0"/>
                        </a:spcBef>
                        <a:spcAft>
                          <a:spcPts val="0"/>
                        </a:spcAft>
                        <a:buNone/>
                      </a:pPr>
                      <a:r>
                        <a:t/>
                      </a:r>
                      <a:endParaRPr b="1" sz="1100" u="none" cap="none" strike="noStrike"/>
                    </a:p>
                  </a:txBody>
                  <a:tcPr marT="45725" marB="45725" marR="91450" marL="91450">
                    <a:solidFill>
                      <a:srgbClr val="6699FF"/>
                    </a:solidFill>
                  </a:tcPr>
                </a:tc>
                <a:tc>
                  <a:txBody>
                    <a:bodyPr/>
                    <a:lstStyle/>
                    <a:p>
                      <a:pPr indent="0" lvl="0" marL="0" marR="0" rtl="0" algn="ctr">
                        <a:spcBef>
                          <a:spcPts val="0"/>
                        </a:spcBef>
                        <a:spcAft>
                          <a:spcPts val="0"/>
                        </a:spcAft>
                        <a:buNone/>
                      </a:pPr>
                      <a:r>
                        <a:rPr b="1" lang="en-US" sz="1100" u="none" cap="none" strike="noStrike"/>
                        <a:t>NURSE/CLINICAL STAFF</a:t>
                      </a:r>
                      <a:endParaRPr/>
                    </a:p>
                    <a:p>
                      <a:pPr indent="0" lvl="0" marL="0" marR="0" rtl="0" algn="ctr">
                        <a:spcBef>
                          <a:spcPts val="0"/>
                        </a:spcBef>
                        <a:spcAft>
                          <a:spcPts val="0"/>
                        </a:spcAft>
                        <a:buNone/>
                      </a:pPr>
                      <a:r>
                        <a:t/>
                      </a:r>
                      <a:endParaRPr b="1" sz="1100" u="none" cap="none" strike="noStrike"/>
                    </a:p>
                  </a:txBody>
                  <a:tcPr marT="45725" marB="45725" marR="91450" marL="91450">
                    <a:solidFill>
                      <a:srgbClr val="6699FF"/>
                    </a:solidFill>
                  </a:tcPr>
                </a:tc>
                <a:tc>
                  <a:txBody>
                    <a:bodyPr/>
                    <a:lstStyle/>
                    <a:p>
                      <a:pPr indent="0" lvl="0" marL="0" marR="0" rtl="0" algn="ctr">
                        <a:spcBef>
                          <a:spcPts val="0"/>
                        </a:spcBef>
                        <a:spcAft>
                          <a:spcPts val="0"/>
                        </a:spcAft>
                        <a:buNone/>
                      </a:pPr>
                      <a:r>
                        <a:rPr b="1" lang="en-US" sz="1100" u="none" cap="none" strike="noStrike"/>
                        <a:t>CARE PROVIDERS</a:t>
                      </a:r>
                      <a:endParaRPr/>
                    </a:p>
                    <a:p>
                      <a:pPr indent="0" lvl="0" marL="0" marR="0" rtl="0" algn="ctr">
                        <a:spcBef>
                          <a:spcPts val="0"/>
                        </a:spcBef>
                        <a:spcAft>
                          <a:spcPts val="0"/>
                        </a:spcAft>
                        <a:buNone/>
                      </a:pPr>
                      <a:r>
                        <a:rPr b="1" lang="en-US" sz="1100" u="none" cap="none" strike="noStrike"/>
                        <a:t>( Hospitals, NAS treatment centers, Outpatient clinics, ACOs)</a:t>
                      </a:r>
                      <a:endParaRPr/>
                    </a:p>
                  </a:txBody>
                  <a:tcPr marT="45725" marB="45725" marR="91450" marL="91450">
                    <a:solidFill>
                      <a:srgbClr val="6699FF"/>
                    </a:solidFill>
                  </a:tcPr>
                </a:tc>
                <a:tc>
                  <a:txBody>
                    <a:bodyPr/>
                    <a:lstStyle/>
                    <a:p>
                      <a:pPr indent="0" lvl="0" marL="0" marR="0" rtl="0" algn="ctr">
                        <a:lnSpc>
                          <a:spcPct val="100000"/>
                        </a:lnSpc>
                        <a:spcBef>
                          <a:spcPts val="0"/>
                        </a:spcBef>
                        <a:spcAft>
                          <a:spcPts val="0"/>
                        </a:spcAft>
                        <a:buClr>
                          <a:schemeClr val="dk1"/>
                        </a:buClr>
                        <a:buSzPts val="1100"/>
                        <a:buFont typeface="Corbel"/>
                        <a:buNone/>
                      </a:pPr>
                      <a:r>
                        <a:rPr b="1" lang="en-US" sz="1100" u="none" cap="none" strike="noStrike"/>
                        <a:t>EMR/EHR</a:t>
                      </a:r>
                      <a:endParaRPr/>
                    </a:p>
                  </a:txBody>
                  <a:tcPr marT="45725" marB="45725" marR="91450" marL="91450">
                    <a:solidFill>
                      <a:srgbClr val="6699FF"/>
                    </a:solidFill>
                  </a:tcPr>
                </a:tc>
                <a:tc>
                  <a:txBody>
                    <a:bodyPr/>
                    <a:lstStyle/>
                    <a:p>
                      <a:pPr indent="0" lvl="0" marL="0" marR="0" rtl="0" algn="ctr">
                        <a:spcBef>
                          <a:spcPts val="0"/>
                        </a:spcBef>
                        <a:spcAft>
                          <a:spcPts val="0"/>
                        </a:spcAft>
                        <a:buNone/>
                      </a:pPr>
                      <a:r>
                        <a:rPr b="1" lang="en-US" sz="1100" u="none" cap="none" strike="noStrike"/>
                        <a:t>PAYER</a:t>
                      </a:r>
                      <a:endParaRPr/>
                    </a:p>
                    <a:p>
                      <a:pPr indent="0" lvl="0" marL="0" marR="0" rtl="0" algn="ctr">
                        <a:spcBef>
                          <a:spcPts val="0"/>
                        </a:spcBef>
                        <a:spcAft>
                          <a:spcPts val="0"/>
                        </a:spcAft>
                        <a:buNone/>
                      </a:pPr>
                      <a:r>
                        <a:rPr b="1" lang="en-US" sz="1100" u="none" cap="none" strike="noStrike"/>
                        <a:t>(Medicaid, MCO)</a:t>
                      </a:r>
                      <a:endParaRPr/>
                    </a:p>
                  </a:txBody>
                  <a:tcPr marT="45725" marB="45725" marR="91450" marL="91450">
                    <a:solidFill>
                      <a:srgbClr val="6699FF"/>
                    </a:solidFill>
                  </a:tcPr>
                </a:tc>
                <a:tc>
                  <a:txBody>
                    <a:bodyPr/>
                    <a:lstStyle/>
                    <a:p>
                      <a:pPr indent="0" lvl="0" marL="0" marR="0" rtl="0" algn="ctr">
                        <a:spcBef>
                          <a:spcPts val="0"/>
                        </a:spcBef>
                        <a:spcAft>
                          <a:spcPts val="0"/>
                        </a:spcAft>
                        <a:buNone/>
                      </a:pPr>
                      <a:r>
                        <a:rPr b="1" lang="en-US" sz="1100" u="none" cap="none" strike="noStrike"/>
                        <a:t>CASE MANAGERS</a:t>
                      </a:r>
                      <a:endParaRPr/>
                    </a:p>
                  </a:txBody>
                  <a:tcPr marT="45725" marB="45725" marR="91450" marL="91450">
                    <a:solidFill>
                      <a:srgbClr val="6699FF"/>
                    </a:solidFill>
                  </a:tcPr>
                </a:tc>
                <a:tc>
                  <a:txBody>
                    <a:bodyPr/>
                    <a:lstStyle/>
                    <a:p>
                      <a:pPr indent="0" lvl="0" marL="0" marR="0" rtl="0" algn="ctr">
                        <a:spcBef>
                          <a:spcPts val="0"/>
                        </a:spcBef>
                        <a:spcAft>
                          <a:spcPts val="0"/>
                        </a:spcAft>
                        <a:buNone/>
                      </a:pPr>
                      <a:br>
                        <a:rPr b="1" lang="en-US" sz="1100" u="none" cap="none" strike="noStrike"/>
                      </a:br>
                      <a:r>
                        <a:rPr b="1" lang="en-US" sz="1100" u="none" cap="none" strike="noStrike"/>
                        <a:t>EMPLOYER (Medicaid/County is purchaser )</a:t>
                      </a:r>
                      <a:endParaRPr/>
                    </a:p>
                  </a:txBody>
                  <a:tcPr marT="45725" marB="45725" marR="91450" marL="91450">
                    <a:solidFill>
                      <a:srgbClr val="6699FF"/>
                    </a:solidFill>
                  </a:tcPr>
                </a:tc>
              </a:tr>
              <a:tr h="1311500">
                <a:tc>
                  <a:txBody>
                    <a:bodyPr/>
                    <a:lstStyle/>
                    <a:p>
                      <a:pPr indent="0" lvl="0" marL="0" marR="0" rtl="0" algn="ctr">
                        <a:spcBef>
                          <a:spcPts val="0"/>
                        </a:spcBef>
                        <a:spcAft>
                          <a:spcPts val="0"/>
                        </a:spcAft>
                        <a:buNone/>
                      </a:pPr>
                      <a:r>
                        <a:rPr b="1" lang="en-US" sz="1100" u="none" cap="none" strike="noStrike"/>
                        <a:t>KEY ACTIONS/</a:t>
                      </a:r>
                      <a:endParaRPr/>
                    </a:p>
                    <a:p>
                      <a:pPr indent="0" lvl="0" marL="0" marR="0" rtl="0" algn="ctr">
                        <a:spcBef>
                          <a:spcPts val="0"/>
                        </a:spcBef>
                        <a:spcAft>
                          <a:spcPts val="0"/>
                        </a:spcAft>
                        <a:buNone/>
                      </a:pPr>
                      <a:r>
                        <a:rPr b="1" lang="en-US" sz="1100" u="none" cap="none" strike="noStrike"/>
                        <a:t>GOALS</a:t>
                      </a:r>
                      <a:endParaRPr/>
                    </a:p>
                  </a:txBody>
                  <a:tcPr marT="45725" marB="45725" marR="91450" marL="91450">
                    <a:solidFill>
                      <a:srgbClr val="FFC000"/>
                    </a:solidFill>
                  </a:tcPr>
                </a:tc>
                <a:tc>
                  <a:txBody>
                    <a:bodyPr/>
                    <a:lstStyle/>
                    <a:p>
                      <a:pPr indent="-171450" lvl="0" marL="171450" marR="0" rtl="0" algn="l">
                        <a:spcBef>
                          <a:spcPts val="0"/>
                        </a:spcBef>
                        <a:spcAft>
                          <a:spcPts val="0"/>
                        </a:spcAft>
                        <a:buClr>
                          <a:schemeClr val="dk1"/>
                        </a:buClr>
                        <a:buSzPts val="1200"/>
                        <a:buFont typeface="Arial"/>
                        <a:buChar char="•"/>
                      </a:pPr>
                      <a:r>
                        <a:rPr lang="en-US" sz="1200" u="none" cap="none" strike="noStrike"/>
                        <a:t>Caring for infant</a:t>
                      </a:r>
                      <a:endParaRPr/>
                    </a:p>
                  </a:txBody>
                  <a:tcPr marT="45725" marB="45725" marR="91450" marL="91450">
                    <a:solidFill>
                      <a:schemeClr val="lt1"/>
                    </a:solidFill>
                  </a:tcPr>
                </a:tc>
                <a:tc>
                  <a:txBody>
                    <a:bodyPr/>
                    <a:lstStyle/>
                    <a:p>
                      <a:pPr indent="-171450" lvl="0" marL="171450" marR="0" rtl="0" algn="l">
                        <a:spcBef>
                          <a:spcPts val="0"/>
                        </a:spcBef>
                        <a:spcAft>
                          <a:spcPts val="0"/>
                        </a:spcAft>
                        <a:buClr>
                          <a:schemeClr val="dk1"/>
                        </a:buClr>
                        <a:buSzPts val="1200"/>
                        <a:buFont typeface="Arial"/>
                        <a:buChar char="•"/>
                      </a:pPr>
                      <a:r>
                        <a:rPr lang="en-US" sz="1200" u="none" cap="none" strike="noStrike"/>
                        <a:t>Clinical care, </a:t>
                      </a:r>
                      <a:endParaRPr/>
                    </a:p>
                    <a:p>
                      <a:pPr indent="-171450" lvl="0" marL="171450" marR="0" rtl="0" algn="l">
                        <a:spcBef>
                          <a:spcPts val="0"/>
                        </a:spcBef>
                        <a:spcAft>
                          <a:spcPts val="0"/>
                        </a:spcAft>
                        <a:buClr>
                          <a:schemeClr val="dk1"/>
                        </a:buClr>
                        <a:buSzPts val="1200"/>
                        <a:buFont typeface="Arial"/>
                        <a:buChar char="•"/>
                      </a:pPr>
                      <a:r>
                        <a:rPr lang="en-US" sz="1200" u="none" cap="none" strike="noStrike"/>
                        <a:t>Patient follow-up</a:t>
                      </a:r>
                      <a:endParaRPr/>
                    </a:p>
                  </a:txBody>
                  <a:tcPr marT="45725" marB="45725" marR="91450" marL="91450">
                    <a:solidFill>
                      <a:schemeClr val="lt1"/>
                    </a:solidFill>
                  </a:tcPr>
                </a:tc>
                <a:tc>
                  <a:txBody>
                    <a:bodyPr/>
                    <a:lstStyle/>
                    <a:p>
                      <a:pPr indent="-171450" lvl="0" marL="171450" marR="0" rtl="0" algn="l">
                        <a:spcBef>
                          <a:spcPts val="0"/>
                        </a:spcBef>
                        <a:spcAft>
                          <a:spcPts val="0"/>
                        </a:spcAft>
                        <a:buClr>
                          <a:schemeClr val="dk1"/>
                        </a:buClr>
                        <a:buSzPts val="1200"/>
                        <a:buFont typeface="Arial"/>
                        <a:buChar char="•"/>
                      </a:pPr>
                      <a:r>
                        <a:rPr lang="en-US" sz="1200" u="none" cap="none" strike="noStrike"/>
                        <a:t>Quality care, Tool integration with EMR, training</a:t>
                      </a:r>
                      <a:endParaRPr/>
                    </a:p>
                  </a:txBody>
                  <a:tcPr marT="45725" marB="45725" marR="91450" marL="91450">
                    <a:solidFill>
                      <a:schemeClr val="lt1"/>
                    </a:solidFill>
                  </a:tcPr>
                </a:tc>
                <a:tc>
                  <a:txBody>
                    <a:bodyPr/>
                    <a:lstStyle/>
                    <a:p>
                      <a:pPr indent="-171450" lvl="0" marL="171450" marR="0" rtl="0" algn="l">
                        <a:spcBef>
                          <a:spcPts val="0"/>
                        </a:spcBef>
                        <a:spcAft>
                          <a:spcPts val="0"/>
                        </a:spcAft>
                        <a:buClr>
                          <a:schemeClr val="dk1"/>
                        </a:buClr>
                        <a:buSzPts val="1200"/>
                        <a:buFont typeface="Arial"/>
                        <a:buChar char="•"/>
                      </a:pPr>
                      <a:r>
                        <a:rPr lang="en-US" sz="1200" u="none" cap="none" strike="noStrike"/>
                        <a:t>Patient record  access &amp; interfacing</a:t>
                      </a:r>
                      <a:endParaRPr/>
                    </a:p>
                  </a:txBody>
                  <a:tcPr marT="45725" marB="45725" marR="91450" marL="91450">
                    <a:solidFill>
                      <a:schemeClr val="lt1"/>
                    </a:solidFill>
                  </a:tcPr>
                </a:tc>
                <a:tc>
                  <a:txBody>
                    <a:bodyPr/>
                    <a:lstStyle/>
                    <a:p>
                      <a:pPr indent="-171450" lvl="0" marL="171450" marR="0" rtl="0" algn="l">
                        <a:spcBef>
                          <a:spcPts val="0"/>
                        </a:spcBef>
                        <a:spcAft>
                          <a:spcPts val="0"/>
                        </a:spcAft>
                        <a:buClr>
                          <a:schemeClr val="dk1"/>
                        </a:buClr>
                        <a:buSzPts val="1200"/>
                        <a:buFont typeface="Arial"/>
                        <a:buChar char="•"/>
                      </a:pPr>
                      <a:r>
                        <a:rPr lang="en-US" sz="1200" u="none" cap="none" strike="noStrike"/>
                        <a:t>Reimbursement across care continuum</a:t>
                      </a:r>
                      <a:endParaRPr/>
                    </a:p>
                  </a:txBody>
                  <a:tcPr marT="45725" marB="45725" marR="91450" marL="91450">
                    <a:solidFill>
                      <a:schemeClr val="lt1"/>
                    </a:solidFill>
                  </a:tcPr>
                </a:tc>
                <a:tc>
                  <a:txBody>
                    <a:bodyPr/>
                    <a:lstStyle/>
                    <a:p>
                      <a:pPr indent="-171450" lvl="0" marL="171450" marR="0" rtl="0" algn="l">
                        <a:spcBef>
                          <a:spcPts val="0"/>
                        </a:spcBef>
                        <a:spcAft>
                          <a:spcPts val="0"/>
                        </a:spcAft>
                        <a:buClr>
                          <a:schemeClr val="dk1"/>
                        </a:buClr>
                        <a:buSzPts val="1200"/>
                        <a:buFont typeface="Arial"/>
                        <a:buChar char="•"/>
                      </a:pPr>
                      <a:r>
                        <a:rPr lang="en-US" sz="1200" u="none" cap="none" strike="noStrike"/>
                        <a:t>Care/utilization management</a:t>
                      </a:r>
                      <a:endParaRPr/>
                    </a:p>
                  </a:txBody>
                  <a:tcPr marT="45725" marB="45725" marR="91450" marL="91450">
                    <a:solidFill>
                      <a:schemeClr val="lt1"/>
                    </a:solidFill>
                  </a:tcPr>
                </a:tc>
                <a:tc>
                  <a:txBody>
                    <a:bodyPr/>
                    <a:lstStyle/>
                    <a:p>
                      <a:pPr indent="-171450" lvl="0" marL="171450" marR="0" rtl="0" algn="l">
                        <a:spcBef>
                          <a:spcPts val="0"/>
                        </a:spcBef>
                        <a:spcAft>
                          <a:spcPts val="0"/>
                        </a:spcAft>
                        <a:buClr>
                          <a:schemeClr val="dk1"/>
                        </a:buClr>
                        <a:buSzPts val="1200"/>
                        <a:buFont typeface="Arial"/>
                        <a:buChar char="•"/>
                      </a:pPr>
                      <a:r>
                        <a:rPr lang="en-US" sz="1200" u="none" cap="none" strike="noStrike"/>
                        <a:t>Insurance purchaser, quality healthcare for those with low income </a:t>
                      </a:r>
                      <a:endParaRPr/>
                    </a:p>
                  </a:txBody>
                  <a:tcPr marT="45725" marB="45725" marR="91450" marL="91450">
                    <a:solidFill>
                      <a:schemeClr val="lt1"/>
                    </a:solidFill>
                  </a:tcPr>
                </a:tc>
              </a:tr>
              <a:tr h="1977200">
                <a:tc>
                  <a:txBody>
                    <a:bodyPr/>
                    <a:lstStyle/>
                    <a:p>
                      <a:pPr indent="0" lvl="0" marL="0" marR="0" rtl="0" algn="ctr">
                        <a:spcBef>
                          <a:spcPts val="0"/>
                        </a:spcBef>
                        <a:spcAft>
                          <a:spcPts val="0"/>
                        </a:spcAft>
                        <a:buNone/>
                      </a:pPr>
                      <a:r>
                        <a:t/>
                      </a:r>
                      <a:endParaRPr b="1" sz="1100" u="none" cap="none" strike="noStrike"/>
                    </a:p>
                    <a:p>
                      <a:pPr indent="0" lvl="0" marL="0" marR="0" rtl="0" algn="ctr">
                        <a:spcBef>
                          <a:spcPts val="0"/>
                        </a:spcBef>
                        <a:spcAft>
                          <a:spcPts val="0"/>
                        </a:spcAft>
                        <a:buNone/>
                      </a:pPr>
                      <a:r>
                        <a:t/>
                      </a:r>
                      <a:endParaRPr b="1" sz="1100" u="none" cap="none" strike="noStrike"/>
                    </a:p>
                    <a:p>
                      <a:pPr indent="0" lvl="0" marL="0" marR="0" rtl="0" algn="ctr">
                        <a:spcBef>
                          <a:spcPts val="0"/>
                        </a:spcBef>
                        <a:spcAft>
                          <a:spcPts val="0"/>
                        </a:spcAft>
                        <a:buNone/>
                      </a:pPr>
                      <a:r>
                        <a:t/>
                      </a:r>
                      <a:endParaRPr b="1" sz="1100" u="none" cap="none" strike="noStrike"/>
                    </a:p>
                    <a:p>
                      <a:pPr indent="0" lvl="0" marL="0" marR="0" rtl="0" algn="ctr">
                        <a:spcBef>
                          <a:spcPts val="0"/>
                        </a:spcBef>
                        <a:spcAft>
                          <a:spcPts val="0"/>
                        </a:spcAft>
                        <a:buNone/>
                      </a:pPr>
                      <a:r>
                        <a:rPr b="1" lang="en-US" sz="1100" u="none" cap="none" strike="noStrike"/>
                        <a:t>BENEFITS</a:t>
                      </a:r>
                      <a:endParaRPr/>
                    </a:p>
                  </a:txBody>
                  <a:tcPr marT="45725" marB="45725" marR="91450" marL="91450">
                    <a:solidFill>
                      <a:srgbClr val="FFC000"/>
                    </a:solidFill>
                  </a:tcPr>
                </a:tc>
                <a:tc>
                  <a:txBody>
                    <a:bodyPr/>
                    <a:lstStyle/>
                    <a:p>
                      <a:pPr indent="-171450" lvl="0" marL="171450" marR="0" rtl="0" algn="l">
                        <a:spcBef>
                          <a:spcPts val="0"/>
                        </a:spcBef>
                        <a:spcAft>
                          <a:spcPts val="0"/>
                        </a:spcAft>
                        <a:buClr>
                          <a:schemeClr val="dk1"/>
                        </a:buClr>
                        <a:buSzPts val="1200"/>
                        <a:buFont typeface="Arial"/>
                        <a:buChar char="•"/>
                      </a:pPr>
                      <a:r>
                        <a:rPr lang="en-US" sz="1200" u="none" cap="none" strike="noStrike"/>
                        <a:t>Positive outcomes, </a:t>
                      </a:r>
                      <a:endParaRPr/>
                    </a:p>
                    <a:p>
                      <a:pPr indent="-171450" lvl="0" marL="171450" marR="0" rtl="0" algn="l">
                        <a:spcBef>
                          <a:spcPts val="0"/>
                        </a:spcBef>
                        <a:spcAft>
                          <a:spcPts val="0"/>
                        </a:spcAft>
                        <a:buClr>
                          <a:schemeClr val="dk1"/>
                        </a:buClr>
                        <a:buSzPts val="1200"/>
                        <a:buFont typeface="Arial"/>
                        <a:buChar char="•"/>
                      </a:pPr>
                      <a:r>
                        <a:rPr lang="en-US" sz="1200" u="none" cap="none" strike="noStrike"/>
                        <a:t>Treatment tracking,</a:t>
                      </a:r>
                      <a:endParaRPr/>
                    </a:p>
                    <a:p>
                      <a:pPr indent="-171450" lvl="0" marL="171450" marR="0" rtl="0" algn="l">
                        <a:spcBef>
                          <a:spcPts val="0"/>
                        </a:spcBef>
                        <a:spcAft>
                          <a:spcPts val="0"/>
                        </a:spcAft>
                        <a:buClr>
                          <a:schemeClr val="dk1"/>
                        </a:buClr>
                        <a:buSzPts val="1200"/>
                        <a:buFont typeface="Arial"/>
                        <a:buChar char="•"/>
                      </a:pPr>
                      <a:r>
                        <a:rPr lang="en-US" sz="1200" u="none" cap="none" strike="noStrike"/>
                        <a:t>Shared decision making,  </a:t>
                      </a:r>
                      <a:endParaRPr/>
                    </a:p>
                    <a:p>
                      <a:pPr indent="-171450" lvl="0" marL="171450" marR="0" rtl="0" algn="l">
                        <a:spcBef>
                          <a:spcPts val="0"/>
                        </a:spcBef>
                        <a:spcAft>
                          <a:spcPts val="0"/>
                        </a:spcAft>
                        <a:buClr>
                          <a:schemeClr val="dk1"/>
                        </a:buClr>
                        <a:buSzPts val="1200"/>
                        <a:buFont typeface="Arial"/>
                        <a:buChar char="•"/>
                      </a:pPr>
                      <a:r>
                        <a:rPr lang="en-US" sz="1200" u="none" cap="none" strike="noStrike"/>
                        <a:t>Visibility</a:t>
                      </a:r>
                      <a:endParaRPr/>
                    </a:p>
                  </a:txBody>
                  <a:tcPr marT="45725" marB="45725" marR="91450" marL="91450">
                    <a:solidFill>
                      <a:schemeClr val="lt1"/>
                    </a:solidFill>
                  </a:tcPr>
                </a:tc>
                <a:tc>
                  <a:txBody>
                    <a:bodyPr/>
                    <a:lstStyle/>
                    <a:p>
                      <a:pPr indent="-171450" lvl="0" marL="171450" marR="0" rtl="0" algn="l">
                        <a:spcBef>
                          <a:spcPts val="0"/>
                        </a:spcBef>
                        <a:spcAft>
                          <a:spcPts val="0"/>
                        </a:spcAft>
                        <a:buClr>
                          <a:schemeClr val="dk1"/>
                        </a:buClr>
                        <a:buSzPts val="1200"/>
                        <a:buFont typeface="Arial"/>
                        <a:buChar char="•"/>
                      </a:pPr>
                      <a:r>
                        <a:rPr lang="en-US" sz="1200" u="none" cap="none" strike="noStrike"/>
                        <a:t>Ease of use,  </a:t>
                      </a:r>
                      <a:endParaRPr/>
                    </a:p>
                    <a:p>
                      <a:pPr indent="-171450" lvl="0" marL="171450" marR="0" rtl="0" algn="l">
                        <a:spcBef>
                          <a:spcPts val="0"/>
                        </a:spcBef>
                        <a:spcAft>
                          <a:spcPts val="0"/>
                        </a:spcAft>
                        <a:buClr>
                          <a:schemeClr val="dk1"/>
                        </a:buClr>
                        <a:buSzPts val="1200"/>
                        <a:buFont typeface="Arial"/>
                        <a:buChar char="•"/>
                      </a:pPr>
                      <a:r>
                        <a:rPr lang="en-US" sz="1200" u="none" cap="none" strike="noStrike"/>
                        <a:t>Notifications,</a:t>
                      </a:r>
                      <a:endParaRPr/>
                    </a:p>
                    <a:p>
                      <a:pPr indent="-171450" lvl="0" marL="171450" marR="0" rtl="0" algn="l">
                        <a:spcBef>
                          <a:spcPts val="0"/>
                        </a:spcBef>
                        <a:spcAft>
                          <a:spcPts val="0"/>
                        </a:spcAft>
                        <a:buClr>
                          <a:schemeClr val="dk1"/>
                        </a:buClr>
                        <a:buSzPts val="1200"/>
                        <a:buFont typeface="Arial"/>
                        <a:buChar char="•"/>
                      </a:pPr>
                      <a:r>
                        <a:rPr lang="en-US" sz="1200" u="none" cap="none" strike="noStrike"/>
                        <a:t>Tracking, </a:t>
                      </a:r>
                      <a:endParaRPr/>
                    </a:p>
                    <a:p>
                      <a:pPr indent="-171450" lvl="0" marL="171450" marR="0" rtl="0" algn="l">
                        <a:spcBef>
                          <a:spcPts val="0"/>
                        </a:spcBef>
                        <a:spcAft>
                          <a:spcPts val="0"/>
                        </a:spcAft>
                        <a:buClr>
                          <a:schemeClr val="dk1"/>
                        </a:buClr>
                        <a:buSzPts val="1200"/>
                        <a:buFont typeface="Arial"/>
                        <a:buChar char="•"/>
                      </a:pPr>
                      <a:r>
                        <a:rPr lang="en-US" sz="1200" u="none" cap="none" strike="noStrike"/>
                        <a:t>Summary analytics, </a:t>
                      </a:r>
                      <a:endParaRPr/>
                    </a:p>
                    <a:p>
                      <a:pPr indent="-171450" lvl="0" marL="171450" marR="0" rtl="0" algn="l">
                        <a:spcBef>
                          <a:spcPts val="0"/>
                        </a:spcBef>
                        <a:spcAft>
                          <a:spcPts val="0"/>
                        </a:spcAft>
                        <a:buClr>
                          <a:schemeClr val="dk1"/>
                        </a:buClr>
                        <a:buSzPts val="1200"/>
                        <a:buFont typeface="Arial"/>
                        <a:buChar char="•"/>
                      </a:pPr>
                      <a:r>
                        <a:rPr lang="en-US" sz="1200" u="none" cap="none" strike="noStrike"/>
                        <a:t>Evidence based decision support</a:t>
                      </a:r>
                      <a:endParaRPr/>
                    </a:p>
                  </a:txBody>
                  <a:tcPr marT="45725" marB="45725" marR="91450" marL="91450">
                    <a:solidFill>
                      <a:schemeClr val="lt1"/>
                    </a:solidFill>
                  </a:tcPr>
                </a:tc>
                <a:tc>
                  <a:txBody>
                    <a:bodyPr/>
                    <a:lstStyle/>
                    <a:p>
                      <a:pPr indent="-171450" lvl="0" marL="171450" marR="0" rtl="0" algn="l">
                        <a:spcBef>
                          <a:spcPts val="0"/>
                        </a:spcBef>
                        <a:spcAft>
                          <a:spcPts val="0"/>
                        </a:spcAft>
                        <a:buClr>
                          <a:schemeClr val="dk1"/>
                        </a:buClr>
                        <a:buSzPts val="1200"/>
                        <a:buFont typeface="Arial"/>
                        <a:buChar char="•"/>
                      </a:pPr>
                      <a:r>
                        <a:rPr lang="en-US" sz="1200" u="none" cap="none" strike="noStrike"/>
                        <a:t>Stop revenue leakage by reducing costs of care</a:t>
                      </a:r>
                      <a:endParaRPr/>
                    </a:p>
                    <a:p>
                      <a:pPr indent="-171450" lvl="0" marL="171450" marR="0" rtl="0" algn="l">
                        <a:spcBef>
                          <a:spcPts val="0"/>
                        </a:spcBef>
                        <a:spcAft>
                          <a:spcPts val="0"/>
                        </a:spcAft>
                        <a:buClr>
                          <a:schemeClr val="dk1"/>
                        </a:buClr>
                        <a:buSzPts val="1200"/>
                        <a:buFont typeface="Arial"/>
                        <a:buChar char="•"/>
                      </a:pPr>
                      <a:r>
                        <a:rPr lang="en-US" sz="1200" u="none" cap="none" strike="noStrike"/>
                        <a:t>Measurable outcomes,</a:t>
                      </a:r>
                      <a:endParaRPr/>
                    </a:p>
                    <a:p>
                      <a:pPr indent="-171450" lvl="0" marL="171450" marR="0" rtl="0" algn="l">
                        <a:spcBef>
                          <a:spcPts val="0"/>
                        </a:spcBef>
                        <a:spcAft>
                          <a:spcPts val="0"/>
                        </a:spcAft>
                        <a:buClr>
                          <a:schemeClr val="dk1"/>
                        </a:buClr>
                        <a:buSzPts val="1200"/>
                        <a:buFont typeface="Arial"/>
                        <a:buChar char="•"/>
                      </a:pPr>
                      <a:r>
                        <a:rPr lang="en-US" sz="1200" u="none" cap="none" strike="noStrike"/>
                        <a:t>Analytics </a:t>
                      </a:r>
                      <a:endParaRPr/>
                    </a:p>
                    <a:p>
                      <a:pPr indent="-171450" lvl="0" marL="171450" marR="0" rtl="0" algn="l">
                        <a:spcBef>
                          <a:spcPts val="0"/>
                        </a:spcBef>
                        <a:spcAft>
                          <a:spcPts val="0"/>
                        </a:spcAft>
                        <a:buClr>
                          <a:schemeClr val="dk1"/>
                        </a:buClr>
                        <a:buSzPts val="1200"/>
                        <a:buFont typeface="Arial"/>
                        <a:buChar char="•"/>
                      </a:pPr>
                      <a:r>
                        <a:rPr lang="en-US" sz="1200" u="none" cap="none" strike="noStrike"/>
                        <a:t>Automation</a:t>
                      </a:r>
                      <a:endParaRPr/>
                    </a:p>
                    <a:p>
                      <a:pPr indent="-171450" lvl="0" marL="171450" marR="0" rtl="0" algn="l">
                        <a:spcBef>
                          <a:spcPts val="0"/>
                        </a:spcBef>
                        <a:spcAft>
                          <a:spcPts val="0"/>
                        </a:spcAft>
                        <a:buClr>
                          <a:schemeClr val="dk1"/>
                        </a:buClr>
                        <a:buSzPts val="1200"/>
                        <a:buFont typeface="Arial"/>
                        <a:buChar char="•"/>
                      </a:pPr>
                      <a:r>
                        <a:rPr lang="en-US" sz="1200" u="none" cap="none" strike="noStrike"/>
                        <a:t>Improved Quality &amp; efficiencies, </a:t>
                      </a:r>
                      <a:endParaRPr/>
                    </a:p>
                    <a:p>
                      <a:pPr indent="-171450" lvl="0" marL="171450" marR="0" rtl="0" algn="l">
                        <a:spcBef>
                          <a:spcPts val="0"/>
                        </a:spcBef>
                        <a:spcAft>
                          <a:spcPts val="0"/>
                        </a:spcAft>
                        <a:buClr>
                          <a:schemeClr val="dk1"/>
                        </a:buClr>
                        <a:buSzPts val="1200"/>
                        <a:buFont typeface="Arial"/>
                        <a:buChar char="•"/>
                      </a:pPr>
                      <a:r>
                        <a:rPr lang="en-US" sz="1200" u="none" cap="none" strike="noStrike"/>
                        <a:t>Same tool across care sites, </a:t>
                      </a:r>
                      <a:endParaRPr/>
                    </a:p>
                    <a:p>
                      <a:pPr indent="-171450" lvl="0" marL="171450" marR="0" rtl="0" algn="l">
                        <a:spcBef>
                          <a:spcPts val="0"/>
                        </a:spcBef>
                        <a:spcAft>
                          <a:spcPts val="0"/>
                        </a:spcAft>
                        <a:buClr>
                          <a:schemeClr val="dk1"/>
                        </a:buClr>
                        <a:buSzPts val="1200"/>
                        <a:buFont typeface="Arial"/>
                        <a:buChar char="•"/>
                      </a:pPr>
                      <a:r>
                        <a:rPr lang="en-US" sz="1200" u="none" cap="none" strike="noStrike"/>
                        <a:t>Star/ HCAPHS ratings impact</a:t>
                      </a:r>
                      <a:endParaRPr/>
                    </a:p>
                  </a:txBody>
                  <a:tcPr marT="45725" marB="45725" marR="91450" marL="91450">
                    <a:solidFill>
                      <a:schemeClr val="lt1"/>
                    </a:solidFill>
                  </a:tcPr>
                </a:tc>
                <a:tc>
                  <a:txBody>
                    <a:bodyPr/>
                    <a:lstStyle/>
                    <a:p>
                      <a:pPr indent="-171450" lvl="0" marL="171450" marR="0" rtl="0" algn="l">
                        <a:spcBef>
                          <a:spcPts val="0"/>
                        </a:spcBef>
                        <a:spcAft>
                          <a:spcPts val="0"/>
                        </a:spcAft>
                        <a:buClr>
                          <a:schemeClr val="dk1"/>
                        </a:buClr>
                        <a:buSzPts val="1200"/>
                        <a:buFont typeface="Arial"/>
                        <a:buChar char="•"/>
                      </a:pPr>
                      <a:r>
                        <a:rPr lang="en-US" sz="1200" u="none" cap="none" strike="noStrike"/>
                        <a:t>Value-added service to their customers, </a:t>
                      </a:r>
                      <a:endParaRPr/>
                    </a:p>
                    <a:p>
                      <a:pPr indent="-171450" lvl="0" marL="171450" marR="0" rtl="0" algn="l">
                        <a:spcBef>
                          <a:spcPts val="0"/>
                        </a:spcBef>
                        <a:spcAft>
                          <a:spcPts val="0"/>
                        </a:spcAft>
                        <a:buClr>
                          <a:schemeClr val="dk1"/>
                        </a:buClr>
                        <a:buSzPts val="1200"/>
                        <a:buFont typeface="Arial"/>
                        <a:buChar char="•"/>
                      </a:pPr>
                      <a:r>
                        <a:rPr lang="en-US" sz="1200" u="none" cap="none" strike="noStrike"/>
                        <a:t>Population health, </a:t>
                      </a:r>
                      <a:endParaRPr/>
                    </a:p>
                    <a:p>
                      <a:pPr indent="-171450" lvl="0" marL="171450" marR="0" rtl="0" algn="l">
                        <a:spcBef>
                          <a:spcPts val="0"/>
                        </a:spcBef>
                        <a:spcAft>
                          <a:spcPts val="0"/>
                        </a:spcAft>
                        <a:buClr>
                          <a:schemeClr val="dk1"/>
                        </a:buClr>
                        <a:buSzPts val="1200"/>
                        <a:buFont typeface="Arial"/>
                        <a:buChar char="•"/>
                      </a:pPr>
                      <a:r>
                        <a:rPr lang="en-US" sz="1200" u="none" cap="none" strike="noStrike"/>
                        <a:t>Analytics and revenues</a:t>
                      </a:r>
                      <a:endParaRPr/>
                    </a:p>
                  </a:txBody>
                  <a:tcPr marT="45725" marB="45725" marR="91450" marL="91450">
                    <a:solidFill>
                      <a:schemeClr val="lt1"/>
                    </a:solidFill>
                  </a:tcPr>
                </a:tc>
                <a:tc>
                  <a:txBody>
                    <a:bodyPr/>
                    <a:lstStyle/>
                    <a:p>
                      <a:pPr indent="-171450" lvl="0" marL="171450" marR="0" rtl="0" algn="l">
                        <a:spcBef>
                          <a:spcPts val="0"/>
                        </a:spcBef>
                        <a:spcAft>
                          <a:spcPts val="0"/>
                        </a:spcAft>
                        <a:buClr>
                          <a:schemeClr val="dk1"/>
                        </a:buClr>
                        <a:buSzPts val="1200"/>
                        <a:buFont typeface="Arial"/>
                        <a:buChar char="•"/>
                      </a:pPr>
                      <a:r>
                        <a:rPr lang="en-US" sz="1200" u="none" cap="none" strike="noStrike"/>
                        <a:t>Appropriate use, </a:t>
                      </a:r>
                      <a:endParaRPr/>
                    </a:p>
                    <a:p>
                      <a:pPr indent="-171450" lvl="0" marL="171450" marR="0" rtl="0" algn="l">
                        <a:spcBef>
                          <a:spcPts val="0"/>
                        </a:spcBef>
                        <a:spcAft>
                          <a:spcPts val="0"/>
                        </a:spcAft>
                        <a:buClr>
                          <a:schemeClr val="dk1"/>
                        </a:buClr>
                        <a:buSzPts val="1200"/>
                        <a:buFont typeface="Arial"/>
                        <a:buChar char="•"/>
                      </a:pPr>
                      <a:r>
                        <a:rPr lang="en-US" sz="1200" u="none" cap="none" strike="noStrike"/>
                        <a:t>Reduce costs, </a:t>
                      </a:r>
                      <a:endParaRPr/>
                    </a:p>
                    <a:p>
                      <a:pPr indent="-171450" lvl="0" marL="171450" marR="0" rtl="0" algn="l">
                        <a:spcBef>
                          <a:spcPts val="0"/>
                        </a:spcBef>
                        <a:spcAft>
                          <a:spcPts val="0"/>
                        </a:spcAft>
                        <a:buClr>
                          <a:schemeClr val="dk1"/>
                        </a:buClr>
                        <a:buSzPts val="1200"/>
                        <a:buFont typeface="Arial"/>
                        <a:buChar char="•"/>
                      </a:pPr>
                      <a:r>
                        <a:rPr lang="en-US" sz="1200" u="none" cap="none" strike="noStrike"/>
                        <a:t>Improve quality , adherence,</a:t>
                      </a:r>
                      <a:endParaRPr/>
                    </a:p>
                    <a:p>
                      <a:pPr indent="-171450" lvl="0" marL="171450" marR="0" rtl="0" algn="l">
                        <a:spcBef>
                          <a:spcPts val="0"/>
                        </a:spcBef>
                        <a:spcAft>
                          <a:spcPts val="0"/>
                        </a:spcAft>
                        <a:buClr>
                          <a:schemeClr val="dk1"/>
                        </a:buClr>
                        <a:buSzPts val="1200"/>
                        <a:buFont typeface="Arial"/>
                        <a:buChar char="•"/>
                      </a:pPr>
                      <a:r>
                        <a:rPr lang="en-US" sz="1200" u="none" cap="none" strike="noStrike"/>
                        <a:t>Next generation approach to case management</a:t>
                      </a:r>
                      <a:endParaRPr/>
                    </a:p>
                    <a:p>
                      <a:pPr indent="-171450" lvl="0" marL="171450" marR="0" rtl="0" algn="l">
                        <a:spcBef>
                          <a:spcPts val="0"/>
                        </a:spcBef>
                        <a:spcAft>
                          <a:spcPts val="0"/>
                        </a:spcAft>
                        <a:buClr>
                          <a:schemeClr val="dk1"/>
                        </a:buClr>
                        <a:buSzPts val="1200"/>
                        <a:buFont typeface="Arial"/>
                        <a:buChar char="•"/>
                      </a:pPr>
                      <a:r>
                        <a:rPr lang="en-US" sz="1200" u="none" cap="none" strike="noStrike"/>
                        <a:t>NCQA/HEDIS measures</a:t>
                      </a:r>
                      <a:endParaRPr/>
                    </a:p>
                  </a:txBody>
                  <a:tcPr marT="45725" marB="45725" marR="91450" marL="91450">
                    <a:solidFill>
                      <a:schemeClr val="lt1"/>
                    </a:solidFill>
                  </a:tcPr>
                </a:tc>
                <a:tc>
                  <a:txBody>
                    <a:bodyPr/>
                    <a:lstStyle/>
                    <a:p>
                      <a:pPr indent="-171450" lvl="0" marL="171450" marR="0" rtl="0" algn="l">
                        <a:spcBef>
                          <a:spcPts val="0"/>
                        </a:spcBef>
                        <a:spcAft>
                          <a:spcPts val="0"/>
                        </a:spcAft>
                        <a:buClr>
                          <a:schemeClr val="dk1"/>
                        </a:buClr>
                        <a:buSzPts val="1200"/>
                        <a:buFont typeface="Arial"/>
                        <a:buChar char="•"/>
                      </a:pPr>
                      <a:r>
                        <a:rPr lang="en-US" sz="1200" u="none" cap="none" strike="noStrike"/>
                        <a:t>Reduce hospital stay, </a:t>
                      </a:r>
                      <a:endParaRPr/>
                    </a:p>
                    <a:p>
                      <a:pPr indent="-171450" lvl="0" marL="171450" marR="0" rtl="0" algn="l">
                        <a:spcBef>
                          <a:spcPts val="0"/>
                        </a:spcBef>
                        <a:spcAft>
                          <a:spcPts val="0"/>
                        </a:spcAft>
                        <a:buClr>
                          <a:schemeClr val="dk1"/>
                        </a:buClr>
                        <a:buSzPts val="1200"/>
                        <a:buFont typeface="Arial"/>
                        <a:buChar char="•"/>
                      </a:pPr>
                      <a:r>
                        <a:rPr lang="en-US" sz="1200" u="none" cap="none" strike="noStrike"/>
                        <a:t>Cost control </a:t>
                      </a:r>
                      <a:endParaRPr/>
                    </a:p>
                    <a:p>
                      <a:pPr indent="-171450" lvl="0" marL="171450" marR="0" rtl="0" algn="l">
                        <a:spcBef>
                          <a:spcPts val="0"/>
                        </a:spcBef>
                        <a:spcAft>
                          <a:spcPts val="0"/>
                        </a:spcAft>
                        <a:buClr>
                          <a:schemeClr val="dk1"/>
                        </a:buClr>
                        <a:buSzPts val="1200"/>
                        <a:buFont typeface="Arial"/>
                        <a:buChar char="•"/>
                      </a:pPr>
                      <a:r>
                        <a:rPr lang="en-US" sz="1200" u="none" cap="none" strike="noStrike"/>
                        <a:t>Shared decision making ability,</a:t>
                      </a:r>
                      <a:endParaRPr/>
                    </a:p>
                    <a:p>
                      <a:pPr indent="-171450" lvl="0" marL="171450" marR="0" rtl="0" algn="l">
                        <a:spcBef>
                          <a:spcPts val="0"/>
                        </a:spcBef>
                        <a:spcAft>
                          <a:spcPts val="0"/>
                        </a:spcAft>
                        <a:buClr>
                          <a:schemeClr val="dk1"/>
                        </a:buClr>
                        <a:buSzPts val="1200"/>
                        <a:buFont typeface="Arial"/>
                        <a:buChar char="•"/>
                      </a:pPr>
                      <a:r>
                        <a:rPr lang="en-US" sz="1200" u="none" cap="none" strike="noStrike"/>
                        <a:t> Automation</a:t>
                      </a:r>
                      <a:endParaRPr/>
                    </a:p>
                  </a:txBody>
                  <a:tcPr marT="45725" marB="45725" marR="91450" marL="91450">
                    <a:solidFill>
                      <a:schemeClr val="lt1"/>
                    </a:solidFill>
                  </a:tcPr>
                </a:tc>
                <a:tc>
                  <a:txBody>
                    <a:bodyPr/>
                    <a:lstStyle/>
                    <a:p>
                      <a:pPr indent="-171450" lvl="0" marL="171450" marR="0" rtl="0" algn="l">
                        <a:spcBef>
                          <a:spcPts val="0"/>
                        </a:spcBef>
                        <a:spcAft>
                          <a:spcPts val="0"/>
                        </a:spcAft>
                        <a:buClr>
                          <a:schemeClr val="dk1"/>
                        </a:buClr>
                        <a:buSzPts val="1200"/>
                        <a:buFont typeface="Arial"/>
                        <a:buChar char="•"/>
                      </a:pPr>
                      <a:r>
                        <a:rPr lang="en-US" sz="1200" u="none" cap="none" strike="noStrike"/>
                        <a:t>Whole Person Care, </a:t>
                      </a:r>
                      <a:endParaRPr/>
                    </a:p>
                    <a:p>
                      <a:pPr indent="-171450" lvl="0" marL="171450" marR="0" rtl="0" algn="l">
                        <a:spcBef>
                          <a:spcPts val="0"/>
                        </a:spcBef>
                        <a:spcAft>
                          <a:spcPts val="0"/>
                        </a:spcAft>
                        <a:buClr>
                          <a:schemeClr val="dk1"/>
                        </a:buClr>
                        <a:buSzPts val="1200"/>
                        <a:buFont typeface="Arial"/>
                        <a:buChar char="•"/>
                      </a:pPr>
                      <a:r>
                        <a:rPr lang="en-US" sz="1200" u="none" cap="none" strike="noStrike"/>
                        <a:t>Measurable outcomes, social ROI</a:t>
                      </a:r>
                      <a:endParaRPr/>
                    </a:p>
                    <a:p>
                      <a:pPr indent="-171450" lvl="0" marL="171450" marR="0" rtl="0" algn="l">
                        <a:spcBef>
                          <a:spcPts val="0"/>
                        </a:spcBef>
                        <a:spcAft>
                          <a:spcPts val="0"/>
                        </a:spcAft>
                        <a:buClr>
                          <a:schemeClr val="dk1"/>
                        </a:buClr>
                        <a:buSzPts val="1200"/>
                        <a:buFont typeface="Arial"/>
                        <a:buChar char="•"/>
                      </a:pPr>
                      <a:r>
                        <a:rPr lang="en-US" sz="1200" u="none" cap="none" strike="noStrike"/>
                        <a:t>Integrated delivery, </a:t>
                      </a:r>
                      <a:endParaRPr/>
                    </a:p>
                    <a:p>
                      <a:pPr indent="-171450" lvl="0" marL="171450" marR="0" rtl="0" algn="l">
                        <a:spcBef>
                          <a:spcPts val="0"/>
                        </a:spcBef>
                        <a:spcAft>
                          <a:spcPts val="0"/>
                        </a:spcAft>
                        <a:buClr>
                          <a:schemeClr val="dk1"/>
                        </a:buClr>
                        <a:buSzPts val="1200"/>
                        <a:buFont typeface="Arial"/>
                        <a:buChar char="•"/>
                      </a:pPr>
                      <a:r>
                        <a:rPr lang="en-US" sz="1200" u="none" cap="none" strike="noStrike"/>
                        <a:t>Easier transitions of care, </a:t>
                      </a:r>
                      <a:endParaRPr/>
                    </a:p>
                    <a:p>
                      <a:pPr indent="-171450" lvl="0" marL="171450" marR="0" rtl="0" algn="l">
                        <a:spcBef>
                          <a:spcPts val="0"/>
                        </a:spcBef>
                        <a:spcAft>
                          <a:spcPts val="0"/>
                        </a:spcAft>
                        <a:buClr>
                          <a:schemeClr val="dk1"/>
                        </a:buClr>
                        <a:buSzPts val="1200"/>
                        <a:buFont typeface="Arial"/>
                        <a:buChar char="•"/>
                      </a:pPr>
                      <a:r>
                        <a:rPr lang="en-US" sz="1200" u="none" cap="none" strike="noStrike"/>
                        <a:t>Population health</a:t>
                      </a:r>
                      <a:endParaRPr/>
                    </a:p>
                  </a:txBody>
                  <a:tcPr marT="45725" marB="45725" marR="91450" marL="91450">
                    <a:solidFill>
                      <a:schemeClr val="lt1"/>
                    </a:solidFill>
                  </a:tcPr>
                </a:tc>
              </a:tr>
              <a:tr h="805475">
                <a:tc>
                  <a:txBody>
                    <a:bodyPr/>
                    <a:lstStyle/>
                    <a:p>
                      <a:pPr indent="0" lvl="0" marL="0" marR="0" rtl="0" algn="ctr">
                        <a:spcBef>
                          <a:spcPts val="0"/>
                        </a:spcBef>
                        <a:spcAft>
                          <a:spcPts val="0"/>
                        </a:spcAft>
                        <a:buNone/>
                      </a:pPr>
                      <a:r>
                        <a:rPr b="1" lang="en-US" sz="1200" u="none" cap="none" strike="noStrike"/>
                        <a:t>INFLUENCE</a:t>
                      </a:r>
                      <a:endParaRPr/>
                    </a:p>
                  </a:txBody>
                  <a:tcPr marT="45725" marB="45725" marR="91450" marL="91450">
                    <a:solidFill>
                      <a:srgbClr val="FF7C80"/>
                    </a:solidFill>
                  </a:tcPr>
                </a:tc>
                <a:tc>
                  <a:txBody>
                    <a:bodyPr/>
                    <a:lstStyle/>
                    <a:p>
                      <a:pPr indent="0" lvl="0" marL="0" marR="0" rtl="0" algn="l">
                        <a:spcBef>
                          <a:spcPts val="0"/>
                        </a:spcBef>
                        <a:spcAft>
                          <a:spcPts val="0"/>
                        </a:spcAft>
                        <a:buNone/>
                      </a:pPr>
                      <a:r>
                        <a:rPr lang="en-US" sz="1200" u="none" cap="none" strike="noStrike"/>
                        <a:t>User</a:t>
                      </a:r>
                      <a:endParaRPr/>
                    </a:p>
                  </a:txBody>
                  <a:tcPr marT="45725" marB="45725" marR="91450" marL="91450">
                    <a:solidFill>
                      <a:srgbClr val="FF7C80"/>
                    </a:solidFill>
                  </a:tcPr>
                </a:tc>
                <a:tc>
                  <a:txBody>
                    <a:bodyPr/>
                    <a:lstStyle/>
                    <a:p>
                      <a:pPr indent="0" lvl="0" marL="0" marR="0" rtl="0" algn="l">
                        <a:spcBef>
                          <a:spcPts val="0"/>
                        </a:spcBef>
                        <a:spcAft>
                          <a:spcPts val="0"/>
                        </a:spcAft>
                        <a:buNone/>
                      </a:pPr>
                      <a:r>
                        <a:rPr lang="en-US" sz="1200"/>
                        <a:t>User</a:t>
                      </a:r>
                      <a:endParaRPr/>
                    </a:p>
                  </a:txBody>
                  <a:tcPr marT="45725" marB="45725" marR="91450" marL="91450">
                    <a:solidFill>
                      <a:srgbClr val="FF7C80"/>
                    </a:solidFill>
                  </a:tcPr>
                </a:tc>
                <a:tc>
                  <a:txBody>
                    <a:bodyPr/>
                    <a:lstStyle/>
                    <a:p>
                      <a:pPr indent="0" lvl="0" marL="0" marR="0" rtl="0" algn="l">
                        <a:spcBef>
                          <a:spcPts val="0"/>
                        </a:spcBef>
                        <a:spcAft>
                          <a:spcPts val="0"/>
                        </a:spcAft>
                        <a:buNone/>
                      </a:pPr>
                      <a:r>
                        <a:rPr lang="en-US" sz="1200"/>
                        <a:t>Partner/ Customer</a:t>
                      </a:r>
                      <a:endParaRPr/>
                    </a:p>
                  </a:txBody>
                  <a:tcPr marT="45725" marB="45725" marR="91450" marL="91450">
                    <a:solidFill>
                      <a:srgbClr val="FF7C80"/>
                    </a:solidFill>
                  </a:tcPr>
                </a:tc>
                <a:tc>
                  <a:txBody>
                    <a:bodyPr/>
                    <a:lstStyle/>
                    <a:p>
                      <a:pPr indent="0" lvl="0" marL="0" marR="0" rtl="0" algn="l">
                        <a:spcBef>
                          <a:spcPts val="0"/>
                        </a:spcBef>
                        <a:spcAft>
                          <a:spcPts val="0"/>
                        </a:spcAft>
                        <a:buNone/>
                      </a:pPr>
                      <a:r>
                        <a:rPr lang="en-US" sz="1200"/>
                        <a:t>Partner/ Competitor/ Customer</a:t>
                      </a:r>
                      <a:endParaRPr/>
                    </a:p>
                  </a:txBody>
                  <a:tcPr marT="45725" marB="45725" marR="91450" marL="91450">
                    <a:solidFill>
                      <a:srgbClr val="FF7C80"/>
                    </a:solidFill>
                  </a:tcPr>
                </a:tc>
                <a:tc>
                  <a:txBody>
                    <a:bodyPr/>
                    <a:lstStyle/>
                    <a:p>
                      <a:pPr indent="0" lvl="0" marL="0" marR="0" rtl="0" algn="l">
                        <a:spcBef>
                          <a:spcPts val="0"/>
                        </a:spcBef>
                        <a:spcAft>
                          <a:spcPts val="0"/>
                        </a:spcAft>
                        <a:buNone/>
                      </a:pPr>
                      <a:r>
                        <a:rPr lang="en-US" sz="1200"/>
                        <a:t>Partner/</a:t>
                      </a:r>
                      <a:endParaRPr/>
                    </a:p>
                    <a:p>
                      <a:pPr indent="0" lvl="0" marL="0" marR="0" rtl="0" algn="l">
                        <a:spcBef>
                          <a:spcPts val="0"/>
                        </a:spcBef>
                        <a:spcAft>
                          <a:spcPts val="0"/>
                        </a:spcAft>
                        <a:buNone/>
                      </a:pPr>
                      <a:r>
                        <a:rPr lang="en-US" sz="1200"/>
                        <a:t>Customer</a:t>
                      </a:r>
                      <a:endParaRPr/>
                    </a:p>
                  </a:txBody>
                  <a:tcPr marT="45725" marB="45725" marR="91450" marL="91450">
                    <a:solidFill>
                      <a:srgbClr val="FF7C80"/>
                    </a:solidFill>
                  </a:tcPr>
                </a:tc>
                <a:tc>
                  <a:txBody>
                    <a:bodyPr/>
                    <a:lstStyle/>
                    <a:p>
                      <a:pPr indent="0" lvl="0" marL="0" marR="0" rtl="0" algn="l">
                        <a:spcBef>
                          <a:spcPts val="0"/>
                        </a:spcBef>
                        <a:spcAft>
                          <a:spcPts val="0"/>
                        </a:spcAft>
                        <a:buNone/>
                      </a:pPr>
                      <a:r>
                        <a:rPr lang="en-US" sz="1200"/>
                        <a:t>Partner/</a:t>
                      </a:r>
                      <a:endParaRPr/>
                    </a:p>
                    <a:p>
                      <a:pPr indent="0" lvl="0" marL="0" marR="0" rtl="0" algn="l">
                        <a:spcBef>
                          <a:spcPts val="0"/>
                        </a:spcBef>
                        <a:spcAft>
                          <a:spcPts val="0"/>
                        </a:spcAft>
                        <a:buNone/>
                      </a:pPr>
                      <a:r>
                        <a:rPr lang="en-US" sz="1200"/>
                        <a:t>Customer/ Competitor</a:t>
                      </a:r>
                      <a:endParaRPr/>
                    </a:p>
                  </a:txBody>
                  <a:tcPr marT="45725" marB="45725" marR="91450" marL="91450">
                    <a:solidFill>
                      <a:srgbClr val="FF7C80"/>
                    </a:solidFill>
                  </a:tcPr>
                </a:tc>
                <a:tc>
                  <a:txBody>
                    <a:bodyPr/>
                    <a:lstStyle/>
                    <a:p>
                      <a:pPr indent="0" lvl="0" marL="0" marR="0" rtl="0" algn="l">
                        <a:spcBef>
                          <a:spcPts val="0"/>
                        </a:spcBef>
                        <a:spcAft>
                          <a:spcPts val="0"/>
                        </a:spcAft>
                        <a:buNone/>
                      </a:pPr>
                      <a:r>
                        <a:rPr lang="en-US" sz="1200"/>
                        <a:t>Partner/Customer</a:t>
                      </a:r>
                      <a:endParaRPr/>
                    </a:p>
                  </a:txBody>
                  <a:tcPr marT="45725" marB="45725" marR="91450" marL="91450">
                    <a:solidFill>
                      <a:srgbClr val="FF7C80"/>
                    </a:solidFill>
                  </a:tcPr>
                </a:tc>
              </a:tr>
              <a:tr h="548550">
                <a:tc>
                  <a:txBody>
                    <a:bodyPr/>
                    <a:lstStyle/>
                    <a:p>
                      <a:pPr indent="0" lvl="0" marL="0" marR="0" rtl="0" algn="ctr">
                        <a:spcBef>
                          <a:spcPts val="0"/>
                        </a:spcBef>
                        <a:spcAft>
                          <a:spcPts val="0"/>
                        </a:spcAft>
                        <a:buNone/>
                      </a:pPr>
                      <a:r>
                        <a:rPr b="1" lang="en-US" sz="1200"/>
                        <a:t>RISK </a:t>
                      </a:r>
                      <a:endParaRPr/>
                    </a:p>
                  </a:txBody>
                  <a:tcPr marT="45725" marB="45725" marR="91450" marL="91450">
                    <a:solidFill>
                      <a:srgbClr val="FF7C80"/>
                    </a:solidFill>
                  </a:tcPr>
                </a:tc>
                <a:tc>
                  <a:txBody>
                    <a:bodyPr/>
                    <a:lstStyle/>
                    <a:p>
                      <a:pPr indent="0" lvl="0" marL="0" marR="0" rtl="0" algn="l">
                        <a:spcBef>
                          <a:spcPts val="0"/>
                        </a:spcBef>
                        <a:spcAft>
                          <a:spcPts val="0"/>
                        </a:spcAft>
                        <a:buNone/>
                      </a:pPr>
                      <a:r>
                        <a:rPr lang="en-US" sz="1200"/>
                        <a:t>High</a:t>
                      </a:r>
                      <a:endParaRPr/>
                    </a:p>
                  </a:txBody>
                  <a:tcPr marT="45725" marB="45725" marR="91450" marL="91450">
                    <a:solidFill>
                      <a:srgbClr val="FF7C80"/>
                    </a:solidFill>
                  </a:tcPr>
                </a:tc>
                <a:tc>
                  <a:txBody>
                    <a:bodyPr/>
                    <a:lstStyle/>
                    <a:p>
                      <a:pPr indent="0" lvl="0" marL="0" marR="0" rtl="0" algn="l">
                        <a:spcBef>
                          <a:spcPts val="0"/>
                        </a:spcBef>
                        <a:spcAft>
                          <a:spcPts val="0"/>
                        </a:spcAft>
                        <a:buNone/>
                      </a:pPr>
                      <a:r>
                        <a:rPr lang="en-US" sz="1200"/>
                        <a:t>Medium-High</a:t>
                      </a:r>
                      <a:endParaRPr/>
                    </a:p>
                  </a:txBody>
                  <a:tcPr marT="45725" marB="45725" marR="91450" marL="91450">
                    <a:solidFill>
                      <a:srgbClr val="FF7C80"/>
                    </a:solidFill>
                  </a:tcPr>
                </a:tc>
                <a:tc>
                  <a:txBody>
                    <a:bodyPr/>
                    <a:lstStyle/>
                    <a:p>
                      <a:pPr indent="0" lvl="0" marL="0" marR="0" rtl="0" algn="l">
                        <a:spcBef>
                          <a:spcPts val="0"/>
                        </a:spcBef>
                        <a:spcAft>
                          <a:spcPts val="0"/>
                        </a:spcAft>
                        <a:buNone/>
                      </a:pPr>
                      <a:r>
                        <a:rPr lang="en-US" sz="1200"/>
                        <a:t>High </a:t>
                      </a:r>
                      <a:endParaRPr/>
                    </a:p>
                  </a:txBody>
                  <a:tcPr marT="45725" marB="45725" marR="91450" marL="91450">
                    <a:solidFill>
                      <a:srgbClr val="FF7C80"/>
                    </a:solidFill>
                  </a:tcPr>
                </a:tc>
                <a:tc>
                  <a:txBody>
                    <a:bodyPr/>
                    <a:lstStyle/>
                    <a:p>
                      <a:pPr indent="0" lvl="0" marL="0" marR="0" rtl="0" algn="l">
                        <a:spcBef>
                          <a:spcPts val="0"/>
                        </a:spcBef>
                        <a:spcAft>
                          <a:spcPts val="0"/>
                        </a:spcAft>
                        <a:buNone/>
                      </a:pPr>
                      <a:r>
                        <a:rPr lang="en-US" sz="1200"/>
                        <a:t>Low</a:t>
                      </a:r>
                      <a:endParaRPr/>
                    </a:p>
                  </a:txBody>
                  <a:tcPr marT="45725" marB="45725" marR="91450" marL="91450">
                    <a:solidFill>
                      <a:srgbClr val="FF7C80"/>
                    </a:solidFill>
                  </a:tcPr>
                </a:tc>
                <a:tc>
                  <a:txBody>
                    <a:bodyPr/>
                    <a:lstStyle/>
                    <a:p>
                      <a:pPr indent="0" lvl="0" marL="0" marR="0" rtl="0" algn="l">
                        <a:spcBef>
                          <a:spcPts val="0"/>
                        </a:spcBef>
                        <a:spcAft>
                          <a:spcPts val="0"/>
                        </a:spcAft>
                        <a:buNone/>
                      </a:pPr>
                      <a:r>
                        <a:rPr lang="en-US" sz="1200"/>
                        <a:t>High</a:t>
                      </a:r>
                      <a:endParaRPr/>
                    </a:p>
                  </a:txBody>
                  <a:tcPr marT="45725" marB="45725" marR="91450" marL="91450">
                    <a:solidFill>
                      <a:srgbClr val="FF7C80"/>
                    </a:solidFill>
                  </a:tcPr>
                </a:tc>
                <a:tc>
                  <a:txBody>
                    <a:bodyPr/>
                    <a:lstStyle/>
                    <a:p>
                      <a:pPr indent="0" lvl="0" marL="0" marR="0" rtl="0" algn="l">
                        <a:spcBef>
                          <a:spcPts val="0"/>
                        </a:spcBef>
                        <a:spcAft>
                          <a:spcPts val="0"/>
                        </a:spcAft>
                        <a:buNone/>
                      </a:pPr>
                      <a:r>
                        <a:rPr lang="en-US" sz="1200"/>
                        <a:t>Medium-High</a:t>
                      </a:r>
                      <a:endParaRPr/>
                    </a:p>
                  </a:txBody>
                  <a:tcPr marT="45725" marB="45725" marR="91450" marL="91450">
                    <a:solidFill>
                      <a:srgbClr val="FF7C80"/>
                    </a:solidFill>
                  </a:tcPr>
                </a:tc>
                <a:tc>
                  <a:txBody>
                    <a:bodyPr/>
                    <a:lstStyle/>
                    <a:p>
                      <a:pPr indent="0" lvl="0" marL="0" marR="0" rtl="0" algn="l">
                        <a:spcBef>
                          <a:spcPts val="0"/>
                        </a:spcBef>
                        <a:spcAft>
                          <a:spcPts val="0"/>
                        </a:spcAft>
                        <a:buNone/>
                      </a:pPr>
                      <a:r>
                        <a:rPr lang="en-US" sz="1200"/>
                        <a:t>High</a:t>
                      </a:r>
                      <a:endParaRPr/>
                    </a:p>
                  </a:txBody>
                  <a:tcPr marT="45725" marB="45725" marR="91450" marL="91450">
                    <a:solidFill>
                      <a:srgbClr val="FF7C80"/>
                    </a:solidFill>
                  </a:tcPr>
                </a:tc>
              </a:tr>
            </a:tbl>
          </a:graphicData>
        </a:graphic>
      </p:graphicFrame>
      <p:sp>
        <p:nvSpPr>
          <p:cNvPr id="259" name="Google Shape;259;p22"/>
          <p:cNvSpPr/>
          <p:nvPr/>
        </p:nvSpPr>
        <p:spPr>
          <a:xfrm>
            <a:off x="178192" y="524826"/>
            <a:ext cx="506437" cy="6009168"/>
          </a:xfrm>
          <a:prstGeom prst="rect">
            <a:avLst/>
          </a:prstGeom>
          <a:solidFill>
            <a:schemeClr val="accent1"/>
          </a:solidFill>
          <a:ln cap="flat" cmpd="sng" w="25400">
            <a:solidFill>
              <a:srgbClr val="309C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orbel"/>
                <a:ea typeface="Corbel"/>
                <a:cs typeface="Corbel"/>
                <a:sym typeface="Corbel"/>
              </a:rPr>
              <a:t>S</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T</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A</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K</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E</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H</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O</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L</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D</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E</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R</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S</a:t>
            </a:r>
            <a:endParaRPr/>
          </a:p>
          <a:p>
            <a:pPr indent="0" lvl="0" marL="0" marR="0" rtl="0" algn="ctr">
              <a:spcBef>
                <a:spcPts val="0"/>
              </a:spcBef>
              <a:spcAft>
                <a:spcPts val="0"/>
              </a:spcAft>
              <a:buNone/>
            </a:pPr>
            <a:r>
              <a:t/>
            </a:r>
            <a:endParaRPr b="1" sz="1800">
              <a:solidFill>
                <a:schemeClr val="lt1"/>
              </a:solidFill>
              <a:latin typeface="Corbel"/>
              <a:ea typeface="Corbel"/>
              <a:cs typeface="Corbel"/>
              <a:sym typeface="Corbel"/>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I</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M</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P</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A</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C</a:t>
            </a:r>
            <a:endParaRPr/>
          </a:p>
          <a:p>
            <a:pPr indent="0" lvl="0" marL="0" marR="0" rtl="0" algn="ctr">
              <a:spcBef>
                <a:spcPts val="0"/>
              </a:spcBef>
              <a:spcAft>
                <a:spcPts val="0"/>
              </a:spcAft>
              <a:buNone/>
            </a:pPr>
            <a:r>
              <a:rPr b="1" lang="en-US" sz="1800">
                <a:solidFill>
                  <a:schemeClr val="lt1"/>
                </a:solidFill>
                <a:latin typeface="Corbel"/>
                <a:ea typeface="Corbel"/>
                <a:cs typeface="Corbel"/>
                <a:sym typeface="Corbel"/>
              </a:rPr>
              <a:t>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0" y="1283792"/>
            <a:ext cx="3427485" cy="4632557"/>
          </a:xfrm>
          <a:prstGeom prst="rect">
            <a:avLst/>
          </a:prstGeom>
          <a:solidFill>
            <a:srgbClr val="42D6C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40"/>
              <a:buFont typeface="Corbel"/>
              <a:buNone/>
            </a:pPr>
            <a:br>
              <a:rPr b="1" lang="en-US" sz="3240"/>
            </a:br>
            <a:r>
              <a:rPr b="1" lang="en-US" sz="3240"/>
              <a:t>Market Demand</a:t>
            </a:r>
            <a:br>
              <a:rPr lang="en-US" sz="3240"/>
            </a:br>
            <a:br>
              <a:rPr lang="en-US" sz="2430">
                <a:solidFill>
                  <a:srgbClr val="124163"/>
                </a:solidFill>
              </a:rPr>
            </a:br>
            <a:r>
              <a:rPr lang="en-US" sz="2430">
                <a:solidFill>
                  <a:srgbClr val="124163"/>
                </a:solidFill>
              </a:rPr>
              <a:t>Care coordination/ population health market is gaining momentum</a:t>
            </a:r>
            <a:br>
              <a:rPr lang="en-US" sz="2430">
                <a:solidFill>
                  <a:srgbClr val="124163"/>
                </a:solidFill>
              </a:rPr>
            </a:br>
            <a:br>
              <a:rPr lang="en-US" sz="2430">
                <a:solidFill>
                  <a:srgbClr val="124163"/>
                </a:solidFill>
              </a:rPr>
            </a:br>
            <a:r>
              <a:rPr lang="en-US" sz="2430">
                <a:solidFill>
                  <a:srgbClr val="124163"/>
                </a:solidFill>
              </a:rPr>
              <a:t>Focus: </a:t>
            </a:r>
            <a:br>
              <a:rPr lang="en-US" sz="2430">
                <a:solidFill>
                  <a:srgbClr val="124163"/>
                </a:solidFill>
              </a:rPr>
            </a:br>
            <a:r>
              <a:rPr lang="en-US" sz="2430">
                <a:solidFill>
                  <a:srgbClr val="124163"/>
                </a:solidFill>
              </a:rPr>
              <a:t>Neonatal/pediatric niche, </a:t>
            </a:r>
            <a:br>
              <a:rPr lang="en-US" sz="2430">
                <a:solidFill>
                  <a:srgbClr val="124163"/>
                </a:solidFill>
              </a:rPr>
            </a:br>
            <a:r>
              <a:rPr lang="en-US" sz="2430">
                <a:solidFill>
                  <a:srgbClr val="124163"/>
                </a:solidFill>
              </a:rPr>
              <a:t>Shared Measurement system for Whole person care, </a:t>
            </a:r>
            <a:br>
              <a:rPr lang="en-US" sz="2430">
                <a:solidFill>
                  <a:srgbClr val="124163"/>
                </a:solidFill>
              </a:rPr>
            </a:br>
            <a:r>
              <a:rPr lang="en-US" sz="2430">
                <a:solidFill>
                  <a:srgbClr val="124163"/>
                </a:solidFill>
              </a:rPr>
              <a:t>Mental/behavioral health impact</a:t>
            </a:r>
            <a:br>
              <a:rPr lang="en-US" sz="2160"/>
            </a:br>
            <a:endParaRPr sz="3240"/>
          </a:p>
        </p:txBody>
      </p:sp>
      <p:sp>
        <p:nvSpPr>
          <p:cNvPr id="266" name="Google Shape;266;p23"/>
          <p:cNvSpPr txBox="1"/>
          <p:nvPr>
            <p:ph idx="1" type="body"/>
          </p:nvPr>
        </p:nvSpPr>
        <p:spPr>
          <a:xfrm>
            <a:off x="3869268" y="3165230"/>
            <a:ext cx="7315200" cy="2819517"/>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400"/>
              <a:buChar char="●"/>
            </a:pPr>
            <a:r>
              <a:rPr lang="en-US" sz="2400"/>
              <a:t>Care coordination/ Population health market to grow to $89.5 billion by 2025 – Grandview Research</a:t>
            </a:r>
            <a:endParaRPr/>
          </a:p>
          <a:p>
            <a:pPr indent="-182880" lvl="1" marL="685800" rtl="0" algn="l">
              <a:lnSpc>
                <a:spcPct val="90000"/>
              </a:lnSpc>
              <a:spcBef>
                <a:spcPts val="250"/>
              </a:spcBef>
              <a:spcAft>
                <a:spcPts val="0"/>
              </a:spcAft>
              <a:buSzPts val="2200"/>
              <a:buChar char="●"/>
            </a:pPr>
            <a:r>
              <a:rPr lang="en-US" sz="2200"/>
              <a:t>Employer segment showing the most growth over time</a:t>
            </a:r>
            <a:endParaRPr/>
          </a:p>
          <a:p>
            <a:pPr indent="0" lvl="0" marL="0" rtl="0" algn="l">
              <a:lnSpc>
                <a:spcPct val="90000"/>
              </a:lnSpc>
              <a:spcBef>
                <a:spcPts val="1450"/>
              </a:spcBef>
              <a:spcAft>
                <a:spcPts val="0"/>
              </a:spcAft>
              <a:buSzPts val="2400"/>
              <a:buNone/>
            </a:pPr>
            <a:r>
              <a:t/>
            </a:r>
            <a:endParaRPr i="1" sz="2400"/>
          </a:p>
        </p:txBody>
      </p:sp>
      <p:pic>
        <p:nvPicPr>
          <p:cNvPr id="267" name="Google Shape;267;p23"/>
          <p:cNvPicPr preferRelativeResize="0"/>
          <p:nvPr/>
        </p:nvPicPr>
        <p:blipFill rotWithShape="1">
          <a:blip r:embed="rId3">
            <a:alphaModFix/>
          </a:blip>
          <a:srcRect b="0" l="0" r="0" t="0"/>
          <a:stretch/>
        </p:blipFill>
        <p:spPr>
          <a:xfrm>
            <a:off x="3967237" y="719504"/>
            <a:ext cx="4552950" cy="2324100"/>
          </a:xfrm>
          <a:prstGeom prst="rect">
            <a:avLst/>
          </a:prstGeom>
          <a:noFill/>
          <a:ln>
            <a:noFill/>
          </a:ln>
        </p:spPr>
      </p:pic>
      <p:pic>
        <p:nvPicPr>
          <p:cNvPr descr="A screenshot of a cell phone&#10;&#10;Description generated with high confidence" id="268" name="Google Shape;268;p23"/>
          <p:cNvPicPr preferRelativeResize="0"/>
          <p:nvPr/>
        </p:nvPicPr>
        <p:blipFill rotWithShape="1">
          <a:blip r:embed="rId4">
            <a:alphaModFix/>
          </a:blip>
          <a:srcRect b="0" l="0" r="0" t="0"/>
          <a:stretch/>
        </p:blipFill>
        <p:spPr>
          <a:xfrm>
            <a:off x="8663503" y="719504"/>
            <a:ext cx="2806348" cy="1951013"/>
          </a:xfrm>
          <a:prstGeom prst="rect">
            <a:avLst/>
          </a:prstGeom>
          <a:noFill/>
          <a:ln>
            <a:noFill/>
          </a:ln>
        </p:spPr>
      </p:pic>
      <p:sp>
        <p:nvSpPr>
          <p:cNvPr id="269" name="Google Shape;269;p23"/>
          <p:cNvSpPr/>
          <p:nvPr/>
        </p:nvSpPr>
        <p:spPr>
          <a:xfrm>
            <a:off x="3967237" y="5014060"/>
            <a:ext cx="7587703" cy="1043354"/>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C00000"/>
                </a:solidFill>
                <a:latin typeface="Corbel"/>
                <a:ea typeface="Corbel"/>
                <a:cs typeface="Corbel"/>
                <a:sym typeface="Corbel"/>
              </a:rPr>
              <a:t>Business Model</a:t>
            </a:r>
            <a:endParaRPr/>
          </a:p>
          <a:p>
            <a:pPr indent="0" lvl="0" marL="0" marR="0" rtl="0" algn="ctr">
              <a:spcBef>
                <a:spcPts val="0"/>
              </a:spcBef>
              <a:spcAft>
                <a:spcPts val="0"/>
              </a:spcAft>
              <a:buNone/>
            </a:pPr>
            <a:r>
              <a:rPr lang="en-US" sz="2000">
                <a:solidFill>
                  <a:srgbClr val="C00000"/>
                </a:solidFill>
                <a:latin typeface="Corbel"/>
                <a:ea typeface="Corbel"/>
                <a:cs typeface="Corbel"/>
                <a:sym typeface="Corbel"/>
              </a:rPr>
              <a:t>Gain sharing of performance based incentives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pic>
        <p:nvPicPr>
          <p:cNvPr descr="A picture containing person, indoor, toothbrush, baby&#10;&#10;Description generated with very high confidence" id="275" name="Google Shape;275;p24"/>
          <p:cNvPicPr preferRelativeResize="0"/>
          <p:nvPr/>
        </p:nvPicPr>
        <p:blipFill rotWithShape="1">
          <a:blip r:embed="rId3">
            <a:alphaModFix/>
          </a:blip>
          <a:srcRect b="0" l="0" r="0" t="0"/>
          <a:stretch/>
        </p:blipFill>
        <p:spPr>
          <a:xfrm>
            <a:off x="0" y="-7356"/>
            <a:ext cx="12241876" cy="6850944"/>
          </a:xfrm>
          <a:prstGeom prst="rect">
            <a:avLst/>
          </a:prstGeom>
          <a:noFill/>
          <a:ln>
            <a:noFill/>
          </a:ln>
        </p:spPr>
      </p:pic>
      <p:sp>
        <p:nvSpPr>
          <p:cNvPr id="276" name="Google Shape;276;p24"/>
          <p:cNvSpPr txBox="1"/>
          <p:nvPr>
            <p:ph type="title"/>
          </p:nvPr>
        </p:nvSpPr>
        <p:spPr>
          <a:xfrm>
            <a:off x="256032" y="1143000"/>
            <a:ext cx="2834640" cy="209316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orbel"/>
              <a:buNone/>
            </a:pPr>
            <a:r>
              <a:t/>
            </a:r>
            <a:endParaRPr/>
          </a:p>
        </p:txBody>
      </p:sp>
      <p:sp>
        <p:nvSpPr>
          <p:cNvPr id="277" name="Google Shape;277;p24"/>
          <p:cNvSpPr txBox="1"/>
          <p:nvPr/>
        </p:nvSpPr>
        <p:spPr>
          <a:xfrm>
            <a:off x="142609" y="14412"/>
            <a:ext cx="6209746" cy="4359760"/>
          </a:xfrm>
          <a:prstGeom prst="rect">
            <a:avLst/>
          </a:prstGeom>
          <a:solidFill>
            <a:srgbClr val="42D6C1"/>
          </a:solidFill>
          <a:ln>
            <a:noFill/>
          </a:ln>
        </p:spPr>
        <p:txBody>
          <a:bodyPr anchorCtr="0" anchor="t" bIns="45700" lIns="91425" spcFirstLastPara="1" rIns="91425" wrap="square" tIns="45700">
            <a:noAutofit/>
          </a:bodyPr>
          <a:lstStyle/>
          <a:p>
            <a:pPr indent="0" lvl="0" marL="160020" marR="0" rtl="0" algn="l">
              <a:lnSpc>
                <a:spcPct val="70000"/>
              </a:lnSpc>
              <a:spcBef>
                <a:spcPts val="0"/>
              </a:spcBef>
              <a:spcAft>
                <a:spcPts val="0"/>
              </a:spcAft>
              <a:buClr>
                <a:schemeClr val="accent1"/>
              </a:buClr>
              <a:buSzPts val="2450"/>
              <a:buFont typeface="Noto Sans Symbols"/>
              <a:buNone/>
            </a:pPr>
            <a:r>
              <a:t/>
            </a:r>
            <a:endParaRPr b="1" sz="2450">
              <a:solidFill>
                <a:schemeClr val="lt1"/>
              </a:solidFill>
              <a:latin typeface="Corbel"/>
              <a:ea typeface="Corbel"/>
              <a:cs typeface="Corbel"/>
              <a:sym typeface="Corbel"/>
            </a:endParaRPr>
          </a:p>
          <a:p>
            <a:pPr indent="0" lvl="0" marL="160020" marR="0" rtl="0" algn="l">
              <a:lnSpc>
                <a:spcPct val="70000"/>
              </a:lnSpc>
              <a:spcBef>
                <a:spcPts val="1200"/>
              </a:spcBef>
              <a:spcAft>
                <a:spcPts val="0"/>
              </a:spcAft>
              <a:buClr>
                <a:schemeClr val="accent1"/>
              </a:buClr>
              <a:buSzPts val="3570"/>
              <a:buFont typeface="Noto Sans Symbols"/>
              <a:buNone/>
            </a:pPr>
            <a:r>
              <a:rPr b="1" lang="en-US" sz="3570">
                <a:solidFill>
                  <a:schemeClr val="lt1"/>
                </a:solidFill>
                <a:latin typeface="Corbel"/>
                <a:ea typeface="Corbel"/>
                <a:cs typeface="Corbel"/>
                <a:sym typeface="Corbel"/>
              </a:rPr>
              <a:t>Innovative model</a:t>
            </a:r>
            <a:endParaRPr b="1" sz="3570">
              <a:solidFill>
                <a:srgbClr val="FF0000"/>
              </a:solidFill>
              <a:latin typeface="Corbel"/>
              <a:ea typeface="Corbel"/>
              <a:cs typeface="Corbel"/>
              <a:sym typeface="Corbel"/>
            </a:endParaRPr>
          </a:p>
          <a:p>
            <a:pPr indent="-182880" lvl="0" marL="182880" marR="0" rtl="0" algn="l">
              <a:lnSpc>
                <a:spcPct val="70000"/>
              </a:lnSpc>
              <a:spcBef>
                <a:spcPts val="1200"/>
              </a:spcBef>
              <a:spcAft>
                <a:spcPts val="0"/>
              </a:spcAft>
              <a:buClr>
                <a:schemeClr val="accent1"/>
              </a:buClr>
              <a:buSzPts val="2029"/>
              <a:buFont typeface="Noto Sans Symbols"/>
              <a:buChar char="●"/>
            </a:pPr>
            <a:r>
              <a:rPr b="1" lang="en-US" sz="2029">
                <a:solidFill>
                  <a:srgbClr val="124163"/>
                </a:solidFill>
                <a:latin typeface="Corbel"/>
                <a:ea typeface="Corbel"/>
                <a:cs typeface="Corbel"/>
                <a:sym typeface="Corbel"/>
              </a:rPr>
              <a:t>Shared measurement System</a:t>
            </a:r>
            <a:endParaRPr/>
          </a:p>
          <a:p>
            <a:pPr indent="-182880" lvl="1" marL="685800" marR="0" rtl="0" algn="l">
              <a:lnSpc>
                <a:spcPct val="70000"/>
              </a:lnSpc>
              <a:spcBef>
                <a:spcPts val="250"/>
              </a:spcBef>
              <a:spcAft>
                <a:spcPts val="0"/>
              </a:spcAft>
              <a:buClr>
                <a:srgbClr val="124163"/>
              </a:buClr>
              <a:buSzPts val="2029"/>
              <a:buFont typeface="Arial"/>
              <a:buChar char="•"/>
            </a:pPr>
            <a:r>
              <a:rPr b="0" i="0" lang="en-US" sz="2029" u="none" cap="none" strike="noStrike">
                <a:solidFill>
                  <a:srgbClr val="124163"/>
                </a:solidFill>
                <a:latin typeface="Corbel"/>
                <a:ea typeface="Corbel"/>
                <a:cs typeface="Corbel"/>
                <a:sym typeface="Corbel"/>
              </a:rPr>
              <a:t>Measurable Outcomes</a:t>
            </a:r>
            <a:endParaRPr/>
          </a:p>
          <a:p>
            <a:pPr indent="-182880" lvl="1" marL="685800" marR="0" rtl="0" algn="l">
              <a:lnSpc>
                <a:spcPct val="70000"/>
              </a:lnSpc>
              <a:spcBef>
                <a:spcPts val="500"/>
              </a:spcBef>
              <a:spcAft>
                <a:spcPts val="0"/>
              </a:spcAft>
              <a:buClr>
                <a:srgbClr val="124163"/>
              </a:buClr>
              <a:buSzPts val="2029"/>
              <a:buFont typeface="Arial"/>
              <a:buChar char="•"/>
            </a:pPr>
            <a:r>
              <a:rPr b="0" i="0" lang="en-US" sz="2029" u="none" cap="none" strike="noStrike">
                <a:solidFill>
                  <a:srgbClr val="124163"/>
                </a:solidFill>
                <a:latin typeface="Corbel"/>
                <a:ea typeface="Corbel"/>
                <a:cs typeface="Corbel"/>
                <a:sym typeface="Corbel"/>
              </a:rPr>
              <a:t>Social sector collaboration</a:t>
            </a:r>
            <a:endParaRPr/>
          </a:p>
          <a:p>
            <a:pPr indent="-182880" lvl="1" marL="685800" marR="0" rtl="0" algn="l">
              <a:lnSpc>
                <a:spcPct val="70000"/>
              </a:lnSpc>
              <a:spcBef>
                <a:spcPts val="500"/>
              </a:spcBef>
              <a:spcAft>
                <a:spcPts val="0"/>
              </a:spcAft>
              <a:buClr>
                <a:srgbClr val="124163"/>
              </a:buClr>
              <a:buSzPts val="2029"/>
              <a:buFont typeface="Arial"/>
              <a:buChar char="•"/>
            </a:pPr>
            <a:r>
              <a:rPr b="0" i="0" lang="en-US" sz="2029" u="none" cap="none" strike="noStrike">
                <a:solidFill>
                  <a:srgbClr val="124163"/>
                </a:solidFill>
                <a:latin typeface="Corbel"/>
                <a:ea typeface="Corbel"/>
                <a:cs typeface="Corbel"/>
                <a:sym typeface="Corbel"/>
              </a:rPr>
              <a:t>Short, medium, long collective goals</a:t>
            </a:r>
            <a:endParaRPr/>
          </a:p>
          <a:p>
            <a:pPr indent="-182880" lvl="0" marL="182880" marR="0" rtl="0" algn="l">
              <a:lnSpc>
                <a:spcPct val="70000"/>
              </a:lnSpc>
              <a:spcBef>
                <a:spcPts val="1450"/>
              </a:spcBef>
              <a:spcAft>
                <a:spcPts val="0"/>
              </a:spcAft>
              <a:buClr>
                <a:schemeClr val="accent1"/>
              </a:buClr>
              <a:buSzPts val="2029"/>
              <a:buFont typeface="Noto Sans Symbols"/>
              <a:buChar char="●"/>
            </a:pPr>
            <a:r>
              <a:rPr b="1" lang="en-US" sz="2029">
                <a:solidFill>
                  <a:srgbClr val="124163"/>
                </a:solidFill>
                <a:latin typeface="Corbel"/>
                <a:ea typeface="Corbel"/>
                <a:cs typeface="Corbel"/>
                <a:sym typeface="Corbel"/>
              </a:rPr>
              <a:t>Recommendation engine </a:t>
            </a:r>
            <a:endParaRPr/>
          </a:p>
          <a:p>
            <a:pPr indent="-182880" lvl="1" marL="685800" marR="0" rtl="0" algn="l">
              <a:lnSpc>
                <a:spcPct val="70000"/>
              </a:lnSpc>
              <a:spcBef>
                <a:spcPts val="250"/>
              </a:spcBef>
              <a:spcAft>
                <a:spcPts val="0"/>
              </a:spcAft>
              <a:buClr>
                <a:srgbClr val="124163"/>
              </a:buClr>
              <a:buSzPts val="2029"/>
              <a:buFont typeface="Arial"/>
              <a:buChar char="•"/>
            </a:pPr>
            <a:r>
              <a:rPr b="0" i="0" lang="en-US" sz="2029" u="none" cap="none" strike="noStrike">
                <a:solidFill>
                  <a:srgbClr val="124163"/>
                </a:solidFill>
                <a:latin typeface="Corbel"/>
                <a:ea typeface="Corbel"/>
                <a:cs typeface="Corbel"/>
                <a:sym typeface="Corbel"/>
              </a:rPr>
              <a:t>Analytics for predicting optimal care plan, interventions, recovery coaching/monitoring</a:t>
            </a:r>
            <a:endParaRPr/>
          </a:p>
          <a:p>
            <a:pPr indent="-182880" lvl="1" marL="685800" marR="0" rtl="0" algn="l">
              <a:lnSpc>
                <a:spcPct val="70000"/>
              </a:lnSpc>
              <a:spcBef>
                <a:spcPts val="500"/>
              </a:spcBef>
              <a:spcAft>
                <a:spcPts val="0"/>
              </a:spcAft>
              <a:buClr>
                <a:srgbClr val="124163"/>
              </a:buClr>
              <a:buSzPts val="2029"/>
              <a:buFont typeface="Arial"/>
              <a:buChar char="•"/>
            </a:pPr>
            <a:r>
              <a:rPr b="0" i="0" lang="en-US" sz="2029" u="none" cap="none" strike="noStrike">
                <a:solidFill>
                  <a:srgbClr val="124163"/>
                </a:solidFill>
                <a:latin typeface="Corbel"/>
                <a:ea typeface="Corbel"/>
                <a:cs typeface="Corbel"/>
                <a:sym typeface="Corbel"/>
              </a:rPr>
              <a:t>Short, medium, long collective goals</a:t>
            </a:r>
            <a:endParaRPr/>
          </a:p>
          <a:p>
            <a:pPr indent="-182880" lvl="0" marL="182880" marR="0" rtl="0" algn="l">
              <a:lnSpc>
                <a:spcPct val="70000"/>
              </a:lnSpc>
              <a:spcBef>
                <a:spcPts val="1450"/>
              </a:spcBef>
              <a:spcAft>
                <a:spcPts val="0"/>
              </a:spcAft>
              <a:buClr>
                <a:schemeClr val="accent1"/>
              </a:buClr>
              <a:buSzPts val="2029"/>
              <a:buFont typeface="Noto Sans Symbols"/>
              <a:buChar char="●"/>
            </a:pPr>
            <a:r>
              <a:rPr b="1" lang="en-US" sz="2029">
                <a:solidFill>
                  <a:srgbClr val="124163"/>
                </a:solidFill>
                <a:latin typeface="Corbel"/>
                <a:ea typeface="Corbel"/>
                <a:cs typeface="Corbel"/>
                <a:sym typeface="Corbel"/>
              </a:rPr>
              <a:t>Mother-Baby cohort view</a:t>
            </a:r>
            <a:endParaRPr/>
          </a:p>
          <a:p>
            <a:pPr indent="-182880" lvl="1" marL="685800" marR="0" rtl="0" algn="l">
              <a:lnSpc>
                <a:spcPct val="70000"/>
              </a:lnSpc>
              <a:spcBef>
                <a:spcPts val="250"/>
              </a:spcBef>
              <a:spcAft>
                <a:spcPts val="0"/>
              </a:spcAft>
              <a:buClr>
                <a:srgbClr val="124163"/>
              </a:buClr>
              <a:buSzPts val="2029"/>
              <a:buFont typeface="Noto Sans Symbols"/>
              <a:buChar char="●"/>
            </a:pPr>
            <a:r>
              <a:rPr b="0" i="0" lang="en-US" sz="2029" u="none" cap="none" strike="noStrike">
                <a:solidFill>
                  <a:srgbClr val="124163"/>
                </a:solidFill>
                <a:latin typeface="Corbel"/>
                <a:ea typeface="Corbel"/>
                <a:cs typeface="Corbel"/>
                <a:sym typeface="Corbel"/>
              </a:rPr>
              <a:t>Stable home, stable family, stable health for baby </a:t>
            </a:r>
            <a:endParaRPr/>
          </a:p>
          <a:p>
            <a:pPr indent="-182880" lvl="1" marL="685800" marR="0" rtl="0" algn="l">
              <a:lnSpc>
                <a:spcPct val="70000"/>
              </a:lnSpc>
              <a:spcBef>
                <a:spcPts val="500"/>
              </a:spcBef>
              <a:spcAft>
                <a:spcPts val="0"/>
              </a:spcAft>
              <a:buClr>
                <a:srgbClr val="124163"/>
              </a:buClr>
              <a:buSzPts val="2029"/>
              <a:buFont typeface="Noto Sans Symbols"/>
              <a:buChar char="●"/>
            </a:pPr>
            <a:r>
              <a:rPr b="0" i="0" lang="en-US" sz="2029" u="none" cap="none" strike="noStrike">
                <a:solidFill>
                  <a:srgbClr val="124163"/>
                </a:solidFill>
                <a:latin typeface="Corbel"/>
                <a:ea typeface="Corbel"/>
                <a:cs typeface="Corbel"/>
                <a:sym typeface="Corbel"/>
              </a:rPr>
              <a:t>Cross-cohort coordination, reports/alerts</a:t>
            </a:r>
            <a:endParaRPr/>
          </a:p>
          <a:p>
            <a:pPr indent="-53975" lvl="1" marL="685800" marR="0" rtl="0" algn="l">
              <a:lnSpc>
                <a:spcPct val="70000"/>
              </a:lnSpc>
              <a:spcBef>
                <a:spcPts val="500"/>
              </a:spcBef>
              <a:spcAft>
                <a:spcPts val="0"/>
              </a:spcAft>
              <a:buClr>
                <a:srgbClr val="595959"/>
              </a:buClr>
              <a:buSzPts val="2030"/>
              <a:buFont typeface="Noto Sans Symbols"/>
              <a:buNone/>
            </a:pPr>
            <a:r>
              <a:t/>
            </a:r>
            <a:endParaRPr b="0" i="0" sz="2029" u="none" cap="none" strike="noStrike">
              <a:solidFill>
                <a:srgbClr val="124163"/>
              </a:solidFill>
              <a:latin typeface="Corbel"/>
              <a:ea typeface="Corbel"/>
              <a:cs typeface="Corbel"/>
              <a:sym typeface="Corbel"/>
            </a:endParaRPr>
          </a:p>
          <a:p>
            <a:pPr indent="-53975" lvl="1" marL="685800" marR="0" rtl="0" algn="l">
              <a:lnSpc>
                <a:spcPct val="70000"/>
              </a:lnSpc>
              <a:spcBef>
                <a:spcPts val="500"/>
              </a:spcBef>
              <a:spcAft>
                <a:spcPts val="0"/>
              </a:spcAft>
              <a:buClr>
                <a:srgbClr val="595959"/>
              </a:buClr>
              <a:buSzPts val="2030"/>
              <a:buFont typeface="Noto Sans Symbols"/>
              <a:buNone/>
            </a:pPr>
            <a:r>
              <a:t/>
            </a:r>
            <a:endParaRPr b="0" i="0" sz="2029" u="none" cap="none" strike="noStrike">
              <a:solidFill>
                <a:srgbClr val="124163"/>
              </a:solidFill>
              <a:latin typeface="Corbel"/>
              <a:ea typeface="Corbel"/>
              <a:cs typeface="Corbel"/>
              <a:sym typeface="Corbel"/>
            </a:endParaRPr>
          </a:p>
          <a:p>
            <a:pPr indent="0" lvl="1" marL="502919" marR="0" rtl="0" algn="l">
              <a:lnSpc>
                <a:spcPct val="70000"/>
              </a:lnSpc>
              <a:spcBef>
                <a:spcPts val="500"/>
              </a:spcBef>
              <a:spcAft>
                <a:spcPts val="0"/>
              </a:spcAft>
              <a:buClr>
                <a:srgbClr val="595959"/>
              </a:buClr>
              <a:buSzPts val="1820"/>
              <a:buFont typeface="Noto Sans Symbols"/>
              <a:buNone/>
            </a:pPr>
            <a:r>
              <a:t/>
            </a:r>
            <a:endParaRPr b="0" i="0" sz="1820" u="none" cap="none" strike="noStrike">
              <a:solidFill>
                <a:srgbClr val="124163"/>
              </a:solidFill>
              <a:latin typeface="Corbel"/>
              <a:ea typeface="Corbel"/>
              <a:cs typeface="Corbel"/>
              <a:sym typeface="Corbel"/>
            </a:endParaRPr>
          </a:p>
          <a:p>
            <a:pPr indent="-262889" lvl="0" marL="502919" marR="0" rtl="0" algn="l">
              <a:lnSpc>
                <a:spcPct val="70000"/>
              </a:lnSpc>
              <a:spcBef>
                <a:spcPts val="1450"/>
              </a:spcBef>
              <a:spcAft>
                <a:spcPts val="0"/>
              </a:spcAft>
              <a:buClr>
                <a:srgbClr val="85A5C1"/>
              </a:buClr>
              <a:buSzPts val="1260"/>
              <a:buFont typeface="Noto Sans Symbols"/>
              <a:buNone/>
            </a:pPr>
            <a:r>
              <a:t/>
            </a:r>
            <a:endParaRPr sz="1260">
              <a:solidFill>
                <a:srgbClr val="FFFFFF"/>
              </a:solidFill>
              <a:latin typeface="Corbel"/>
              <a:ea typeface="Corbel"/>
              <a:cs typeface="Corbel"/>
              <a:sym typeface="Corbel"/>
            </a:endParaRPr>
          </a:p>
        </p:txBody>
      </p:sp>
      <p:pic>
        <p:nvPicPr>
          <p:cNvPr descr="A close up of a logo&#10;&#10;Description generated with high confidence" id="278" name="Google Shape;278;p24"/>
          <p:cNvPicPr preferRelativeResize="0"/>
          <p:nvPr/>
        </p:nvPicPr>
        <p:blipFill rotWithShape="1">
          <a:blip r:embed="rId4">
            <a:alphaModFix/>
          </a:blip>
          <a:srcRect b="0" l="0" r="0" t="0"/>
          <a:stretch/>
        </p:blipFill>
        <p:spPr>
          <a:xfrm>
            <a:off x="4630295" y="127462"/>
            <a:ext cx="1465705" cy="1372467"/>
          </a:xfrm>
          <a:prstGeom prst="rect">
            <a:avLst/>
          </a:prstGeom>
          <a:noFill/>
          <a:ln>
            <a:noFill/>
          </a:ln>
        </p:spPr>
      </p:pic>
      <p:pic>
        <p:nvPicPr>
          <p:cNvPr descr="A screenshot of a cell phone&#10;&#10;Description generated with very high confidence" id="279" name="Google Shape;279;p24"/>
          <p:cNvPicPr preferRelativeResize="0"/>
          <p:nvPr/>
        </p:nvPicPr>
        <p:blipFill rotWithShape="1">
          <a:blip r:embed="rId5">
            <a:alphaModFix/>
          </a:blip>
          <a:srcRect b="0" l="0" r="0" t="0"/>
          <a:stretch/>
        </p:blipFill>
        <p:spPr>
          <a:xfrm>
            <a:off x="142608" y="4251707"/>
            <a:ext cx="6209747" cy="24788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115058" y="1123836"/>
            <a:ext cx="2985424" cy="4601183"/>
          </a:xfrm>
          <a:prstGeom prst="rect">
            <a:avLst/>
          </a:prstGeom>
          <a:solidFill>
            <a:srgbClr val="42D6C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b="1" lang="en-US"/>
              <a:t>Next Steps</a:t>
            </a:r>
            <a:br>
              <a:rPr lang="en-US"/>
            </a:br>
            <a:br>
              <a:rPr lang="en-US"/>
            </a:br>
            <a:r>
              <a:rPr lang="en-US" sz="2400">
                <a:solidFill>
                  <a:srgbClr val="C00000"/>
                </a:solidFill>
              </a:rPr>
              <a:t>Funding for implementation and commercialization</a:t>
            </a:r>
            <a:br>
              <a:rPr lang="en-US" sz="2400">
                <a:solidFill>
                  <a:srgbClr val="C00000"/>
                </a:solidFill>
              </a:rPr>
            </a:br>
            <a:br>
              <a:rPr lang="en-US" sz="2400">
                <a:solidFill>
                  <a:srgbClr val="C00000"/>
                </a:solidFill>
              </a:rPr>
            </a:br>
            <a:r>
              <a:rPr lang="en-US" sz="2400">
                <a:solidFill>
                  <a:srgbClr val="C00000"/>
                </a:solidFill>
              </a:rPr>
              <a:t>Partnerships and collaboration:</a:t>
            </a:r>
            <a:br>
              <a:rPr lang="en-US" sz="2400">
                <a:solidFill>
                  <a:srgbClr val="C00000"/>
                </a:solidFill>
              </a:rPr>
            </a:br>
            <a:r>
              <a:rPr lang="en-US" sz="2400">
                <a:solidFill>
                  <a:srgbClr val="C00000"/>
                </a:solidFill>
              </a:rPr>
              <a:t>pilots, </a:t>
            </a:r>
            <a:br>
              <a:rPr lang="en-US" sz="2400">
                <a:solidFill>
                  <a:srgbClr val="C00000"/>
                </a:solidFill>
              </a:rPr>
            </a:br>
            <a:r>
              <a:rPr lang="en-US" sz="2400">
                <a:solidFill>
                  <a:srgbClr val="C00000"/>
                </a:solidFill>
              </a:rPr>
              <a:t>promotion, </a:t>
            </a:r>
            <a:br>
              <a:rPr lang="en-US" sz="2400">
                <a:solidFill>
                  <a:srgbClr val="C00000"/>
                </a:solidFill>
              </a:rPr>
            </a:br>
            <a:r>
              <a:rPr lang="en-US" sz="2400">
                <a:solidFill>
                  <a:srgbClr val="C00000"/>
                </a:solidFill>
              </a:rPr>
              <a:t>sponsorships</a:t>
            </a:r>
            <a:endParaRPr>
              <a:solidFill>
                <a:srgbClr val="C00000"/>
              </a:solidFill>
            </a:endParaRPr>
          </a:p>
        </p:txBody>
      </p:sp>
      <p:sp>
        <p:nvSpPr>
          <p:cNvPr id="286" name="Google Shape;286;p25"/>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b="1" lang="en-US" sz="2800">
                <a:solidFill>
                  <a:srgbClr val="124163"/>
                </a:solidFill>
              </a:rPr>
              <a:t>Product-Market fit Analysis:</a:t>
            </a:r>
            <a:endParaRPr/>
          </a:p>
          <a:p>
            <a:pPr indent="-182880" lvl="0" marL="182880" rtl="0" algn="l">
              <a:lnSpc>
                <a:spcPct val="90000"/>
              </a:lnSpc>
              <a:spcBef>
                <a:spcPts val="1200"/>
              </a:spcBef>
              <a:spcAft>
                <a:spcPts val="0"/>
              </a:spcAft>
              <a:buSzPts val="2800"/>
              <a:buChar char="●"/>
            </a:pPr>
            <a:r>
              <a:rPr lang="en-US" sz="2800">
                <a:solidFill>
                  <a:srgbClr val="124163"/>
                </a:solidFill>
              </a:rPr>
              <a:t>Pilot with </a:t>
            </a:r>
            <a:r>
              <a:rPr lang="en-US" sz="2600">
                <a:solidFill>
                  <a:srgbClr val="124163"/>
                </a:solidFill>
              </a:rPr>
              <a:t>ACO, potential settings include:</a:t>
            </a:r>
            <a:endParaRPr/>
          </a:p>
          <a:p>
            <a:pPr indent="-182880" lvl="1" marL="685800" rtl="0" algn="l">
              <a:lnSpc>
                <a:spcPct val="90000"/>
              </a:lnSpc>
              <a:spcBef>
                <a:spcPts val="250"/>
              </a:spcBef>
              <a:spcAft>
                <a:spcPts val="0"/>
              </a:spcAft>
              <a:buSzPts val="2600"/>
              <a:buChar char="●"/>
            </a:pPr>
            <a:r>
              <a:rPr lang="en-US" sz="2600">
                <a:solidFill>
                  <a:srgbClr val="124163"/>
                </a:solidFill>
              </a:rPr>
              <a:t>Health Home/ Opioid Collaborative</a:t>
            </a:r>
            <a:endParaRPr/>
          </a:p>
          <a:p>
            <a:pPr indent="-182880" lvl="1" marL="685800" rtl="0" algn="l">
              <a:lnSpc>
                <a:spcPct val="90000"/>
              </a:lnSpc>
              <a:spcBef>
                <a:spcPts val="500"/>
              </a:spcBef>
              <a:spcAft>
                <a:spcPts val="0"/>
              </a:spcAft>
              <a:buSzPts val="2600"/>
              <a:buChar char="●"/>
            </a:pPr>
            <a:r>
              <a:rPr lang="en-US" sz="2600">
                <a:solidFill>
                  <a:srgbClr val="124163"/>
                </a:solidFill>
              </a:rPr>
              <a:t>Center for Excellence initiative</a:t>
            </a:r>
            <a:endParaRPr/>
          </a:p>
          <a:p>
            <a:pPr indent="-182880" lvl="1" marL="685800" rtl="0" algn="l">
              <a:lnSpc>
                <a:spcPct val="90000"/>
              </a:lnSpc>
              <a:spcBef>
                <a:spcPts val="500"/>
              </a:spcBef>
              <a:spcAft>
                <a:spcPts val="0"/>
              </a:spcAft>
              <a:buSzPts val="2600"/>
              <a:buChar char="●"/>
            </a:pPr>
            <a:r>
              <a:rPr lang="en-US" sz="2600">
                <a:solidFill>
                  <a:srgbClr val="124163"/>
                </a:solidFill>
              </a:rPr>
              <a:t>Opioid Task force initiative</a:t>
            </a:r>
            <a:endParaRPr/>
          </a:p>
          <a:p>
            <a:pPr indent="-182880" lvl="0" marL="182880" rtl="0" algn="l">
              <a:lnSpc>
                <a:spcPct val="90000"/>
              </a:lnSpc>
              <a:spcBef>
                <a:spcPts val="1450"/>
              </a:spcBef>
              <a:spcAft>
                <a:spcPts val="0"/>
              </a:spcAft>
              <a:buSzPts val="2800"/>
              <a:buChar char="●"/>
            </a:pPr>
            <a:r>
              <a:rPr lang="en-US" sz="2800">
                <a:solidFill>
                  <a:srgbClr val="124163"/>
                </a:solidFill>
              </a:rPr>
              <a:t>Population health data &amp; analytics for these babies/children (up to 5 years) </a:t>
            </a:r>
            <a:endParaRPr/>
          </a:p>
          <a:p>
            <a:pPr indent="-182880" lvl="0" marL="182880" rtl="0" algn="l">
              <a:lnSpc>
                <a:spcPct val="90000"/>
              </a:lnSpc>
              <a:spcBef>
                <a:spcPts val="1200"/>
              </a:spcBef>
              <a:spcAft>
                <a:spcPts val="0"/>
              </a:spcAft>
              <a:buSzPts val="2800"/>
              <a:buChar char="●"/>
            </a:pPr>
            <a:r>
              <a:rPr lang="en-US" sz="2800">
                <a:solidFill>
                  <a:srgbClr val="124163"/>
                </a:solidFill>
              </a:rPr>
              <a:t>Showcase measurable impact through collective impact models of care</a:t>
            </a:r>
            <a:endParaRPr/>
          </a:p>
          <a:p>
            <a:pPr indent="0" lvl="0" marL="0" rtl="0" algn="l">
              <a:lnSpc>
                <a:spcPct val="90000"/>
              </a:lnSpc>
              <a:spcBef>
                <a:spcPts val="1200"/>
              </a:spcBef>
              <a:spcAft>
                <a:spcPts val="0"/>
              </a:spcAft>
              <a:buSzPts val="2800"/>
              <a:buNone/>
            </a:pPr>
            <a:r>
              <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br>
              <a:rPr lang="en-US"/>
            </a:br>
            <a:r>
              <a:rPr b="1" lang="en-US"/>
              <a:t>Leadership Team</a:t>
            </a:r>
            <a:br>
              <a:rPr lang="en-US"/>
            </a:br>
            <a:br>
              <a:rPr lang="en-US"/>
            </a:br>
            <a:r>
              <a:rPr lang="en-US" sz="2000" u="sng">
                <a:solidFill>
                  <a:srgbClr val="124163"/>
                </a:solidFill>
              </a:rPr>
              <a:t>www.vitalstarthealth.com</a:t>
            </a:r>
            <a:endParaRPr u="sng">
              <a:solidFill>
                <a:srgbClr val="124163"/>
              </a:solidFill>
            </a:endParaRPr>
          </a:p>
        </p:txBody>
      </p:sp>
      <p:sp>
        <p:nvSpPr>
          <p:cNvPr id="292" name="Google Shape;292;p26"/>
          <p:cNvSpPr txBox="1"/>
          <p:nvPr>
            <p:ph idx="1" type="body"/>
          </p:nvPr>
        </p:nvSpPr>
        <p:spPr>
          <a:xfrm>
            <a:off x="3867912" y="868680"/>
            <a:ext cx="3474720" cy="3675185"/>
          </a:xfrm>
          <a:prstGeom prst="rect">
            <a:avLst/>
          </a:prstGeom>
          <a:noFill/>
          <a:ln>
            <a:noFill/>
          </a:ln>
        </p:spPr>
        <p:txBody>
          <a:bodyPr anchorCtr="0" anchor="ctr" bIns="45700" lIns="91425" spcFirstLastPara="1" rIns="91425" wrap="square" tIns="45700">
            <a:noAutofit/>
          </a:bodyPr>
          <a:lstStyle/>
          <a:p>
            <a:pPr indent="0" lvl="0" marL="0" rtl="0" algn="l">
              <a:lnSpc>
                <a:spcPct val="70000"/>
              </a:lnSpc>
              <a:spcBef>
                <a:spcPts val="0"/>
              </a:spcBef>
              <a:spcAft>
                <a:spcPts val="0"/>
              </a:spcAft>
              <a:buSzPts val="1750"/>
              <a:buNone/>
            </a:pPr>
            <a:r>
              <a:rPr b="1" lang="en-US" sz="1750">
                <a:latin typeface="Corbel"/>
                <a:ea typeface="Corbel"/>
                <a:cs typeface="Corbel"/>
                <a:sym typeface="Corbel"/>
              </a:rPr>
              <a:t>Founders: </a:t>
            </a:r>
            <a:endParaRPr/>
          </a:p>
          <a:p>
            <a:pPr indent="-182880" lvl="0" marL="182880" rtl="0" algn="just">
              <a:lnSpc>
                <a:spcPct val="70000"/>
              </a:lnSpc>
              <a:spcBef>
                <a:spcPts val="1200"/>
              </a:spcBef>
              <a:spcAft>
                <a:spcPts val="0"/>
              </a:spcAft>
              <a:buSzPts val="1250"/>
              <a:buChar char="●"/>
            </a:pPr>
            <a:r>
              <a:rPr b="1" lang="en-US" sz="1250">
                <a:latin typeface="Corbel"/>
                <a:ea typeface="Corbel"/>
                <a:cs typeface="Corbel"/>
                <a:sym typeface="Corbel"/>
              </a:rPr>
              <a:t>Mary Ellen Vajravelu</a:t>
            </a:r>
            <a:r>
              <a:rPr lang="en-US" sz="1250">
                <a:latin typeface="Corbel"/>
                <a:ea typeface="Corbel"/>
                <a:cs typeface="Corbel"/>
                <a:sym typeface="Corbel"/>
              </a:rPr>
              <a:t>, MD </a:t>
            </a:r>
            <a:r>
              <a:rPr lang="en-US" sz="1187">
                <a:latin typeface="Corbel"/>
                <a:ea typeface="Corbel"/>
                <a:cs typeface="Corbel"/>
                <a:sym typeface="Corbel"/>
              </a:rPr>
              <a:t>is a fellow in Pediatric Endocrinology at the Children’s Hospital of Philadelphia (CHOP). She is pursuing a Master of Science in Health Policy at the University of Pennsylvania and is a fellow of the Leonard Davis Institute of Health Economics. She is a fellow of the Center for Healthcare Improvement and Patient Safety, through which she is receiving training in Quality Improvement. Her current research focuses on hypoglycemic disorders in infants and children.</a:t>
            </a:r>
            <a:endParaRPr sz="1000">
              <a:latin typeface="Corbel"/>
              <a:ea typeface="Corbel"/>
              <a:cs typeface="Corbel"/>
              <a:sym typeface="Corbel"/>
            </a:endParaRPr>
          </a:p>
          <a:p>
            <a:pPr indent="-182880" lvl="0" marL="182880" rtl="0" algn="just">
              <a:lnSpc>
                <a:spcPct val="70000"/>
              </a:lnSpc>
              <a:spcBef>
                <a:spcPts val="1200"/>
              </a:spcBef>
              <a:spcAft>
                <a:spcPts val="0"/>
              </a:spcAft>
              <a:buSzPts val="1250"/>
              <a:buChar char="●"/>
            </a:pPr>
            <a:r>
              <a:rPr b="1" lang="en-US" sz="1250">
                <a:latin typeface="Corbel"/>
                <a:ea typeface="Corbel"/>
                <a:cs typeface="Corbel"/>
                <a:sym typeface="Corbel"/>
              </a:rPr>
              <a:t>Carrie Hufnal</a:t>
            </a:r>
            <a:r>
              <a:rPr lang="en-US" sz="1250">
                <a:latin typeface="Corbel"/>
                <a:ea typeface="Corbel"/>
                <a:cs typeface="Corbel"/>
                <a:sym typeface="Corbel"/>
              </a:rPr>
              <a:t>, MD </a:t>
            </a:r>
            <a:r>
              <a:rPr lang="en-US" sz="1187">
                <a:latin typeface="Corbel"/>
                <a:ea typeface="Corbel"/>
                <a:cs typeface="Corbel"/>
                <a:sym typeface="Corbel"/>
              </a:rPr>
              <a:t>is a neonatologist at the Children’s Hospital of Philadelphia and Associate Director of the CHOP Newborn Care Network. She has expertise in Quality Improvement and has led several QI initiatives across the Network. She helped to create the newborn blood sugar screening guideline at CHOP and led its implementation at hospitals throughout the CHOP Newborn Care Network.</a:t>
            </a:r>
            <a:endParaRPr/>
          </a:p>
          <a:p>
            <a:pPr indent="-103504" lvl="0" marL="182880" rtl="0" algn="just">
              <a:lnSpc>
                <a:spcPct val="70000"/>
              </a:lnSpc>
              <a:spcBef>
                <a:spcPts val="1200"/>
              </a:spcBef>
              <a:spcAft>
                <a:spcPts val="0"/>
              </a:spcAft>
              <a:buSzPts val="1250"/>
              <a:buNone/>
            </a:pPr>
            <a:r>
              <a:t/>
            </a:r>
            <a:endParaRPr sz="1250">
              <a:latin typeface="Corbel"/>
              <a:ea typeface="Corbel"/>
              <a:cs typeface="Corbel"/>
              <a:sym typeface="Corbel"/>
            </a:endParaRPr>
          </a:p>
        </p:txBody>
      </p:sp>
      <p:sp>
        <p:nvSpPr>
          <p:cNvPr id="293" name="Google Shape;293;p26"/>
          <p:cNvSpPr txBox="1"/>
          <p:nvPr>
            <p:ph idx="2" type="body"/>
          </p:nvPr>
        </p:nvSpPr>
        <p:spPr>
          <a:xfrm>
            <a:off x="7825153" y="914400"/>
            <a:ext cx="3474720" cy="5120640"/>
          </a:xfrm>
          <a:prstGeom prst="rect">
            <a:avLst/>
          </a:prstGeom>
          <a:noFill/>
          <a:ln>
            <a:noFill/>
          </a:ln>
        </p:spPr>
        <p:txBody>
          <a:bodyPr anchorCtr="0" anchor="ctr" bIns="45700" lIns="91425" spcFirstLastPara="1" rIns="91425" wrap="square" tIns="45700">
            <a:noAutofit/>
          </a:bodyPr>
          <a:lstStyle/>
          <a:p>
            <a:pPr indent="-182880" lvl="0" marL="182880" rtl="0" algn="l">
              <a:lnSpc>
                <a:spcPct val="70000"/>
              </a:lnSpc>
              <a:spcBef>
                <a:spcPts val="0"/>
              </a:spcBef>
              <a:spcAft>
                <a:spcPts val="0"/>
              </a:spcAft>
              <a:buSzPts val="1750"/>
              <a:buChar char="●"/>
            </a:pPr>
            <a:r>
              <a:rPr b="1" lang="en-US" sz="1750">
                <a:latin typeface="Corbel"/>
                <a:ea typeface="Corbel"/>
                <a:cs typeface="Corbel"/>
                <a:sym typeface="Corbel"/>
              </a:rPr>
              <a:t>CEO: </a:t>
            </a:r>
            <a:endParaRPr/>
          </a:p>
          <a:p>
            <a:pPr indent="-182880" lvl="0" marL="182880" rtl="0" algn="just">
              <a:lnSpc>
                <a:spcPct val="70000"/>
              </a:lnSpc>
              <a:spcBef>
                <a:spcPts val="1200"/>
              </a:spcBef>
              <a:spcAft>
                <a:spcPts val="0"/>
              </a:spcAft>
              <a:buSzPts val="1250"/>
              <a:buChar char="●"/>
            </a:pPr>
            <a:r>
              <a:rPr b="1" lang="en-US" sz="1250">
                <a:latin typeface="Corbel"/>
                <a:ea typeface="Corbel"/>
                <a:cs typeface="Corbel"/>
                <a:sym typeface="Corbel"/>
              </a:rPr>
              <a:t>Kirthika Parmeswaran, </a:t>
            </a:r>
            <a:r>
              <a:rPr lang="en-US" sz="1187">
                <a:latin typeface="Corbel"/>
                <a:ea typeface="Corbel"/>
                <a:cs typeface="Corbel"/>
                <a:sym typeface="Corbel"/>
              </a:rPr>
              <a:t>is a technology innovation executive with  extensive experience in R&amp;D, products, solutions and strategy. She holds an Executive Masters in Technology Management (EMTM) from University of Pennsylvania, Wharton School of Business and a Masters in Computer Science from Washington University in St. Louis.</a:t>
            </a:r>
            <a:endParaRPr/>
          </a:p>
          <a:p>
            <a:pPr indent="-107505" lvl="0" marL="182880" rtl="0" algn="just">
              <a:lnSpc>
                <a:spcPct val="70000"/>
              </a:lnSpc>
              <a:spcBef>
                <a:spcPts val="1200"/>
              </a:spcBef>
              <a:spcAft>
                <a:spcPts val="0"/>
              </a:spcAft>
              <a:buSzPts val="1187"/>
              <a:buNone/>
            </a:pPr>
            <a:r>
              <a:t/>
            </a:r>
            <a:endParaRPr sz="1187">
              <a:latin typeface="Corbel"/>
              <a:ea typeface="Corbel"/>
              <a:cs typeface="Corbel"/>
              <a:sym typeface="Corbel"/>
            </a:endParaRPr>
          </a:p>
          <a:p>
            <a:pPr indent="-182880" lvl="0" marL="182880" rtl="0" algn="l">
              <a:lnSpc>
                <a:spcPct val="70000"/>
              </a:lnSpc>
              <a:spcBef>
                <a:spcPts val="1200"/>
              </a:spcBef>
              <a:spcAft>
                <a:spcPts val="0"/>
              </a:spcAft>
              <a:buSzPts val="1750"/>
              <a:buChar char="●"/>
            </a:pPr>
            <a:r>
              <a:rPr b="1" lang="en-US" sz="1750">
                <a:latin typeface="Corbel"/>
                <a:ea typeface="Corbel"/>
                <a:cs typeface="Corbel"/>
                <a:sym typeface="Corbel"/>
              </a:rPr>
              <a:t>Advisors:</a:t>
            </a:r>
            <a:endParaRPr/>
          </a:p>
          <a:p>
            <a:pPr indent="-182880" lvl="0" marL="182880" rtl="0" algn="just">
              <a:lnSpc>
                <a:spcPct val="70000"/>
              </a:lnSpc>
              <a:spcBef>
                <a:spcPts val="1200"/>
              </a:spcBef>
              <a:spcAft>
                <a:spcPts val="0"/>
              </a:spcAft>
              <a:buSzPts val="1250"/>
              <a:buChar char="●"/>
            </a:pPr>
            <a:r>
              <a:rPr b="1" lang="en-US" sz="1250">
                <a:latin typeface="Corbel"/>
                <a:ea typeface="Corbel"/>
                <a:cs typeface="Corbel"/>
                <a:sym typeface="Corbel"/>
              </a:rPr>
              <a:t>Lisa Wittmer, PhD </a:t>
            </a:r>
            <a:r>
              <a:rPr lang="en-US" sz="1187">
                <a:latin typeface="Corbel"/>
                <a:ea typeface="Corbel"/>
                <a:cs typeface="Corbel"/>
                <a:sym typeface="Corbel"/>
              </a:rPr>
              <a:t>is the COO &amp; Head of Portfolio Development at AMO Pharma with extensive experience in pharmaceutical products. She is currently the Entrepreneur-in-Residence at PCI Ventures*. She has a doctorate from Washington University School of Medicine in St. Louis and has been a Howard Hughes Medical Institute Fellow at Duke University School of Medicine.</a:t>
            </a:r>
            <a:endParaRPr/>
          </a:p>
          <a:p>
            <a:pPr indent="-182880" lvl="0" marL="182880" rtl="0" algn="just">
              <a:lnSpc>
                <a:spcPct val="70000"/>
              </a:lnSpc>
              <a:spcBef>
                <a:spcPts val="1200"/>
              </a:spcBef>
              <a:spcAft>
                <a:spcPts val="0"/>
              </a:spcAft>
              <a:buSzPts val="1250"/>
              <a:buChar char="●"/>
            </a:pPr>
            <a:r>
              <a:rPr b="1" lang="en-US" sz="1250">
                <a:latin typeface="Corbel"/>
                <a:ea typeface="Corbel"/>
                <a:cs typeface="Corbel"/>
                <a:sym typeface="Corbel"/>
              </a:rPr>
              <a:t>Ryan Mendoza</a:t>
            </a:r>
            <a:r>
              <a:rPr b="1" lang="en-US" sz="1187">
                <a:latin typeface="Corbel"/>
                <a:ea typeface="Corbel"/>
                <a:cs typeface="Corbel"/>
                <a:sym typeface="Corbel"/>
              </a:rPr>
              <a:t>, </a:t>
            </a:r>
            <a:r>
              <a:rPr lang="en-US" sz="1187">
                <a:latin typeface="Corbel"/>
                <a:ea typeface="Corbel"/>
                <a:cs typeface="Corbel"/>
                <a:sym typeface="Corbel"/>
              </a:rPr>
              <a:t>manages a portfolio of IT, physical sciences, and hardware companies at PCI Ventures* and advises on growth, business strategy, and fundraising. Prior to PCI Ventures, Ryan was SVP of Engineering and co-founder of Graphene Frontiers, a nanotechnology startup company. He has a M.S. in Electrical Engineering with a focus on nanoscale electronic systems from the University of Pennsylvania, and a B.S. in Electrical Engineering from the University of Southern California.</a:t>
            </a:r>
            <a:endParaRPr b="1" sz="1187">
              <a:latin typeface="Corbel"/>
              <a:ea typeface="Corbel"/>
              <a:cs typeface="Corbel"/>
              <a:sym typeface="Corbel"/>
            </a:endParaRPr>
          </a:p>
        </p:txBody>
      </p:sp>
      <p:pic>
        <p:nvPicPr>
          <p:cNvPr id="294" name="Google Shape;294;p26"/>
          <p:cNvPicPr preferRelativeResize="0"/>
          <p:nvPr/>
        </p:nvPicPr>
        <p:blipFill rotWithShape="1">
          <a:blip r:embed="rId3">
            <a:alphaModFix/>
          </a:blip>
          <a:srcRect b="0" l="0" r="0" t="0"/>
          <a:stretch/>
        </p:blipFill>
        <p:spPr>
          <a:xfrm>
            <a:off x="320673" y="1031445"/>
            <a:ext cx="2078315" cy="1314534"/>
          </a:xfrm>
          <a:prstGeom prst="rect">
            <a:avLst/>
          </a:prstGeom>
          <a:noFill/>
          <a:ln>
            <a:noFill/>
          </a:ln>
        </p:spPr>
      </p:pic>
      <p:sp>
        <p:nvSpPr>
          <p:cNvPr id="295" name="Google Shape;295;p26"/>
          <p:cNvSpPr txBox="1"/>
          <p:nvPr/>
        </p:nvSpPr>
        <p:spPr>
          <a:xfrm>
            <a:off x="193079" y="5240216"/>
            <a:ext cx="334107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orbel"/>
                <a:ea typeface="Corbel"/>
                <a:cs typeface="Corbel"/>
                <a:sym typeface="Corbel"/>
              </a:rPr>
              <a:t>For further information, contact: Kirthika@vitalstarthealth.com</a:t>
            </a:r>
            <a:endParaRPr/>
          </a:p>
        </p:txBody>
      </p:sp>
      <p:sp>
        <p:nvSpPr>
          <p:cNvPr id="296" name="Google Shape;296;p26"/>
          <p:cNvSpPr txBox="1"/>
          <p:nvPr/>
        </p:nvSpPr>
        <p:spPr>
          <a:xfrm>
            <a:off x="7934178" y="6224954"/>
            <a:ext cx="2982352" cy="41503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000">
                <a:solidFill>
                  <a:schemeClr val="dk1"/>
                </a:solidFill>
                <a:latin typeface="Corbel"/>
                <a:ea typeface="Corbel"/>
                <a:cs typeface="Corbel"/>
                <a:sym typeface="Corbel"/>
              </a:rPr>
              <a:t>* Penn Center for Innovation (PCI) is the technology incubator for University of Pennsylvania</a:t>
            </a:r>
            <a:endParaRPr/>
          </a:p>
        </p:txBody>
      </p:sp>
      <p:pic>
        <p:nvPicPr>
          <p:cNvPr id="297" name="Google Shape;297;p26"/>
          <p:cNvPicPr preferRelativeResize="0"/>
          <p:nvPr/>
        </p:nvPicPr>
        <p:blipFill rotWithShape="1">
          <a:blip r:embed="rId4">
            <a:alphaModFix/>
          </a:blip>
          <a:srcRect b="0" l="0" r="0" t="0"/>
          <a:stretch/>
        </p:blipFill>
        <p:spPr>
          <a:xfrm>
            <a:off x="11094060" y="6127066"/>
            <a:ext cx="1609725" cy="53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5900"/>
              <a:buFont typeface="Corbel"/>
              <a:buNone/>
            </a:pPr>
            <a:r>
              <a:rPr lang="en-US"/>
              <a:t>BACKUP</a:t>
            </a:r>
            <a:endParaRPr/>
          </a:p>
        </p:txBody>
      </p:sp>
      <p:sp>
        <p:nvSpPr>
          <p:cNvPr id="303" name="Google Shape;303;p27"/>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8"/>
          <p:cNvSpPr txBox="1"/>
          <p:nvPr>
            <p:ph type="title"/>
          </p:nvPr>
        </p:nvSpPr>
        <p:spPr>
          <a:xfrm>
            <a:off x="262465" y="1123836"/>
            <a:ext cx="2947482" cy="4601183"/>
          </a:xfrm>
          <a:prstGeom prst="rect">
            <a:avLst/>
          </a:prstGeom>
          <a:solidFill>
            <a:srgbClr val="42D6C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US"/>
              <a:t>Market Voices</a:t>
            </a:r>
            <a:endParaRPr/>
          </a:p>
        </p:txBody>
      </p:sp>
      <p:sp>
        <p:nvSpPr>
          <p:cNvPr id="309" name="Google Shape;309;p28"/>
          <p:cNvSpPr/>
          <p:nvPr/>
        </p:nvSpPr>
        <p:spPr>
          <a:xfrm>
            <a:off x="3727834" y="661740"/>
            <a:ext cx="2294848" cy="1291958"/>
          </a:xfrm>
          <a:prstGeom prst="wedgeRectCallout">
            <a:avLst>
              <a:gd fmla="val -20833" name="adj1"/>
              <a:gd fmla="val 62500" name="adj2"/>
            </a:avLst>
          </a:prstGeom>
          <a:solidFill>
            <a:schemeClr val="lt1"/>
          </a:solidFill>
          <a:ln cap="flat" cmpd="sng" w="25400">
            <a:solidFill>
              <a:srgbClr val="309C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10" name="Google Shape;310;p28"/>
          <p:cNvSpPr txBox="1"/>
          <p:nvPr/>
        </p:nvSpPr>
        <p:spPr>
          <a:xfrm>
            <a:off x="3913171" y="712069"/>
            <a:ext cx="2029163"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Social determinants of health impact, largely Medicaid</a:t>
            </a:r>
            <a:endParaRPr/>
          </a:p>
        </p:txBody>
      </p:sp>
      <p:sp>
        <p:nvSpPr>
          <p:cNvPr id="311" name="Google Shape;311;p28"/>
          <p:cNvSpPr/>
          <p:nvPr/>
        </p:nvSpPr>
        <p:spPr>
          <a:xfrm>
            <a:off x="6093517" y="3942161"/>
            <a:ext cx="2555403" cy="2342192"/>
          </a:xfrm>
          <a:prstGeom prst="wedgeRectCallout">
            <a:avLst>
              <a:gd fmla="val -20833" name="adj1"/>
              <a:gd fmla="val 62500" name="adj2"/>
            </a:avLst>
          </a:prstGeom>
          <a:solidFill>
            <a:schemeClr val="lt1"/>
          </a:solidFill>
          <a:ln cap="flat" cmpd="sng" w="25400">
            <a:solidFill>
              <a:srgbClr val="309C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12" name="Google Shape;312;p28"/>
          <p:cNvSpPr txBox="1"/>
          <p:nvPr/>
        </p:nvSpPr>
        <p:spPr>
          <a:xfrm>
            <a:off x="6227486" y="4007211"/>
            <a:ext cx="2071227"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Case management resources used to control costs, ALOS </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with clinical pathway guidelines still using pen-paper (error-prone)</a:t>
            </a:r>
            <a:endParaRPr/>
          </a:p>
        </p:txBody>
      </p:sp>
      <p:sp>
        <p:nvSpPr>
          <p:cNvPr id="313" name="Google Shape;313;p28"/>
          <p:cNvSpPr/>
          <p:nvPr/>
        </p:nvSpPr>
        <p:spPr>
          <a:xfrm>
            <a:off x="3549044" y="2176974"/>
            <a:ext cx="2555403" cy="1291958"/>
          </a:xfrm>
          <a:prstGeom prst="wedgeRectCallout">
            <a:avLst>
              <a:gd fmla="val -20833" name="adj1"/>
              <a:gd fmla="val 62500" name="adj2"/>
            </a:avLst>
          </a:prstGeom>
          <a:solidFill>
            <a:schemeClr val="lt1"/>
          </a:solidFill>
          <a:ln cap="flat" cmpd="sng" w="25400">
            <a:solidFill>
              <a:srgbClr val="309C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14" name="Google Shape;314;p28"/>
          <p:cNvSpPr txBox="1"/>
          <p:nvPr/>
        </p:nvSpPr>
        <p:spPr>
          <a:xfrm>
            <a:off x="3661801" y="2361288"/>
            <a:ext cx="2071227"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Case managers told us we need to wean in 14 days</a:t>
            </a:r>
            <a:endParaRPr/>
          </a:p>
        </p:txBody>
      </p:sp>
      <p:sp>
        <p:nvSpPr>
          <p:cNvPr id="315" name="Google Shape;315;p28"/>
          <p:cNvSpPr/>
          <p:nvPr/>
        </p:nvSpPr>
        <p:spPr>
          <a:xfrm>
            <a:off x="8818284" y="3777260"/>
            <a:ext cx="2614665" cy="2145692"/>
          </a:xfrm>
          <a:prstGeom prst="wedgeRectCallout">
            <a:avLst>
              <a:gd fmla="val -20833" name="adj1"/>
              <a:gd fmla="val 62500" name="adj2"/>
            </a:avLst>
          </a:prstGeom>
          <a:solidFill>
            <a:schemeClr val="lt1"/>
          </a:solidFill>
          <a:ln cap="flat" cmpd="sng" w="25400">
            <a:solidFill>
              <a:srgbClr val="309C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16" name="Google Shape;316;p28"/>
          <p:cNvSpPr txBox="1"/>
          <p:nvPr/>
        </p:nvSpPr>
        <p:spPr>
          <a:xfrm>
            <a:off x="9101884" y="3777261"/>
            <a:ext cx="2071227"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Inpatient Pediatric Rehab/ NAS Treatment centers do post acute care, weaning, follow-up check-ups for NAS babies</a:t>
            </a:r>
            <a:endParaRPr/>
          </a:p>
        </p:txBody>
      </p:sp>
      <p:sp>
        <p:nvSpPr>
          <p:cNvPr id="317" name="Google Shape;317;p28"/>
          <p:cNvSpPr/>
          <p:nvPr/>
        </p:nvSpPr>
        <p:spPr>
          <a:xfrm>
            <a:off x="6319086" y="691570"/>
            <a:ext cx="2555403" cy="1391566"/>
          </a:xfrm>
          <a:prstGeom prst="wedgeRectCallout">
            <a:avLst>
              <a:gd fmla="val -20833" name="adj1"/>
              <a:gd fmla="val 62500" name="adj2"/>
            </a:avLst>
          </a:prstGeom>
          <a:solidFill>
            <a:schemeClr val="lt1"/>
          </a:solidFill>
          <a:ln cap="flat" cmpd="sng" w="25400">
            <a:solidFill>
              <a:srgbClr val="309C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18" name="Google Shape;318;p28"/>
          <p:cNvSpPr txBox="1"/>
          <p:nvPr/>
        </p:nvSpPr>
        <p:spPr>
          <a:xfrm>
            <a:off x="6561175" y="654014"/>
            <a:ext cx="2071227"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Payer/MCO cannot request provider to adopt a clinical solution even if it is more efficient</a:t>
            </a:r>
            <a:endParaRPr/>
          </a:p>
        </p:txBody>
      </p:sp>
      <p:sp>
        <p:nvSpPr>
          <p:cNvPr id="319" name="Google Shape;319;p28"/>
          <p:cNvSpPr/>
          <p:nvPr/>
        </p:nvSpPr>
        <p:spPr>
          <a:xfrm>
            <a:off x="6319088" y="2408341"/>
            <a:ext cx="2555403" cy="1096611"/>
          </a:xfrm>
          <a:prstGeom prst="wedgeRectCallout">
            <a:avLst>
              <a:gd fmla="val -20833" name="adj1"/>
              <a:gd fmla="val 62500" name="adj2"/>
            </a:avLst>
          </a:prstGeom>
          <a:solidFill>
            <a:schemeClr val="lt1"/>
          </a:solidFill>
          <a:ln cap="flat" cmpd="sng" w="25400">
            <a:solidFill>
              <a:srgbClr val="309C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20" name="Google Shape;320;p28"/>
          <p:cNvSpPr txBox="1"/>
          <p:nvPr/>
        </p:nvSpPr>
        <p:spPr>
          <a:xfrm>
            <a:off x="6561175" y="2494981"/>
            <a:ext cx="2071227"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Fee-per-service, per diem payment model </a:t>
            </a:r>
            <a:endParaRPr/>
          </a:p>
        </p:txBody>
      </p:sp>
      <p:sp>
        <p:nvSpPr>
          <p:cNvPr id="321" name="Google Shape;321;p28"/>
          <p:cNvSpPr/>
          <p:nvPr/>
        </p:nvSpPr>
        <p:spPr>
          <a:xfrm>
            <a:off x="9116578" y="1619854"/>
            <a:ext cx="2492190" cy="1832325"/>
          </a:xfrm>
          <a:prstGeom prst="wedgeRectCallout">
            <a:avLst>
              <a:gd fmla="val -20833" name="adj1"/>
              <a:gd fmla="val 62500" name="adj2"/>
            </a:avLst>
          </a:prstGeom>
          <a:solidFill>
            <a:schemeClr val="lt1"/>
          </a:solidFill>
          <a:ln cap="flat" cmpd="sng" w="25400">
            <a:solidFill>
              <a:srgbClr val="309C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22" name="Google Shape;322;p28"/>
          <p:cNvSpPr txBox="1"/>
          <p:nvPr/>
        </p:nvSpPr>
        <p:spPr>
          <a:xfrm>
            <a:off x="9327059" y="1697581"/>
            <a:ext cx="2071227"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Developmental delays, seizures potentially possible leading to chronic disease management</a:t>
            </a:r>
            <a:endParaRPr/>
          </a:p>
        </p:txBody>
      </p:sp>
      <p:sp>
        <p:nvSpPr>
          <p:cNvPr id="323" name="Google Shape;323;p28"/>
          <p:cNvSpPr/>
          <p:nvPr/>
        </p:nvSpPr>
        <p:spPr>
          <a:xfrm>
            <a:off x="3516117" y="3669797"/>
            <a:ext cx="2412411" cy="1443460"/>
          </a:xfrm>
          <a:prstGeom prst="wedgeRectCallout">
            <a:avLst>
              <a:gd fmla="val -20833" name="adj1"/>
              <a:gd fmla="val 62500" name="adj2"/>
            </a:avLst>
          </a:prstGeom>
          <a:solidFill>
            <a:schemeClr val="lt1"/>
          </a:solidFill>
          <a:ln cap="flat" cmpd="sng" w="25400">
            <a:solidFill>
              <a:srgbClr val="309C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24" name="Google Shape;324;p28"/>
          <p:cNvSpPr txBox="1"/>
          <p:nvPr/>
        </p:nvSpPr>
        <p:spPr>
          <a:xfrm>
            <a:off x="3570059" y="3693058"/>
            <a:ext cx="2029163"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Babies may need foster care, maternal wraparound services needed</a:t>
            </a:r>
            <a:endParaRPr/>
          </a:p>
        </p:txBody>
      </p:sp>
      <p:sp>
        <p:nvSpPr>
          <p:cNvPr id="325" name="Google Shape;325;p28"/>
          <p:cNvSpPr/>
          <p:nvPr/>
        </p:nvSpPr>
        <p:spPr>
          <a:xfrm>
            <a:off x="3529924" y="5283857"/>
            <a:ext cx="2294848" cy="1252262"/>
          </a:xfrm>
          <a:prstGeom prst="wedgeRectCallout">
            <a:avLst>
              <a:gd fmla="val -20833" name="adj1"/>
              <a:gd fmla="val 62500" name="adj2"/>
            </a:avLst>
          </a:prstGeom>
          <a:solidFill>
            <a:schemeClr val="lt1"/>
          </a:solidFill>
          <a:ln cap="flat" cmpd="sng" w="25400">
            <a:solidFill>
              <a:srgbClr val="309C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26" name="Google Shape;326;p28"/>
          <p:cNvSpPr txBox="1"/>
          <p:nvPr/>
        </p:nvSpPr>
        <p:spPr>
          <a:xfrm>
            <a:off x="3570059" y="5335790"/>
            <a:ext cx="2254713"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Lack of communication/</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collaboration across stakeholders </a:t>
            </a:r>
            <a:endParaRPr/>
          </a:p>
        </p:txBody>
      </p:sp>
      <p:sp>
        <p:nvSpPr>
          <p:cNvPr id="327" name="Google Shape;327;p28"/>
          <p:cNvSpPr/>
          <p:nvPr/>
        </p:nvSpPr>
        <p:spPr>
          <a:xfrm>
            <a:off x="8990073" y="95395"/>
            <a:ext cx="2294848" cy="1291958"/>
          </a:xfrm>
          <a:prstGeom prst="wedgeRectCallout">
            <a:avLst>
              <a:gd fmla="val -20833" name="adj1"/>
              <a:gd fmla="val 62500" name="adj2"/>
            </a:avLst>
          </a:prstGeom>
          <a:solidFill>
            <a:schemeClr val="lt1"/>
          </a:solidFill>
          <a:ln cap="flat" cmpd="sng" w="25400">
            <a:solidFill>
              <a:srgbClr val="309C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28" name="Google Shape;328;p28"/>
          <p:cNvSpPr txBox="1"/>
          <p:nvPr/>
        </p:nvSpPr>
        <p:spPr>
          <a:xfrm>
            <a:off x="9090002" y="141209"/>
            <a:ext cx="2071227"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Providers losing money treating Medicaid/MCO NAS babies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US"/>
              <a:t>NAS Clinical Pathway,</a:t>
            </a:r>
            <a:br>
              <a:rPr lang="en-US"/>
            </a:br>
            <a:r>
              <a:rPr lang="en-US"/>
              <a:t>Children’s Hospital of Philadelphia</a:t>
            </a:r>
            <a:endParaRPr/>
          </a:p>
        </p:txBody>
      </p:sp>
      <p:pic>
        <p:nvPicPr>
          <p:cNvPr id="335" name="Google Shape;335;p29"/>
          <p:cNvPicPr preferRelativeResize="0"/>
          <p:nvPr/>
        </p:nvPicPr>
        <p:blipFill rotWithShape="1">
          <a:blip r:embed="rId3">
            <a:alphaModFix/>
          </a:blip>
          <a:srcRect b="0" l="0" r="0" t="0"/>
          <a:stretch/>
        </p:blipFill>
        <p:spPr>
          <a:xfrm>
            <a:off x="3461466" y="674878"/>
            <a:ext cx="8248650" cy="5499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9" name="Shape 339"/>
        <p:cNvGrpSpPr/>
        <p:nvPr/>
      </p:nvGrpSpPr>
      <p:grpSpPr>
        <a:xfrm>
          <a:off x="0" y="0"/>
          <a:ext cx="0" cy="0"/>
          <a:chOff x="0" y="0"/>
          <a:chExt cx="0" cy="0"/>
        </a:xfrm>
      </p:grpSpPr>
      <p:sp>
        <p:nvSpPr>
          <p:cNvPr id="340" name="Google Shape;340;p30"/>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0" y="0"/>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43" name="Google Shape;343;p30"/>
          <p:cNvSpPr/>
          <p:nvPr/>
        </p:nvSpPr>
        <p:spPr>
          <a:xfrm>
            <a:off x="1" y="761999"/>
            <a:ext cx="4642228"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8638608" y="758952"/>
            <a:ext cx="2849303" cy="183090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46" name="Google Shape;346;p30"/>
          <p:cNvSpPr/>
          <p:nvPr/>
        </p:nvSpPr>
        <p:spPr>
          <a:xfrm>
            <a:off x="5120640" y="4090151"/>
            <a:ext cx="3371946" cy="199975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pic>
        <p:nvPicPr>
          <p:cNvPr descr="A screenshot of a cell phone&#10;&#10;Description generated with very high confidence" id="347" name="Google Shape;347;p30"/>
          <p:cNvPicPr preferRelativeResize="0"/>
          <p:nvPr/>
        </p:nvPicPr>
        <p:blipFill rotWithShape="1">
          <a:blip r:embed="rId3">
            <a:alphaModFix/>
          </a:blip>
          <a:srcRect b="4810" l="0" r="7" t="0"/>
          <a:stretch/>
        </p:blipFill>
        <p:spPr>
          <a:xfrm>
            <a:off x="5120640" y="758952"/>
            <a:ext cx="3362833" cy="3191490"/>
          </a:xfrm>
          <a:prstGeom prst="rect">
            <a:avLst/>
          </a:prstGeom>
          <a:noFill/>
          <a:ln>
            <a:noFill/>
          </a:ln>
        </p:spPr>
      </p:pic>
      <p:pic>
        <p:nvPicPr>
          <p:cNvPr descr="A close up of a map&#10;&#10;Description generated with high confidence" id="348" name="Google Shape;348;p30"/>
          <p:cNvPicPr preferRelativeResize="0"/>
          <p:nvPr/>
        </p:nvPicPr>
        <p:blipFill rotWithShape="1">
          <a:blip r:embed="rId4">
            <a:alphaModFix/>
          </a:blip>
          <a:srcRect b="2" l="4644" r="9796" t="0"/>
          <a:stretch/>
        </p:blipFill>
        <p:spPr>
          <a:xfrm>
            <a:off x="8647719" y="2729566"/>
            <a:ext cx="2840191" cy="3360338"/>
          </a:xfrm>
          <a:prstGeom prst="rect">
            <a:avLst/>
          </a:prstGeom>
          <a:noFill/>
          <a:ln>
            <a:noFill/>
          </a:ln>
        </p:spPr>
      </p:pic>
      <p:pic>
        <p:nvPicPr>
          <p:cNvPr id="349" name="Google Shape;349;p30"/>
          <p:cNvPicPr preferRelativeResize="0"/>
          <p:nvPr/>
        </p:nvPicPr>
        <p:blipFill rotWithShape="1">
          <a:blip r:embed="rId5">
            <a:alphaModFix/>
          </a:blip>
          <a:srcRect b="2" l="8542" r="34388" t="0"/>
          <a:stretch/>
        </p:blipFill>
        <p:spPr>
          <a:xfrm>
            <a:off x="5120640" y="4090151"/>
            <a:ext cx="3371946" cy="1999753"/>
          </a:xfrm>
          <a:prstGeom prst="rect">
            <a:avLst/>
          </a:prstGeom>
          <a:noFill/>
          <a:ln>
            <a:noFill/>
          </a:ln>
        </p:spPr>
      </p:pic>
      <p:sp>
        <p:nvSpPr>
          <p:cNvPr id="350" name="Google Shape;350;p30"/>
          <p:cNvSpPr txBox="1"/>
          <p:nvPr>
            <p:ph type="title"/>
          </p:nvPr>
        </p:nvSpPr>
        <p:spPr>
          <a:xfrm>
            <a:off x="485128" y="1298448"/>
            <a:ext cx="3843409" cy="325526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5310"/>
              <a:buFont typeface="Corbel"/>
              <a:buNone/>
            </a:pPr>
            <a:r>
              <a:rPr lang="en-US" sz="5310"/>
              <a:t>Statistics reg. NAS “opioid” Babies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US"/>
              <a:t>2017 article on NAS treatment strategy:</a:t>
            </a:r>
            <a:br>
              <a:rPr lang="en-US"/>
            </a:br>
            <a:r>
              <a:rPr lang="en-US" sz="1800"/>
              <a:t>https://www.ncbi.nlm.nih.gov/pmc/articles/PMC5633652/</a:t>
            </a:r>
            <a:endParaRPr/>
          </a:p>
        </p:txBody>
      </p:sp>
      <p:pic>
        <p:nvPicPr>
          <p:cNvPr descr="A screenshot of a cell phone&#10;&#10;Description generated with high confidence" id="357" name="Google Shape;357;p31"/>
          <p:cNvPicPr preferRelativeResize="0"/>
          <p:nvPr/>
        </p:nvPicPr>
        <p:blipFill rotWithShape="1">
          <a:blip r:embed="rId3">
            <a:alphaModFix/>
          </a:blip>
          <a:srcRect b="0" l="0" r="0" t="0"/>
          <a:stretch/>
        </p:blipFill>
        <p:spPr>
          <a:xfrm>
            <a:off x="4851606" y="398498"/>
            <a:ext cx="3878541" cy="3101791"/>
          </a:xfrm>
          <a:prstGeom prst="rect">
            <a:avLst/>
          </a:prstGeom>
          <a:noFill/>
          <a:ln>
            <a:noFill/>
          </a:ln>
        </p:spPr>
      </p:pic>
      <p:pic>
        <p:nvPicPr>
          <p:cNvPr descr="A screenshot of a cell phone&#10;&#10;Description generated with very high confidence" id="358" name="Google Shape;358;p31"/>
          <p:cNvPicPr preferRelativeResize="0"/>
          <p:nvPr/>
        </p:nvPicPr>
        <p:blipFill rotWithShape="1">
          <a:blip r:embed="rId4">
            <a:alphaModFix/>
          </a:blip>
          <a:srcRect b="0" l="0" r="0" t="0"/>
          <a:stretch/>
        </p:blipFill>
        <p:spPr>
          <a:xfrm>
            <a:off x="4618478" y="3560846"/>
            <a:ext cx="4686404" cy="31931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alpha val="48627"/>
          </a:schemeClr>
        </a:solidFill>
      </p:bgPr>
    </p:bg>
    <p:spTree>
      <p:nvGrpSpPr>
        <p:cNvPr id="105" name="Shape 105"/>
        <p:cNvGrpSpPr/>
        <p:nvPr/>
      </p:nvGrpSpPr>
      <p:grpSpPr>
        <a:xfrm>
          <a:off x="0" y="0"/>
          <a:ext cx="0" cy="0"/>
          <a:chOff x="0" y="0"/>
          <a:chExt cx="0" cy="0"/>
        </a:xfrm>
      </p:grpSpPr>
      <p:pic>
        <p:nvPicPr>
          <p:cNvPr descr="A small child is sitting in the grass&#10;&#10;Description generated with very high confidence" id="106" name="Google Shape;106;p14"/>
          <p:cNvPicPr preferRelativeResize="0"/>
          <p:nvPr/>
        </p:nvPicPr>
        <p:blipFill rotWithShape="1">
          <a:blip r:embed="rId3">
            <a:alphaModFix/>
          </a:blip>
          <a:srcRect b="-872" l="13614" r="21656" t="0"/>
          <a:stretch/>
        </p:blipFill>
        <p:spPr>
          <a:xfrm>
            <a:off x="0" y="-73135"/>
            <a:ext cx="12192000" cy="7004270"/>
          </a:xfrm>
          <a:prstGeom prst="rect">
            <a:avLst/>
          </a:prstGeom>
          <a:noFill/>
          <a:ln>
            <a:noFill/>
          </a:ln>
        </p:spPr>
      </p:pic>
      <p:sp>
        <p:nvSpPr>
          <p:cNvPr id="107" name="Google Shape;107;p14"/>
          <p:cNvSpPr txBox="1"/>
          <p:nvPr>
            <p:ph idx="1" type="body"/>
          </p:nvPr>
        </p:nvSpPr>
        <p:spPr>
          <a:xfrm>
            <a:off x="345519" y="160713"/>
            <a:ext cx="6110700" cy="5433063"/>
          </a:xfrm>
          <a:prstGeom prst="rect">
            <a:avLst/>
          </a:prstGeom>
          <a:solidFill>
            <a:srgbClr val="42D6C1"/>
          </a:solidFill>
          <a:ln>
            <a:noFill/>
          </a:ln>
        </p:spPr>
        <p:txBody>
          <a:bodyPr anchorCtr="0" anchor="t" bIns="45700" lIns="91425" spcFirstLastPara="1" rIns="91425" wrap="square" tIns="45700">
            <a:noAutofit/>
          </a:bodyPr>
          <a:lstStyle/>
          <a:p>
            <a:pPr indent="0" lvl="0" marL="160020" rtl="0" algn="l">
              <a:lnSpc>
                <a:spcPct val="90000"/>
              </a:lnSpc>
              <a:spcBef>
                <a:spcPts val="0"/>
              </a:spcBef>
              <a:spcAft>
                <a:spcPts val="0"/>
              </a:spcAft>
              <a:buSzPts val="3600"/>
              <a:buNone/>
            </a:pPr>
            <a:r>
              <a:t/>
            </a:r>
            <a:endParaRPr b="1" sz="3600">
              <a:solidFill>
                <a:schemeClr val="lt1"/>
              </a:solidFill>
              <a:latin typeface="Corbel"/>
              <a:ea typeface="Corbel"/>
              <a:cs typeface="Corbel"/>
              <a:sym typeface="Corbel"/>
            </a:endParaRPr>
          </a:p>
          <a:p>
            <a:pPr indent="0" lvl="0" marL="160020" rtl="0" algn="l">
              <a:lnSpc>
                <a:spcPct val="90000"/>
              </a:lnSpc>
              <a:spcBef>
                <a:spcPts val="1200"/>
              </a:spcBef>
              <a:spcAft>
                <a:spcPts val="0"/>
              </a:spcAft>
              <a:buSzPts val="3600"/>
              <a:buNone/>
            </a:pPr>
            <a:r>
              <a:rPr b="1" lang="en-US" sz="3600">
                <a:solidFill>
                  <a:schemeClr val="lt1"/>
                </a:solidFill>
                <a:latin typeface="Corbel"/>
                <a:ea typeface="Corbel"/>
                <a:cs typeface="Corbel"/>
                <a:sym typeface="Corbel"/>
              </a:rPr>
              <a:t>Introduction</a:t>
            </a:r>
            <a:endParaRPr/>
          </a:p>
          <a:p>
            <a:pPr indent="-342899" lvl="0" marL="502919" rtl="0" algn="l">
              <a:lnSpc>
                <a:spcPct val="90000"/>
              </a:lnSpc>
              <a:spcBef>
                <a:spcPts val="1200"/>
              </a:spcBef>
              <a:spcAft>
                <a:spcPts val="0"/>
              </a:spcAft>
              <a:buClr>
                <a:srgbClr val="85A5C1"/>
              </a:buClr>
              <a:buSzPts val="2200"/>
              <a:buChar char="●"/>
            </a:pPr>
            <a:r>
              <a:rPr b="1" lang="en-US" sz="2200">
                <a:solidFill>
                  <a:srgbClr val="C00000"/>
                </a:solidFill>
              </a:rPr>
              <a:t>Vital Start</a:t>
            </a:r>
            <a:endParaRPr sz="1800">
              <a:solidFill>
                <a:srgbClr val="C00000"/>
              </a:solidFill>
            </a:endParaRPr>
          </a:p>
          <a:p>
            <a:pPr indent="-342899" lvl="1" marL="1005839" rtl="0" algn="l">
              <a:lnSpc>
                <a:spcPct val="90000"/>
              </a:lnSpc>
              <a:spcBef>
                <a:spcPts val="250"/>
              </a:spcBef>
              <a:spcAft>
                <a:spcPts val="0"/>
              </a:spcAft>
              <a:buClr>
                <a:srgbClr val="85A5C1"/>
              </a:buClr>
              <a:buSzPts val="1900"/>
              <a:buChar char="●"/>
            </a:pPr>
            <a:r>
              <a:rPr lang="en-US" sz="1900">
                <a:solidFill>
                  <a:srgbClr val="002060"/>
                </a:solidFill>
              </a:rPr>
              <a:t>Provider of SaaS based digital toolset for </a:t>
            </a:r>
            <a:r>
              <a:rPr b="1" i="1" lang="en-US" sz="1900">
                <a:solidFill>
                  <a:srgbClr val="002060"/>
                </a:solidFill>
              </a:rPr>
              <a:t>smart, safe, superior </a:t>
            </a:r>
            <a:r>
              <a:rPr lang="en-US" sz="1900">
                <a:solidFill>
                  <a:srgbClr val="002060"/>
                </a:solidFill>
              </a:rPr>
              <a:t>neonatal care </a:t>
            </a:r>
            <a:endParaRPr/>
          </a:p>
          <a:p>
            <a:pPr indent="-342899" lvl="0" marL="502919" rtl="0" algn="l">
              <a:lnSpc>
                <a:spcPct val="90000"/>
              </a:lnSpc>
              <a:spcBef>
                <a:spcPts val="1450"/>
              </a:spcBef>
              <a:spcAft>
                <a:spcPts val="0"/>
              </a:spcAft>
              <a:buClr>
                <a:srgbClr val="85A5C1"/>
              </a:buClr>
              <a:buSzPts val="2000"/>
              <a:buChar char="●"/>
            </a:pPr>
            <a:r>
              <a:rPr b="1" lang="en-US">
                <a:solidFill>
                  <a:srgbClr val="1C6294"/>
                </a:solidFill>
              </a:rPr>
              <a:t>SwaddleTool</a:t>
            </a:r>
            <a:r>
              <a:rPr lang="en-US">
                <a:solidFill>
                  <a:srgbClr val="1C6294"/>
                </a:solidFill>
              </a:rPr>
              <a:t> </a:t>
            </a:r>
            <a:endParaRPr/>
          </a:p>
          <a:p>
            <a:pPr indent="-342899" lvl="1" marL="1005839" rtl="0" algn="l">
              <a:lnSpc>
                <a:spcPct val="90000"/>
              </a:lnSpc>
              <a:spcBef>
                <a:spcPts val="250"/>
              </a:spcBef>
              <a:spcAft>
                <a:spcPts val="0"/>
              </a:spcAft>
              <a:buClr>
                <a:srgbClr val="85A5C1"/>
              </a:buClr>
              <a:buSzPts val="1800"/>
              <a:buChar char="●"/>
            </a:pPr>
            <a:r>
              <a:rPr lang="en-US">
                <a:solidFill>
                  <a:srgbClr val="002060"/>
                </a:solidFill>
              </a:rPr>
              <a:t>Flagship product for opioid withdrawal management in newborns </a:t>
            </a:r>
            <a:endParaRPr/>
          </a:p>
          <a:p>
            <a:pPr indent="-342899" lvl="0" marL="502919" rtl="0" algn="l">
              <a:lnSpc>
                <a:spcPct val="90000"/>
              </a:lnSpc>
              <a:spcBef>
                <a:spcPts val="1450"/>
              </a:spcBef>
              <a:spcAft>
                <a:spcPts val="0"/>
              </a:spcAft>
              <a:buClr>
                <a:srgbClr val="85A5C1"/>
              </a:buClr>
              <a:buSzPts val="2000"/>
              <a:buChar char="●"/>
            </a:pPr>
            <a:r>
              <a:rPr lang="en-US">
                <a:solidFill>
                  <a:srgbClr val="002060"/>
                </a:solidFill>
              </a:rPr>
              <a:t>Penn Center for Innovation (PCI) startup</a:t>
            </a:r>
            <a:endParaRPr/>
          </a:p>
          <a:p>
            <a:pPr indent="-342899" lvl="1" marL="1005839" rtl="0" algn="l">
              <a:lnSpc>
                <a:spcPct val="90000"/>
              </a:lnSpc>
              <a:spcBef>
                <a:spcPts val="250"/>
              </a:spcBef>
              <a:spcAft>
                <a:spcPts val="0"/>
              </a:spcAft>
              <a:buClr>
                <a:srgbClr val="85A5C1"/>
              </a:buClr>
              <a:buSzPts val="1800"/>
              <a:buChar char="●"/>
            </a:pPr>
            <a:r>
              <a:rPr lang="en-US">
                <a:solidFill>
                  <a:srgbClr val="002060"/>
                </a:solidFill>
              </a:rPr>
              <a:t>AppItUP competition winner</a:t>
            </a:r>
            <a:endParaRPr/>
          </a:p>
          <a:p>
            <a:pPr indent="-342899" lvl="0" marL="502919" rtl="0" algn="l">
              <a:lnSpc>
                <a:spcPct val="90000"/>
              </a:lnSpc>
              <a:spcBef>
                <a:spcPts val="1450"/>
              </a:spcBef>
              <a:spcAft>
                <a:spcPts val="0"/>
              </a:spcAft>
              <a:buClr>
                <a:srgbClr val="85A5C1"/>
              </a:buClr>
              <a:buSzPts val="2000"/>
              <a:buChar char="●"/>
            </a:pPr>
            <a:r>
              <a:rPr lang="en-US">
                <a:solidFill>
                  <a:srgbClr val="002060"/>
                </a:solidFill>
              </a:rPr>
              <a:t>Executive Team </a:t>
            </a:r>
            <a:endParaRPr/>
          </a:p>
          <a:p>
            <a:pPr indent="-342899" lvl="1" marL="1005839" rtl="0" algn="l">
              <a:lnSpc>
                <a:spcPct val="90000"/>
              </a:lnSpc>
              <a:spcBef>
                <a:spcPts val="250"/>
              </a:spcBef>
              <a:spcAft>
                <a:spcPts val="0"/>
              </a:spcAft>
              <a:buClr>
                <a:srgbClr val="85A5C1"/>
              </a:buClr>
              <a:buSzPts val="1800"/>
              <a:buChar char="●"/>
            </a:pPr>
            <a:r>
              <a:rPr lang="en-US">
                <a:solidFill>
                  <a:srgbClr val="002060"/>
                </a:solidFill>
              </a:rPr>
              <a:t>Founders are practicing physicians at CHOP</a:t>
            </a:r>
            <a:endParaRPr/>
          </a:p>
          <a:p>
            <a:pPr indent="-342899" lvl="1" marL="1005839" rtl="0" algn="l">
              <a:lnSpc>
                <a:spcPct val="90000"/>
              </a:lnSpc>
              <a:spcBef>
                <a:spcPts val="500"/>
              </a:spcBef>
              <a:spcAft>
                <a:spcPts val="0"/>
              </a:spcAft>
              <a:buClr>
                <a:srgbClr val="85A5C1"/>
              </a:buClr>
              <a:buSzPts val="1800"/>
              <a:buChar char="●"/>
            </a:pPr>
            <a:r>
              <a:rPr lang="en-US">
                <a:solidFill>
                  <a:srgbClr val="002060"/>
                </a:solidFill>
              </a:rPr>
              <a:t>CEO is a Wharton alum and experienced technology executive</a:t>
            </a:r>
            <a:endParaRPr/>
          </a:p>
          <a:p>
            <a:pPr indent="-68579" lvl="0" marL="182880" rtl="0" algn="l">
              <a:lnSpc>
                <a:spcPct val="90000"/>
              </a:lnSpc>
              <a:spcBef>
                <a:spcPts val="1450"/>
              </a:spcBef>
              <a:spcAft>
                <a:spcPts val="0"/>
              </a:spcAft>
              <a:buSzPts val="1800"/>
              <a:buNone/>
            </a:pPr>
            <a:r>
              <a:t/>
            </a:r>
            <a:endParaRPr sz="1800">
              <a:solidFill>
                <a:srgbClr val="FFFFFF"/>
              </a:solidFill>
            </a:endParaRPr>
          </a:p>
        </p:txBody>
      </p:sp>
      <p:sp>
        <p:nvSpPr>
          <p:cNvPr id="108" name="Google Shape;108;p14"/>
          <p:cNvSpPr/>
          <p:nvPr/>
        </p:nvSpPr>
        <p:spPr>
          <a:xfrm>
            <a:off x="7680550" y="3429000"/>
            <a:ext cx="1360722" cy="1300520"/>
          </a:xfrm>
          <a:prstGeom prst="ellipse">
            <a:avLst/>
          </a:prstGeom>
          <a:gradFill>
            <a:gsLst>
              <a:gs pos="0">
                <a:srgbClr val="CEDBE6">
                  <a:alpha val="6666"/>
                </a:srgbClr>
              </a:gs>
              <a:gs pos="74000">
                <a:srgbClr val="A8ECE3"/>
              </a:gs>
              <a:gs pos="83000">
                <a:srgbClr val="A8ECE3"/>
              </a:gs>
              <a:gs pos="100000">
                <a:srgbClr val="C4F3EC"/>
              </a:gs>
            </a:gsLst>
            <a:lin ang="5400000" scaled="0"/>
          </a:gra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baseline="30000" sz="1800">
              <a:solidFill>
                <a:srgbClr val="C00000"/>
              </a:solidFill>
              <a:latin typeface="Corbel"/>
              <a:ea typeface="Corbel"/>
              <a:cs typeface="Corbel"/>
              <a:sym typeface="Corbel"/>
            </a:endParaRPr>
          </a:p>
        </p:txBody>
      </p:sp>
      <p:sp>
        <p:nvSpPr>
          <p:cNvPr id="109" name="Google Shape;109;p14"/>
          <p:cNvSpPr/>
          <p:nvPr/>
        </p:nvSpPr>
        <p:spPr>
          <a:xfrm>
            <a:off x="6278673" y="2011556"/>
            <a:ext cx="1360722" cy="1300520"/>
          </a:xfrm>
          <a:prstGeom prst="ellipse">
            <a:avLst/>
          </a:prstGeom>
          <a:gradFill>
            <a:gsLst>
              <a:gs pos="0">
                <a:srgbClr val="CEDBE6">
                  <a:alpha val="6666"/>
                </a:srgbClr>
              </a:gs>
              <a:gs pos="74000">
                <a:srgbClr val="A8ECE3"/>
              </a:gs>
              <a:gs pos="83000">
                <a:srgbClr val="A8ECE3"/>
              </a:gs>
              <a:gs pos="100000">
                <a:srgbClr val="C4F3EC"/>
              </a:gs>
            </a:gsLst>
            <a:lin ang="5400000" scaled="0"/>
          </a:gra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baseline="30000" sz="1200">
              <a:solidFill>
                <a:srgbClr val="FF0000"/>
              </a:solidFill>
              <a:latin typeface="Corbel"/>
              <a:ea typeface="Corbel"/>
              <a:cs typeface="Corbel"/>
              <a:sym typeface="Corbel"/>
            </a:endParaRPr>
          </a:p>
          <a:p>
            <a:pPr indent="0" lvl="0" marL="0" marR="0" rtl="0" algn="ctr">
              <a:spcBef>
                <a:spcPts val="0"/>
              </a:spcBef>
              <a:spcAft>
                <a:spcPts val="0"/>
              </a:spcAft>
              <a:buNone/>
            </a:pPr>
            <a:r>
              <a:t/>
            </a:r>
            <a:endParaRPr b="1" sz="1800">
              <a:solidFill>
                <a:srgbClr val="FF0000"/>
              </a:solidFill>
              <a:latin typeface="Corbel"/>
              <a:ea typeface="Corbel"/>
              <a:cs typeface="Corbel"/>
              <a:sym typeface="Corbel"/>
            </a:endParaRPr>
          </a:p>
        </p:txBody>
      </p:sp>
      <p:sp>
        <p:nvSpPr>
          <p:cNvPr id="110" name="Google Shape;110;p14"/>
          <p:cNvSpPr/>
          <p:nvPr/>
        </p:nvSpPr>
        <p:spPr>
          <a:xfrm>
            <a:off x="6959034" y="5131723"/>
            <a:ext cx="1360722" cy="1300520"/>
          </a:xfrm>
          <a:prstGeom prst="ellipse">
            <a:avLst/>
          </a:prstGeom>
          <a:gradFill>
            <a:gsLst>
              <a:gs pos="0">
                <a:srgbClr val="CEDBE6">
                  <a:alpha val="6666"/>
                </a:srgbClr>
              </a:gs>
              <a:gs pos="74000">
                <a:srgbClr val="A8ECE3"/>
              </a:gs>
              <a:gs pos="83000">
                <a:srgbClr val="A8ECE3"/>
              </a:gs>
              <a:gs pos="100000">
                <a:srgbClr val="C4F3EC"/>
              </a:gs>
            </a:gsLst>
            <a:lin ang="5400000" scaled="0"/>
          </a:gra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baseline="30000" sz="1200">
              <a:solidFill>
                <a:srgbClr val="FF0000"/>
              </a:solidFill>
              <a:latin typeface="Corbel"/>
              <a:ea typeface="Corbel"/>
              <a:cs typeface="Corbel"/>
              <a:sym typeface="Corbel"/>
            </a:endParaRPr>
          </a:p>
          <a:p>
            <a:pPr indent="0" lvl="0" marL="0" marR="0" rtl="0" algn="ctr">
              <a:spcBef>
                <a:spcPts val="0"/>
              </a:spcBef>
              <a:spcAft>
                <a:spcPts val="0"/>
              </a:spcAft>
              <a:buNone/>
            </a:pPr>
            <a:r>
              <a:t/>
            </a:r>
            <a:endParaRPr b="1" sz="1800">
              <a:solidFill>
                <a:srgbClr val="FF0000"/>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15"/>
          <p:cNvPicPr preferRelativeResize="0"/>
          <p:nvPr/>
        </p:nvPicPr>
        <p:blipFill rotWithShape="1">
          <a:blip r:embed="rId3">
            <a:alphaModFix/>
          </a:blip>
          <a:srcRect b="0" l="0" r="0" t="0"/>
          <a:stretch/>
        </p:blipFill>
        <p:spPr>
          <a:xfrm>
            <a:off x="0" y="0"/>
            <a:ext cx="13218942" cy="7004801"/>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7485458" y="3878589"/>
            <a:ext cx="4155051" cy="2337216"/>
          </a:xfrm>
          <a:prstGeom prst="rect">
            <a:avLst/>
          </a:prstGeom>
          <a:noFill/>
          <a:ln cap="flat" cmpd="sng" w="60325">
            <a:solidFill>
              <a:srgbClr val="309C8C"/>
            </a:solidFill>
            <a:prstDash val="solid"/>
            <a:round/>
            <a:headEnd len="sm" w="sm" type="none"/>
            <a:tailEnd len="sm" w="sm" type="none"/>
          </a:ln>
        </p:spPr>
      </p:pic>
      <p:sp>
        <p:nvSpPr>
          <p:cNvPr id="118" name="Google Shape;118;p15"/>
          <p:cNvSpPr txBox="1"/>
          <p:nvPr/>
        </p:nvSpPr>
        <p:spPr>
          <a:xfrm>
            <a:off x="7387244" y="6316393"/>
            <a:ext cx="4351480" cy="5078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orbel"/>
                <a:ea typeface="Corbel"/>
                <a:cs typeface="Corbel"/>
                <a:sym typeface="Corbel"/>
              </a:rPr>
              <a:t>Reuters: Video of baby suffering from NAS</a:t>
            </a:r>
            <a:br>
              <a:rPr lang="en-US" sz="1800">
                <a:solidFill>
                  <a:schemeClr val="dk1"/>
                </a:solidFill>
                <a:latin typeface="Corbel"/>
                <a:ea typeface="Corbel"/>
                <a:cs typeface="Corbel"/>
                <a:sym typeface="Corbel"/>
              </a:rPr>
            </a:br>
            <a:r>
              <a:rPr lang="en-US" sz="900" u="sng">
                <a:solidFill>
                  <a:schemeClr val="dk1"/>
                </a:solidFill>
                <a:latin typeface="Corbel"/>
                <a:ea typeface="Corbel"/>
                <a:cs typeface="Corbel"/>
                <a:sym typeface="Corbel"/>
              </a:rPr>
              <a:t>http://www.reuters.com/investigates/special-report/baby-opioids/</a:t>
            </a:r>
            <a:endParaRPr b="1" sz="1800">
              <a:solidFill>
                <a:srgbClr val="FF0000"/>
              </a:solidFill>
              <a:latin typeface="Corbel"/>
              <a:ea typeface="Corbel"/>
              <a:cs typeface="Corbel"/>
              <a:sym typeface="Corbel"/>
            </a:endParaRPr>
          </a:p>
        </p:txBody>
      </p:sp>
      <p:pic>
        <p:nvPicPr>
          <p:cNvPr descr="A screenshot of a cell phone&#10;&#10;Description generated with very high confidence" id="119" name="Google Shape;119;p15"/>
          <p:cNvPicPr preferRelativeResize="0"/>
          <p:nvPr/>
        </p:nvPicPr>
        <p:blipFill rotWithShape="1">
          <a:blip r:embed="rId5">
            <a:alphaModFix/>
          </a:blip>
          <a:srcRect b="0" l="0" r="0" t="0"/>
          <a:stretch/>
        </p:blipFill>
        <p:spPr>
          <a:xfrm>
            <a:off x="132309" y="1327355"/>
            <a:ext cx="4823149" cy="5677446"/>
          </a:xfrm>
          <a:prstGeom prst="rect">
            <a:avLst/>
          </a:prstGeom>
          <a:noFill/>
          <a:ln>
            <a:noFill/>
          </a:ln>
        </p:spPr>
      </p:pic>
      <p:sp>
        <p:nvSpPr>
          <p:cNvPr id="120" name="Google Shape;120;p15"/>
          <p:cNvSpPr txBox="1"/>
          <p:nvPr>
            <p:ph idx="1" type="body"/>
          </p:nvPr>
        </p:nvSpPr>
        <p:spPr>
          <a:xfrm>
            <a:off x="132309" y="176178"/>
            <a:ext cx="4823149" cy="3909125"/>
          </a:xfrm>
          <a:prstGeom prst="rect">
            <a:avLst/>
          </a:prstGeom>
          <a:solidFill>
            <a:srgbClr val="42D6C1"/>
          </a:solidFill>
          <a:ln>
            <a:noFill/>
          </a:ln>
        </p:spPr>
        <p:txBody>
          <a:bodyPr anchorCtr="0" anchor="t" bIns="45700" lIns="91425" spcFirstLastPara="1" rIns="91425" wrap="square" tIns="45700">
            <a:noAutofit/>
          </a:bodyPr>
          <a:lstStyle/>
          <a:p>
            <a:pPr indent="0" lvl="0" marL="160020" rtl="0" algn="l">
              <a:lnSpc>
                <a:spcPct val="90000"/>
              </a:lnSpc>
              <a:spcBef>
                <a:spcPts val="0"/>
              </a:spcBef>
              <a:spcAft>
                <a:spcPts val="0"/>
              </a:spcAft>
              <a:buSzPts val="3500"/>
              <a:buNone/>
            </a:pPr>
            <a:r>
              <a:rPr b="1" lang="en-US" sz="3500">
                <a:solidFill>
                  <a:schemeClr val="lt1"/>
                </a:solidFill>
              </a:rPr>
              <a:t>Neonatal Abstinence Syndrome (NAS)</a:t>
            </a:r>
            <a:endParaRPr b="1" sz="3500">
              <a:solidFill>
                <a:srgbClr val="FF0000"/>
              </a:solidFill>
            </a:endParaRPr>
          </a:p>
          <a:p>
            <a:pPr indent="-342899" lvl="0" marL="502919" rtl="0" algn="l">
              <a:lnSpc>
                <a:spcPct val="90000"/>
              </a:lnSpc>
              <a:spcBef>
                <a:spcPts val="1200"/>
              </a:spcBef>
              <a:spcAft>
                <a:spcPts val="0"/>
              </a:spcAft>
              <a:buClr>
                <a:srgbClr val="85A5C1"/>
              </a:buClr>
              <a:buSzPts val="2100"/>
              <a:buChar char="●"/>
            </a:pPr>
            <a:r>
              <a:rPr b="1" lang="en-US" sz="2100">
                <a:solidFill>
                  <a:srgbClr val="C00000"/>
                </a:solidFill>
              </a:rPr>
              <a:t>300 % Growth</a:t>
            </a:r>
            <a:r>
              <a:rPr b="1" lang="en-US" sz="2100">
                <a:solidFill>
                  <a:srgbClr val="124163"/>
                </a:solidFill>
              </a:rPr>
              <a:t>: </a:t>
            </a:r>
            <a:r>
              <a:rPr lang="en-US" sz="2100">
                <a:solidFill>
                  <a:srgbClr val="124163"/>
                </a:solidFill>
              </a:rPr>
              <a:t>Unintended consequence of the opioid crisis </a:t>
            </a:r>
            <a:endParaRPr/>
          </a:p>
          <a:p>
            <a:pPr indent="-342899" lvl="0" marL="502919" rtl="0" algn="l">
              <a:lnSpc>
                <a:spcPct val="90000"/>
              </a:lnSpc>
              <a:spcBef>
                <a:spcPts val="1200"/>
              </a:spcBef>
              <a:spcAft>
                <a:spcPts val="0"/>
              </a:spcAft>
              <a:buClr>
                <a:srgbClr val="85A5C1"/>
              </a:buClr>
              <a:buSzPts val="2100"/>
              <a:buChar char="●"/>
            </a:pPr>
            <a:r>
              <a:rPr lang="en-US" sz="2100">
                <a:solidFill>
                  <a:srgbClr val="124163"/>
                </a:solidFill>
              </a:rPr>
              <a:t>Multi-symptom Disorder:</a:t>
            </a:r>
            <a:endParaRPr/>
          </a:p>
          <a:p>
            <a:pPr indent="-342899" lvl="1" marL="1005839" rtl="0" algn="l">
              <a:lnSpc>
                <a:spcPct val="90000"/>
              </a:lnSpc>
              <a:spcBef>
                <a:spcPts val="250"/>
              </a:spcBef>
              <a:spcAft>
                <a:spcPts val="0"/>
              </a:spcAft>
              <a:buClr>
                <a:srgbClr val="85A5C1"/>
              </a:buClr>
              <a:buSzPts val="1600"/>
              <a:buChar char="●"/>
            </a:pPr>
            <a:r>
              <a:rPr lang="en-US" sz="1600">
                <a:solidFill>
                  <a:srgbClr val="124163"/>
                </a:solidFill>
              </a:rPr>
              <a:t>Central Nervous System (tremors, high-pitched cry, can lead to seizures), </a:t>
            </a:r>
            <a:endParaRPr/>
          </a:p>
          <a:p>
            <a:pPr indent="-342899" lvl="1" marL="1005839" rtl="0" algn="l">
              <a:lnSpc>
                <a:spcPct val="90000"/>
              </a:lnSpc>
              <a:spcBef>
                <a:spcPts val="500"/>
              </a:spcBef>
              <a:spcAft>
                <a:spcPts val="0"/>
              </a:spcAft>
              <a:buClr>
                <a:srgbClr val="85A5C1"/>
              </a:buClr>
              <a:buSzPts val="1600"/>
              <a:buChar char="●"/>
            </a:pPr>
            <a:r>
              <a:rPr lang="en-US" sz="1600">
                <a:solidFill>
                  <a:srgbClr val="124163"/>
                </a:solidFill>
              </a:rPr>
              <a:t>Metabolic, Vasomotor, Respiratory (sweating, sneezing) and </a:t>
            </a:r>
            <a:endParaRPr/>
          </a:p>
          <a:p>
            <a:pPr indent="-342899" lvl="1" marL="1005839" rtl="0" algn="l">
              <a:lnSpc>
                <a:spcPct val="90000"/>
              </a:lnSpc>
              <a:spcBef>
                <a:spcPts val="500"/>
              </a:spcBef>
              <a:spcAft>
                <a:spcPts val="0"/>
              </a:spcAft>
              <a:buClr>
                <a:srgbClr val="85A5C1"/>
              </a:buClr>
              <a:buSzPts val="1600"/>
              <a:buChar char="●"/>
            </a:pPr>
            <a:r>
              <a:rPr lang="en-US" sz="1600">
                <a:solidFill>
                  <a:srgbClr val="124163"/>
                </a:solidFill>
              </a:rPr>
              <a:t>Gastrointestinal Disturbances (loose stools, poor feeding)</a:t>
            </a:r>
            <a:endParaRPr/>
          </a:p>
          <a:p>
            <a:pPr indent="-222249" lvl="1" marL="1005839" rtl="0" algn="l">
              <a:lnSpc>
                <a:spcPct val="90000"/>
              </a:lnSpc>
              <a:spcBef>
                <a:spcPts val="500"/>
              </a:spcBef>
              <a:spcAft>
                <a:spcPts val="0"/>
              </a:spcAft>
              <a:buClr>
                <a:srgbClr val="85A5C1"/>
              </a:buClr>
              <a:buSzPts val="1900"/>
              <a:buNone/>
            </a:pPr>
            <a:r>
              <a:t/>
            </a:r>
            <a:endParaRPr sz="1900">
              <a:solidFill>
                <a:srgbClr val="1241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6"/>
          <p:cNvPicPr preferRelativeResize="0"/>
          <p:nvPr/>
        </p:nvPicPr>
        <p:blipFill rotWithShape="1">
          <a:blip r:embed="rId3">
            <a:alphaModFix/>
          </a:blip>
          <a:srcRect b="0" l="0" r="0" t="0"/>
          <a:stretch/>
        </p:blipFill>
        <p:spPr>
          <a:xfrm>
            <a:off x="0" y="-16329"/>
            <a:ext cx="12192000" cy="6874329"/>
          </a:xfrm>
          <a:prstGeom prst="rect">
            <a:avLst/>
          </a:prstGeom>
          <a:noFill/>
          <a:ln>
            <a:noFill/>
          </a:ln>
        </p:spPr>
      </p:pic>
      <p:sp>
        <p:nvSpPr>
          <p:cNvPr id="127" name="Google Shape;127;p16"/>
          <p:cNvSpPr txBox="1"/>
          <p:nvPr>
            <p:ph idx="1" type="body"/>
          </p:nvPr>
        </p:nvSpPr>
        <p:spPr>
          <a:xfrm>
            <a:off x="1794949" y="548641"/>
            <a:ext cx="5003266" cy="5834462"/>
          </a:xfrm>
          <a:prstGeom prst="rect">
            <a:avLst/>
          </a:prstGeom>
          <a:solidFill>
            <a:srgbClr val="42D6C1"/>
          </a:solidFill>
          <a:ln>
            <a:noFill/>
          </a:ln>
        </p:spPr>
        <p:txBody>
          <a:bodyPr anchorCtr="0" anchor="t" bIns="45700" lIns="91425" spcFirstLastPara="1" rIns="91425" wrap="square" tIns="45700">
            <a:noAutofit/>
          </a:bodyPr>
          <a:lstStyle/>
          <a:p>
            <a:pPr indent="0" lvl="0" marL="160020" rtl="0" algn="l">
              <a:lnSpc>
                <a:spcPct val="90000"/>
              </a:lnSpc>
              <a:spcBef>
                <a:spcPts val="0"/>
              </a:spcBef>
              <a:spcAft>
                <a:spcPts val="0"/>
              </a:spcAft>
              <a:buSzPts val="3500"/>
              <a:buNone/>
            </a:pPr>
            <a:r>
              <a:t/>
            </a:r>
            <a:endParaRPr b="1" sz="3500">
              <a:solidFill>
                <a:schemeClr val="lt1"/>
              </a:solidFill>
            </a:endParaRPr>
          </a:p>
          <a:p>
            <a:pPr indent="0" lvl="0" marL="160020" rtl="0" algn="l">
              <a:lnSpc>
                <a:spcPct val="90000"/>
              </a:lnSpc>
              <a:spcBef>
                <a:spcPts val="1200"/>
              </a:spcBef>
              <a:spcAft>
                <a:spcPts val="0"/>
              </a:spcAft>
              <a:buSzPts val="3500"/>
              <a:buNone/>
            </a:pPr>
            <a:r>
              <a:rPr b="1" lang="en-US" sz="3500">
                <a:solidFill>
                  <a:schemeClr val="lt1"/>
                </a:solidFill>
              </a:rPr>
              <a:t>Problem</a:t>
            </a:r>
            <a:endParaRPr/>
          </a:p>
          <a:p>
            <a:pPr indent="-342899" lvl="0" marL="502919" rtl="0" algn="l">
              <a:lnSpc>
                <a:spcPct val="90000"/>
              </a:lnSpc>
              <a:spcBef>
                <a:spcPts val="1200"/>
              </a:spcBef>
              <a:spcAft>
                <a:spcPts val="0"/>
              </a:spcAft>
              <a:buClr>
                <a:srgbClr val="124163"/>
              </a:buClr>
              <a:buSzPts val="2100"/>
              <a:buChar char="●"/>
            </a:pPr>
            <a:r>
              <a:rPr lang="en-US" sz="2100">
                <a:solidFill>
                  <a:srgbClr val="124163"/>
                </a:solidFill>
              </a:rPr>
              <a:t>Complicated treatment with scoring and </a:t>
            </a:r>
            <a:r>
              <a:rPr lang="en-US" sz="1900">
                <a:solidFill>
                  <a:srgbClr val="124163"/>
                </a:solidFill>
              </a:rPr>
              <a:t>potential pharmacological &amp; social intervention</a:t>
            </a:r>
            <a:endParaRPr/>
          </a:p>
          <a:p>
            <a:pPr indent="-342899" lvl="0" marL="502919" rtl="0" algn="l">
              <a:lnSpc>
                <a:spcPct val="90000"/>
              </a:lnSpc>
              <a:spcBef>
                <a:spcPts val="1200"/>
              </a:spcBef>
              <a:spcAft>
                <a:spcPts val="0"/>
              </a:spcAft>
              <a:buClr>
                <a:srgbClr val="124163"/>
              </a:buClr>
              <a:buSzPts val="2100"/>
              <a:buChar char="●"/>
            </a:pPr>
            <a:r>
              <a:rPr lang="en-US" sz="2100">
                <a:solidFill>
                  <a:srgbClr val="124163"/>
                </a:solidFill>
              </a:rPr>
              <a:t>Training required for care staff</a:t>
            </a:r>
            <a:endParaRPr/>
          </a:p>
          <a:p>
            <a:pPr indent="-342899" lvl="0" marL="502919" rtl="0" algn="l">
              <a:lnSpc>
                <a:spcPct val="90000"/>
              </a:lnSpc>
              <a:spcBef>
                <a:spcPts val="1200"/>
              </a:spcBef>
              <a:spcAft>
                <a:spcPts val="0"/>
              </a:spcAft>
              <a:buClr>
                <a:srgbClr val="124163"/>
              </a:buClr>
              <a:buSzPts val="2100"/>
              <a:buChar char="●"/>
            </a:pPr>
            <a:r>
              <a:rPr lang="en-US" sz="2100">
                <a:solidFill>
                  <a:srgbClr val="124163"/>
                </a:solidFill>
              </a:rPr>
              <a:t>Lack of standardized/evidence based care – manual process</a:t>
            </a:r>
            <a:endParaRPr/>
          </a:p>
          <a:p>
            <a:pPr indent="-342899" lvl="0" marL="502919" rtl="0" algn="l">
              <a:lnSpc>
                <a:spcPct val="90000"/>
              </a:lnSpc>
              <a:spcBef>
                <a:spcPts val="1200"/>
              </a:spcBef>
              <a:spcAft>
                <a:spcPts val="0"/>
              </a:spcAft>
              <a:buClr>
                <a:srgbClr val="124163"/>
              </a:buClr>
              <a:buSzPts val="2100"/>
              <a:buChar char="●"/>
            </a:pPr>
            <a:r>
              <a:rPr lang="en-US" sz="2100">
                <a:solidFill>
                  <a:srgbClr val="124163"/>
                </a:solidFill>
              </a:rPr>
              <a:t>Multiple care sites: Clinical care transition and community focused coordination required</a:t>
            </a:r>
            <a:endParaRPr/>
          </a:p>
          <a:p>
            <a:pPr indent="-342899" lvl="0" marL="502919" rtl="0" algn="l">
              <a:lnSpc>
                <a:spcPct val="90000"/>
              </a:lnSpc>
              <a:spcBef>
                <a:spcPts val="1200"/>
              </a:spcBef>
              <a:spcAft>
                <a:spcPts val="0"/>
              </a:spcAft>
              <a:buClr>
                <a:srgbClr val="124163"/>
              </a:buClr>
              <a:buSzPts val="2100"/>
              <a:buChar char="●"/>
            </a:pPr>
            <a:r>
              <a:rPr lang="en-US" sz="2100">
                <a:solidFill>
                  <a:srgbClr val="124163"/>
                </a:solidFill>
              </a:rPr>
              <a:t>Total Cost in 2012 approx. </a:t>
            </a:r>
            <a:r>
              <a:rPr b="1" lang="en-US" sz="2100">
                <a:solidFill>
                  <a:srgbClr val="C00000"/>
                </a:solidFill>
              </a:rPr>
              <a:t>$1.5 Billion</a:t>
            </a:r>
            <a:r>
              <a:rPr b="1" baseline="30000" lang="en-US" sz="2100">
                <a:solidFill>
                  <a:srgbClr val="124163"/>
                </a:solidFill>
              </a:rPr>
              <a:t>*</a:t>
            </a:r>
            <a:endParaRPr/>
          </a:p>
          <a:p>
            <a:pPr indent="-342899" lvl="1" marL="1005839" rtl="0" algn="l">
              <a:lnSpc>
                <a:spcPct val="90000"/>
              </a:lnSpc>
              <a:spcBef>
                <a:spcPts val="250"/>
              </a:spcBef>
              <a:spcAft>
                <a:spcPts val="0"/>
              </a:spcAft>
              <a:buClr>
                <a:srgbClr val="124163"/>
              </a:buClr>
              <a:buSzPts val="1900"/>
              <a:buChar char="●"/>
            </a:pPr>
            <a:r>
              <a:rPr lang="en-US" sz="1900">
                <a:solidFill>
                  <a:srgbClr val="124163"/>
                </a:solidFill>
              </a:rPr>
              <a:t>80% Medicaid</a:t>
            </a:r>
            <a:endParaRPr/>
          </a:p>
          <a:p>
            <a:pPr indent="-342899" lvl="1" marL="1005839" rtl="0" algn="l">
              <a:lnSpc>
                <a:spcPct val="90000"/>
              </a:lnSpc>
              <a:spcBef>
                <a:spcPts val="500"/>
              </a:spcBef>
              <a:spcAft>
                <a:spcPts val="0"/>
              </a:spcAft>
              <a:buClr>
                <a:srgbClr val="124163"/>
              </a:buClr>
              <a:buSzPts val="1900"/>
              <a:buChar char="●"/>
            </a:pPr>
            <a:r>
              <a:rPr lang="en-US" sz="1900">
                <a:solidFill>
                  <a:srgbClr val="124163"/>
                </a:solidFill>
              </a:rPr>
              <a:t>Providers losing money on NAS patients</a:t>
            </a:r>
            <a:endParaRPr/>
          </a:p>
          <a:p>
            <a:pPr indent="-222249" lvl="0" marL="502919" rtl="0" algn="l">
              <a:lnSpc>
                <a:spcPct val="90000"/>
              </a:lnSpc>
              <a:spcBef>
                <a:spcPts val="1450"/>
              </a:spcBef>
              <a:spcAft>
                <a:spcPts val="0"/>
              </a:spcAft>
              <a:buClr>
                <a:srgbClr val="85A5C1"/>
              </a:buClr>
              <a:buSzPts val="1900"/>
              <a:buNone/>
            </a:pPr>
            <a:r>
              <a:t/>
            </a:r>
            <a:endParaRPr sz="1900">
              <a:solidFill>
                <a:srgbClr val="124163"/>
              </a:solidFill>
            </a:endParaRPr>
          </a:p>
        </p:txBody>
      </p:sp>
      <p:sp>
        <p:nvSpPr>
          <p:cNvPr id="128" name="Google Shape;128;p16"/>
          <p:cNvSpPr txBox="1"/>
          <p:nvPr/>
        </p:nvSpPr>
        <p:spPr>
          <a:xfrm>
            <a:off x="7991095" y="6006860"/>
            <a:ext cx="3370911"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orbel"/>
                <a:ea typeface="Corbel"/>
                <a:cs typeface="Corbel"/>
                <a:sym typeface="Corbel"/>
              </a:rPr>
              <a:t>*Centers for Disease Control (CDC), 2012</a:t>
            </a:r>
            <a:endParaRPr/>
          </a:p>
        </p:txBody>
      </p:sp>
      <p:sp>
        <p:nvSpPr>
          <p:cNvPr id="129" name="Google Shape;129;p16"/>
          <p:cNvSpPr/>
          <p:nvPr/>
        </p:nvSpPr>
        <p:spPr>
          <a:xfrm>
            <a:off x="182880" y="548640"/>
            <a:ext cx="1703511" cy="5822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30" name="Google Shape;130;p16"/>
          <p:cNvSpPr/>
          <p:nvPr/>
        </p:nvSpPr>
        <p:spPr>
          <a:xfrm>
            <a:off x="221373" y="3007154"/>
            <a:ext cx="1703511" cy="1564846"/>
          </a:xfrm>
          <a:prstGeom prst="ellipse">
            <a:avLst/>
          </a:prstGeom>
          <a:solidFill>
            <a:srgbClr val="73B5E4"/>
          </a:solidFill>
          <a:ln cap="flat" cmpd="sng" w="25400">
            <a:solidFill>
              <a:srgbClr val="124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baseline="30000" sz="1200">
              <a:solidFill>
                <a:srgbClr val="FF0000"/>
              </a:solidFill>
              <a:latin typeface="Corbel"/>
              <a:ea typeface="Corbel"/>
              <a:cs typeface="Corbel"/>
              <a:sym typeface="Corbel"/>
            </a:endParaRPr>
          </a:p>
          <a:p>
            <a:pPr indent="0" lvl="0" marL="0" marR="0" rtl="0" algn="ctr">
              <a:spcBef>
                <a:spcPts val="0"/>
              </a:spcBef>
              <a:spcAft>
                <a:spcPts val="0"/>
              </a:spcAft>
              <a:buNone/>
            </a:pPr>
            <a:r>
              <a:rPr b="1" lang="en-US" sz="1800">
                <a:solidFill>
                  <a:srgbClr val="C00000"/>
                </a:solidFill>
                <a:latin typeface="Corbel"/>
                <a:ea typeface="Corbel"/>
                <a:cs typeface="Corbel"/>
                <a:sym typeface="Corbel"/>
              </a:rPr>
              <a:t>10-40% of NICU patients</a:t>
            </a:r>
            <a:endParaRPr/>
          </a:p>
          <a:p>
            <a:pPr indent="0" lvl="0" marL="0" marR="0" rtl="0" algn="ctr">
              <a:spcBef>
                <a:spcPts val="0"/>
              </a:spcBef>
              <a:spcAft>
                <a:spcPts val="0"/>
              </a:spcAft>
              <a:buNone/>
            </a:pPr>
            <a:r>
              <a:t/>
            </a:r>
            <a:endParaRPr b="1" sz="1800">
              <a:solidFill>
                <a:srgbClr val="FF0000"/>
              </a:solidFill>
              <a:latin typeface="Corbel"/>
              <a:ea typeface="Corbel"/>
              <a:cs typeface="Corbel"/>
              <a:sym typeface="Corbel"/>
            </a:endParaRPr>
          </a:p>
        </p:txBody>
      </p:sp>
      <p:sp>
        <p:nvSpPr>
          <p:cNvPr id="131" name="Google Shape;131;p16"/>
          <p:cNvSpPr/>
          <p:nvPr/>
        </p:nvSpPr>
        <p:spPr>
          <a:xfrm>
            <a:off x="221373" y="1153253"/>
            <a:ext cx="1764873" cy="1705004"/>
          </a:xfrm>
          <a:prstGeom prst="ellipse">
            <a:avLst/>
          </a:prstGeom>
          <a:solidFill>
            <a:srgbClr val="73B5E4"/>
          </a:solidFill>
          <a:ln cap="flat" cmpd="sng" w="25400">
            <a:solidFill>
              <a:srgbClr val="124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baseline="30000" sz="1200">
              <a:solidFill>
                <a:srgbClr val="FF0000"/>
              </a:solidFill>
              <a:latin typeface="Corbel"/>
              <a:ea typeface="Corbel"/>
              <a:cs typeface="Corbel"/>
              <a:sym typeface="Corbel"/>
            </a:endParaRPr>
          </a:p>
          <a:p>
            <a:pPr indent="0" lvl="0" marL="0" marR="0" rtl="0" algn="ctr">
              <a:spcBef>
                <a:spcPts val="0"/>
              </a:spcBef>
              <a:spcAft>
                <a:spcPts val="0"/>
              </a:spcAft>
              <a:buNone/>
            </a:pPr>
            <a:r>
              <a:rPr b="1" lang="en-US" sz="1800">
                <a:solidFill>
                  <a:srgbClr val="C00000"/>
                </a:solidFill>
                <a:latin typeface="Corbel"/>
                <a:ea typeface="Corbel"/>
                <a:cs typeface="Corbel"/>
                <a:sym typeface="Corbel"/>
              </a:rPr>
              <a:t>2.5 Times</a:t>
            </a:r>
            <a:endParaRPr/>
          </a:p>
          <a:p>
            <a:pPr indent="0" lvl="0" marL="0" marR="0" rtl="0" algn="ctr">
              <a:spcBef>
                <a:spcPts val="0"/>
              </a:spcBef>
              <a:spcAft>
                <a:spcPts val="0"/>
              </a:spcAft>
              <a:buNone/>
            </a:pPr>
            <a:r>
              <a:rPr b="1" lang="en-US" sz="1800">
                <a:solidFill>
                  <a:srgbClr val="C00000"/>
                </a:solidFill>
                <a:latin typeface="Corbel"/>
                <a:ea typeface="Corbel"/>
                <a:cs typeface="Corbel"/>
                <a:sym typeface="Corbel"/>
              </a:rPr>
              <a:t>Higher </a:t>
            </a:r>
            <a:r>
              <a:rPr b="1" lang="en-US" sz="1400">
                <a:solidFill>
                  <a:srgbClr val="C00000"/>
                </a:solidFill>
                <a:latin typeface="Corbel"/>
                <a:ea typeface="Corbel"/>
                <a:cs typeface="Corbel"/>
                <a:sym typeface="Corbel"/>
              </a:rPr>
              <a:t>Readmissions </a:t>
            </a:r>
            <a:endParaRPr/>
          </a:p>
          <a:p>
            <a:pPr indent="0" lvl="0" marL="0" marR="0" rtl="0" algn="ctr">
              <a:spcBef>
                <a:spcPts val="0"/>
              </a:spcBef>
              <a:spcAft>
                <a:spcPts val="0"/>
              </a:spcAft>
              <a:buNone/>
            </a:pPr>
            <a:r>
              <a:t/>
            </a:r>
            <a:endParaRPr b="1" sz="1800">
              <a:solidFill>
                <a:srgbClr val="FF0000"/>
              </a:solidFill>
              <a:latin typeface="Corbel"/>
              <a:ea typeface="Corbel"/>
              <a:cs typeface="Corbel"/>
              <a:sym typeface="Corbel"/>
            </a:endParaRPr>
          </a:p>
        </p:txBody>
      </p:sp>
      <p:sp>
        <p:nvSpPr>
          <p:cNvPr id="132" name="Google Shape;132;p16"/>
          <p:cNvSpPr/>
          <p:nvPr/>
        </p:nvSpPr>
        <p:spPr>
          <a:xfrm>
            <a:off x="259868" y="4861055"/>
            <a:ext cx="1626523" cy="1509935"/>
          </a:xfrm>
          <a:prstGeom prst="ellipse">
            <a:avLst/>
          </a:prstGeom>
          <a:solidFill>
            <a:srgbClr val="73B5E4"/>
          </a:solidFill>
          <a:ln cap="flat" cmpd="sng" w="25400">
            <a:solidFill>
              <a:srgbClr val="124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baseline="30000" sz="1200">
              <a:solidFill>
                <a:srgbClr val="FF0000"/>
              </a:solidFill>
              <a:latin typeface="Corbel"/>
              <a:ea typeface="Corbel"/>
              <a:cs typeface="Corbel"/>
              <a:sym typeface="Corbel"/>
            </a:endParaRPr>
          </a:p>
          <a:p>
            <a:pPr indent="0" lvl="0" marL="0" marR="0" rtl="0" algn="ctr">
              <a:spcBef>
                <a:spcPts val="0"/>
              </a:spcBef>
              <a:spcAft>
                <a:spcPts val="0"/>
              </a:spcAft>
              <a:buNone/>
            </a:pPr>
            <a:r>
              <a:rPr b="1" lang="en-US" sz="1800">
                <a:solidFill>
                  <a:srgbClr val="C00000"/>
                </a:solidFill>
                <a:latin typeface="Corbel"/>
                <a:ea typeface="Corbel"/>
                <a:cs typeface="Corbel"/>
                <a:sym typeface="Corbel"/>
              </a:rPr>
              <a:t>23</a:t>
            </a:r>
            <a:endParaRPr/>
          </a:p>
          <a:p>
            <a:pPr indent="0" lvl="0" marL="0" marR="0" rtl="0" algn="ctr">
              <a:spcBef>
                <a:spcPts val="0"/>
              </a:spcBef>
              <a:spcAft>
                <a:spcPts val="0"/>
              </a:spcAft>
              <a:buNone/>
            </a:pPr>
            <a:r>
              <a:rPr b="1" lang="en-US" sz="1800">
                <a:solidFill>
                  <a:srgbClr val="C00000"/>
                </a:solidFill>
                <a:latin typeface="Corbel"/>
                <a:ea typeface="Corbel"/>
                <a:cs typeface="Corbel"/>
                <a:sym typeface="Corbel"/>
              </a:rPr>
              <a:t>Days</a:t>
            </a:r>
            <a:endParaRPr/>
          </a:p>
          <a:p>
            <a:pPr indent="0" lvl="0" marL="0" marR="0" rtl="0" algn="ctr">
              <a:spcBef>
                <a:spcPts val="0"/>
              </a:spcBef>
              <a:spcAft>
                <a:spcPts val="0"/>
              </a:spcAft>
              <a:buNone/>
            </a:pPr>
            <a:r>
              <a:rPr b="1" lang="en-US" sz="1800">
                <a:solidFill>
                  <a:srgbClr val="C00000"/>
                </a:solidFill>
                <a:latin typeface="Corbel"/>
                <a:ea typeface="Corbel"/>
                <a:cs typeface="Corbel"/>
                <a:sym typeface="Corbel"/>
              </a:rPr>
              <a:t>ALOS</a:t>
            </a:r>
            <a:endParaRPr/>
          </a:p>
          <a:p>
            <a:pPr indent="0" lvl="0" marL="0" marR="0" rtl="0" algn="ctr">
              <a:spcBef>
                <a:spcPts val="0"/>
              </a:spcBef>
              <a:spcAft>
                <a:spcPts val="0"/>
              </a:spcAft>
              <a:buNone/>
            </a:pPr>
            <a:r>
              <a:t/>
            </a:r>
            <a:endParaRPr b="1" sz="1800">
              <a:solidFill>
                <a:srgbClr val="FF0000"/>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69623" y="780633"/>
            <a:ext cx="2947482" cy="4601183"/>
          </a:xfrm>
          <a:prstGeom prst="rect">
            <a:avLst/>
          </a:prstGeom>
          <a:solidFill>
            <a:srgbClr val="42D6C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40"/>
              <a:buFont typeface="Corbel"/>
              <a:buNone/>
            </a:pPr>
            <a:r>
              <a:rPr lang="en-US" sz="3240"/>
              <a:t>Problem further complicated by current NAS Patient Journey </a:t>
            </a:r>
            <a:br>
              <a:rPr lang="en-US" sz="3240"/>
            </a:br>
            <a:br>
              <a:rPr lang="en-US" sz="3240"/>
            </a:br>
            <a:br>
              <a:rPr lang="en-US" sz="3240"/>
            </a:br>
            <a:br>
              <a:rPr lang="en-US" sz="3240"/>
            </a:br>
            <a:br>
              <a:rPr lang="en-US" sz="3240"/>
            </a:br>
            <a:endParaRPr sz="3240"/>
          </a:p>
        </p:txBody>
      </p:sp>
      <p:grpSp>
        <p:nvGrpSpPr>
          <p:cNvPr id="139" name="Google Shape;139;p17"/>
          <p:cNvGrpSpPr/>
          <p:nvPr/>
        </p:nvGrpSpPr>
        <p:grpSpPr>
          <a:xfrm>
            <a:off x="3596697" y="836157"/>
            <a:ext cx="8025033" cy="2116393"/>
            <a:chOff x="0" y="0"/>
            <a:chExt cx="8025033" cy="2116393"/>
          </a:xfrm>
        </p:grpSpPr>
        <p:sp>
          <p:nvSpPr>
            <p:cNvPr id="140" name="Google Shape;140;p17"/>
            <p:cNvSpPr/>
            <p:nvPr/>
          </p:nvSpPr>
          <p:spPr>
            <a:xfrm>
              <a:off x="0" y="672225"/>
              <a:ext cx="8025033" cy="846557"/>
            </a:xfrm>
            <a:prstGeom prst="notchedRightArrow">
              <a:avLst>
                <a:gd fmla="val 50000" name="adj1"/>
                <a:gd fmla="val 50000" name="adj2"/>
              </a:avLst>
            </a:prstGeom>
            <a:solidFill>
              <a:srgbClr val="669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178331" y="69206"/>
              <a:ext cx="1496696" cy="8465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txBox="1"/>
            <p:nvPr/>
          </p:nvSpPr>
          <p:spPr>
            <a:xfrm>
              <a:off x="178331" y="69206"/>
              <a:ext cx="1496696" cy="846557"/>
            </a:xfrm>
            <a:prstGeom prst="rect">
              <a:avLst/>
            </a:prstGeom>
            <a:noFill/>
            <a:ln>
              <a:noFill/>
            </a:ln>
          </p:spPr>
          <p:txBody>
            <a:bodyPr anchorCtr="0" anchor="b"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Corbel"/>
                <a:buNone/>
              </a:pPr>
              <a:r>
                <a:rPr lang="en-US" sz="1800">
                  <a:solidFill>
                    <a:schemeClr val="dk1"/>
                  </a:solidFill>
                  <a:latin typeface="Corbel"/>
                  <a:ea typeface="Corbel"/>
                  <a:cs typeface="Corbel"/>
                  <a:sym typeface="Corbel"/>
                </a:rPr>
                <a:t>Newborn Rooming-in /Well Nursery Care</a:t>
              </a:r>
              <a:endParaRPr/>
            </a:p>
          </p:txBody>
        </p:sp>
        <p:sp>
          <p:nvSpPr>
            <p:cNvPr id="143" name="Google Shape;143;p17"/>
            <p:cNvSpPr/>
            <p:nvPr/>
          </p:nvSpPr>
          <p:spPr>
            <a:xfrm>
              <a:off x="874975" y="961291"/>
              <a:ext cx="211639" cy="211639"/>
            </a:xfrm>
            <a:prstGeom prst="ellipse">
              <a:avLst/>
            </a:prstGeom>
            <a:solidFill>
              <a:srgbClr val="40D5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1635915" y="385962"/>
              <a:ext cx="900171" cy="8465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txBox="1"/>
            <p:nvPr/>
          </p:nvSpPr>
          <p:spPr>
            <a:xfrm>
              <a:off x="1635915" y="385962"/>
              <a:ext cx="900171" cy="846557"/>
            </a:xfrm>
            <a:prstGeom prst="rect">
              <a:avLst/>
            </a:prstGeom>
            <a:noFill/>
            <a:ln>
              <a:noFill/>
            </a:ln>
          </p:spPr>
          <p:txBody>
            <a:bodyPr anchorCtr="0" anchor="t"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Corbel"/>
                <a:buNone/>
              </a:pPr>
              <a:r>
                <a:rPr lang="en-US" sz="1800">
                  <a:solidFill>
                    <a:schemeClr val="dk1"/>
                  </a:solidFill>
                  <a:latin typeface="Corbel"/>
                  <a:ea typeface="Corbel"/>
                  <a:cs typeface="Corbel"/>
                  <a:sym typeface="Corbel"/>
                </a:rPr>
                <a:t>NICU</a:t>
              </a:r>
              <a:endParaRPr/>
            </a:p>
          </p:txBody>
        </p:sp>
        <p:sp>
          <p:nvSpPr>
            <p:cNvPr id="146" name="Google Shape;146;p17"/>
            <p:cNvSpPr/>
            <p:nvPr/>
          </p:nvSpPr>
          <p:spPr>
            <a:xfrm>
              <a:off x="1896363" y="965386"/>
              <a:ext cx="211639" cy="211639"/>
            </a:xfrm>
            <a:prstGeom prst="ellipse">
              <a:avLst/>
            </a:prstGeom>
            <a:solidFill>
              <a:srgbClr val="40D5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2739192" y="74894"/>
              <a:ext cx="900171" cy="8465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txBox="1"/>
            <p:nvPr/>
          </p:nvSpPr>
          <p:spPr>
            <a:xfrm>
              <a:off x="2739192" y="74894"/>
              <a:ext cx="900171" cy="846557"/>
            </a:xfrm>
            <a:prstGeom prst="rect">
              <a:avLst/>
            </a:prstGeom>
            <a:noFill/>
            <a:ln>
              <a:noFill/>
            </a:ln>
          </p:spPr>
          <p:txBody>
            <a:bodyPr anchorCtr="0" anchor="b"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Corbel"/>
                <a:buNone/>
              </a:pPr>
              <a:r>
                <a:rPr lang="en-US" sz="1800">
                  <a:solidFill>
                    <a:schemeClr val="dk1"/>
                  </a:solidFill>
                  <a:latin typeface="Corbel"/>
                  <a:ea typeface="Corbel"/>
                  <a:cs typeface="Corbel"/>
                  <a:sym typeface="Corbel"/>
                </a:rPr>
                <a:t>Home/ Foster Care</a:t>
              </a:r>
              <a:endParaRPr/>
            </a:p>
          </p:txBody>
        </p:sp>
        <p:sp>
          <p:nvSpPr>
            <p:cNvPr id="149" name="Google Shape;149;p17"/>
            <p:cNvSpPr/>
            <p:nvPr/>
          </p:nvSpPr>
          <p:spPr>
            <a:xfrm>
              <a:off x="3150399" y="971896"/>
              <a:ext cx="211639" cy="211639"/>
            </a:xfrm>
            <a:prstGeom prst="ellipse">
              <a:avLst/>
            </a:prstGeom>
            <a:solidFill>
              <a:srgbClr val="40D5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5843721" y="0"/>
              <a:ext cx="1899370" cy="8465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txBox="1"/>
            <p:nvPr/>
          </p:nvSpPr>
          <p:spPr>
            <a:xfrm>
              <a:off x="5843721" y="0"/>
              <a:ext cx="1899370" cy="846557"/>
            </a:xfrm>
            <a:prstGeom prst="rect">
              <a:avLst/>
            </a:prstGeom>
            <a:noFill/>
            <a:ln>
              <a:noFill/>
            </a:ln>
          </p:spPr>
          <p:txBody>
            <a:bodyPr anchorCtr="0" anchor="t"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Corbel"/>
                <a:buNone/>
              </a:pPr>
              <a:r>
                <a:rPr lang="en-US" sz="1800">
                  <a:solidFill>
                    <a:schemeClr val="dk1"/>
                  </a:solidFill>
                  <a:latin typeface="Corbel"/>
                  <a:ea typeface="Corbel"/>
                  <a:cs typeface="Corbel"/>
                  <a:sym typeface="Corbel"/>
                </a:rPr>
                <a:t>Periodic NAS follow-up until 5 years</a:t>
              </a:r>
              <a:endParaRPr/>
            </a:p>
          </p:txBody>
        </p:sp>
        <p:sp>
          <p:nvSpPr>
            <p:cNvPr id="152" name="Google Shape;152;p17"/>
            <p:cNvSpPr/>
            <p:nvPr/>
          </p:nvSpPr>
          <p:spPr>
            <a:xfrm>
              <a:off x="4808975" y="950974"/>
              <a:ext cx="211639" cy="211639"/>
            </a:xfrm>
            <a:prstGeom prst="ellipse">
              <a:avLst/>
            </a:prstGeom>
            <a:solidFill>
              <a:srgbClr val="40D5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5376811" y="0"/>
              <a:ext cx="900171" cy="8465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txBox="1"/>
            <p:nvPr/>
          </p:nvSpPr>
          <p:spPr>
            <a:xfrm>
              <a:off x="5376811" y="0"/>
              <a:ext cx="900171" cy="846557"/>
            </a:xfrm>
            <a:prstGeom prst="rect">
              <a:avLst/>
            </a:prstGeom>
            <a:noFill/>
            <a:ln>
              <a:noFill/>
            </a:ln>
          </p:spPr>
          <p:txBody>
            <a:bodyPr anchorCtr="0" anchor="b"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Corbel"/>
                <a:buNone/>
              </a:pPr>
              <a:r>
                <a:t/>
              </a:r>
              <a:endParaRPr sz="1800">
                <a:solidFill>
                  <a:schemeClr val="dk1"/>
                </a:solidFill>
                <a:latin typeface="Corbel"/>
                <a:ea typeface="Corbel"/>
                <a:cs typeface="Corbel"/>
                <a:sym typeface="Corbel"/>
              </a:endParaRPr>
            </a:p>
          </p:txBody>
        </p:sp>
        <p:sp>
          <p:nvSpPr>
            <p:cNvPr id="155" name="Google Shape;155;p17"/>
            <p:cNvSpPr/>
            <p:nvPr/>
          </p:nvSpPr>
          <p:spPr>
            <a:xfrm>
              <a:off x="6805083" y="981873"/>
              <a:ext cx="211639" cy="211639"/>
            </a:xfrm>
            <a:prstGeom prst="ellipse">
              <a:avLst/>
            </a:prstGeom>
            <a:solidFill>
              <a:srgbClr val="40D5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6321991" y="1269836"/>
              <a:ext cx="900171" cy="8465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txBox="1"/>
            <p:nvPr/>
          </p:nvSpPr>
          <p:spPr>
            <a:xfrm>
              <a:off x="6321991" y="1269836"/>
              <a:ext cx="900171" cy="846557"/>
            </a:xfrm>
            <a:prstGeom prst="rect">
              <a:avLst/>
            </a:prstGeom>
            <a:noFill/>
            <a:ln>
              <a:noFill/>
            </a:ln>
          </p:spPr>
          <p:txBody>
            <a:bodyPr anchorCtr="0" anchor="t"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Corbel"/>
                <a:buNone/>
              </a:pPr>
              <a:r>
                <a:t/>
              </a:r>
              <a:endParaRPr sz="1800">
                <a:solidFill>
                  <a:schemeClr val="dk1"/>
                </a:solidFill>
                <a:latin typeface="Corbel"/>
                <a:ea typeface="Corbel"/>
                <a:cs typeface="Corbel"/>
                <a:sym typeface="Corbel"/>
              </a:endParaRPr>
            </a:p>
          </p:txBody>
        </p:sp>
        <p:sp>
          <p:nvSpPr>
            <p:cNvPr id="158" name="Google Shape;158;p17"/>
            <p:cNvSpPr/>
            <p:nvPr/>
          </p:nvSpPr>
          <p:spPr>
            <a:xfrm>
              <a:off x="150131" y="1904754"/>
              <a:ext cx="211639" cy="211639"/>
            </a:xfrm>
            <a:prstGeom prst="ellipse">
              <a:avLst/>
            </a:prstGeom>
            <a:no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17"/>
          <p:cNvSpPr txBox="1"/>
          <p:nvPr/>
        </p:nvSpPr>
        <p:spPr>
          <a:xfrm>
            <a:off x="5003852" y="2952551"/>
            <a:ext cx="1004423" cy="1004423"/>
          </a:xfrm>
          <a:prstGeom prst="rect">
            <a:avLst/>
          </a:prstGeom>
          <a:noFill/>
          <a:ln>
            <a:noFill/>
          </a:ln>
        </p:spPr>
        <p:txBody>
          <a:bodyPr anchorCtr="0" anchor="ctr" bIns="27925" lIns="27925" spcFirstLastPara="1" rIns="27925" wrap="square" tIns="27925">
            <a:noAutofit/>
          </a:bodyPr>
          <a:lstStyle/>
          <a:p>
            <a:pPr indent="0" lvl="0" marL="0" marR="0" rtl="0" algn="ctr">
              <a:lnSpc>
                <a:spcPct val="90000"/>
              </a:lnSpc>
              <a:spcBef>
                <a:spcPts val="0"/>
              </a:spcBef>
              <a:spcAft>
                <a:spcPts val="0"/>
              </a:spcAft>
              <a:buClr>
                <a:schemeClr val="lt1"/>
              </a:buClr>
              <a:buSzPts val="2200"/>
              <a:buFont typeface="Corbel"/>
              <a:buNone/>
            </a:pPr>
            <a:r>
              <a:rPr lang="en-US" sz="2200">
                <a:solidFill>
                  <a:schemeClr val="lt1"/>
                </a:solidFill>
                <a:latin typeface="Corbel"/>
                <a:ea typeface="Corbel"/>
                <a:cs typeface="Corbel"/>
                <a:sym typeface="Corbel"/>
              </a:rPr>
              <a:t>NAS </a:t>
            </a:r>
            <a:r>
              <a:rPr lang="en-US" sz="1600">
                <a:solidFill>
                  <a:schemeClr val="lt1"/>
                </a:solidFill>
                <a:latin typeface="Corbel"/>
                <a:ea typeface="Corbel"/>
                <a:cs typeface="Corbel"/>
                <a:sym typeface="Corbel"/>
              </a:rPr>
              <a:t>Rehab. /</a:t>
            </a:r>
            <a:endParaRPr/>
          </a:p>
          <a:p>
            <a:pPr indent="0" lvl="0" marL="0" marR="0" rtl="0" algn="ctr">
              <a:lnSpc>
                <a:spcPct val="90000"/>
              </a:lnSpc>
              <a:spcBef>
                <a:spcPts val="770"/>
              </a:spcBef>
              <a:spcAft>
                <a:spcPts val="0"/>
              </a:spcAft>
              <a:buClr>
                <a:schemeClr val="lt1"/>
              </a:buClr>
              <a:buSzPts val="1600"/>
              <a:buFont typeface="Corbel"/>
              <a:buNone/>
            </a:pPr>
            <a:r>
              <a:rPr lang="en-US" sz="1600">
                <a:solidFill>
                  <a:schemeClr val="lt1"/>
                </a:solidFill>
                <a:latin typeface="Corbel"/>
                <a:ea typeface="Corbel"/>
                <a:cs typeface="Corbel"/>
                <a:sym typeface="Corbel"/>
              </a:rPr>
              <a:t>Treatment Centers</a:t>
            </a:r>
            <a:endParaRPr sz="2200">
              <a:solidFill>
                <a:schemeClr val="lt1"/>
              </a:solidFill>
              <a:latin typeface="Corbel"/>
              <a:ea typeface="Corbel"/>
              <a:cs typeface="Corbel"/>
              <a:sym typeface="Corbel"/>
            </a:endParaRPr>
          </a:p>
        </p:txBody>
      </p:sp>
      <p:sp>
        <p:nvSpPr>
          <p:cNvPr id="160" name="Google Shape;160;p17"/>
          <p:cNvSpPr txBox="1"/>
          <p:nvPr/>
        </p:nvSpPr>
        <p:spPr>
          <a:xfrm>
            <a:off x="7356085" y="765536"/>
            <a:ext cx="1949163" cy="956296"/>
          </a:xfrm>
          <a:prstGeom prst="rect">
            <a:avLst/>
          </a:prstGeom>
          <a:noFill/>
          <a:ln>
            <a:noFill/>
          </a:ln>
        </p:spPr>
        <p:txBody>
          <a:bodyPr anchorCtr="0" anchor="b"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Corbel"/>
              <a:buNone/>
            </a:pPr>
            <a:r>
              <a:t/>
            </a:r>
            <a:endParaRPr sz="1800">
              <a:solidFill>
                <a:schemeClr val="dk1"/>
              </a:solidFill>
              <a:latin typeface="Corbel"/>
              <a:ea typeface="Corbel"/>
              <a:cs typeface="Corbel"/>
              <a:sym typeface="Corbel"/>
            </a:endParaRPr>
          </a:p>
          <a:p>
            <a:pPr indent="0" lvl="0" marL="0" marR="0" rtl="0" algn="ctr">
              <a:lnSpc>
                <a:spcPct val="90000"/>
              </a:lnSpc>
              <a:spcBef>
                <a:spcPts val="630"/>
              </a:spcBef>
              <a:spcAft>
                <a:spcPts val="0"/>
              </a:spcAft>
              <a:buClr>
                <a:schemeClr val="dk1"/>
              </a:buClr>
              <a:buSzPts val="1800"/>
              <a:buFont typeface="Corbel"/>
              <a:buNone/>
            </a:pPr>
            <a:r>
              <a:rPr lang="en-US" sz="1800">
                <a:solidFill>
                  <a:schemeClr val="dk1"/>
                </a:solidFill>
                <a:latin typeface="Corbel"/>
                <a:ea typeface="Corbel"/>
                <a:cs typeface="Corbel"/>
                <a:sym typeface="Corbel"/>
              </a:rPr>
              <a:t>Monthly/bi-monthly NAS follow-up until</a:t>
            </a:r>
            <a:endParaRPr/>
          </a:p>
          <a:p>
            <a:pPr indent="0" lvl="0" marL="0" marR="0" rtl="0" algn="ctr">
              <a:lnSpc>
                <a:spcPct val="90000"/>
              </a:lnSpc>
              <a:spcBef>
                <a:spcPts val="630"/>
              </a:spcBef>
              <a:spcAft>
                <a:spcPts val="0"/>
              </a:spcAft>
              <a:buClr>
                <a:schemeClr val="dk1"/>
              </a:buClr>
              <a:buSzPts val="1800"/>
              <a:buFont typeface="Corbel"/>
              <a:buNone/>
            </a:pPr>
            <a:r>
              <a:rPr lang="en-US" sz="1800">
                <a:solidFill>
                  <a:schemeClr val="dk1"/>
                </a:solidFill>
                <a:latin typeface="Corbel"/>
                <a:ea typeface="Corbel"/>
                <a:cs typeface="Corbel"/>
                <a:sym typeface="Corbel"/>
              </a:rPr>
              <a:t>9-12 months</a:t>
            </a:r>
            <a:endParaRPr sz="1800">
              <a:solidFill>
                <a:schemeClr val="dk1"/>
              </a:solidFill>
              <a:latin typeface="Corbel"/>
              <a:ea typeface="Corbel"/>
              <a:cs typeface="Corbel"/>
              <a:sym typeface="Corbel"/>
            </a:endParaRPr>
          </a:p>
        </p:txBody>
      </p:sp>
      <p:sp>
        <p:nvSpPr>
          <p:cNvPr id="161" name="Google Shape;161;p17"/>
          <p:cNvSpPr/>
          <p:nvPr/>
        </p:nvSpPr>
        <p:spPr>
          <a:xfrm>
            <a:off x="5520686" y="3204793"/>
            <a:ext cx="211639" cy="211639"/>
          </a:xfrm>
          <a:prstGeom prst="ellipse">
            <a:avLst/>
          </a:prstGeom>
          <a:solidFill>
            <a:srgbClr val="40D5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5553026" y="5096048"/>
            <a:ext cx="211639" cy="211639"/>
          </a:xfrm>
          <a:prstGeom prst="ellipse">
            <a:avLst/>
          </a:prstGeom>
          <a:solidFill>
            <a:srgbClr val="40D5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nvSpPr>
        <p:spPr>
          <a:xfrm>
            <a:off x="5158323" y="5343073"/>
            <a:ext cx="218027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Outpatient** care</a:t>
            </a:r>
            <a:endParaRPr/>
          </a:p>
        </p:txBody>
      </p:sp>
      <p:sp>
        <p:nvSpPr>
          <p:cNvPr id="164" name="Google Shape;164;p17"/>
          <p:cNvSpPr txBox="1"/>
          <p:nvPr/>
        </p:nvSpPr>
        <p:spPr>
          <a:xfrm>
            <a:off x="5158323" y="3438490"/>
            <a:ext cx="218027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NAS Treatment Center*/ Rehab.</a:t>
            </a:r>
            <a:endParaRPr/>
          </a:p>
        </p:txBody>
      </p:sp>
      <p:cxnSp>
        <p:nvCxnSpPr>
          <p:cNvPr id="165" name="Google Shape;165;p17"/>
          <p:cNvCxnSpPr/>
          <p:nvPr/>
        </p:nvCxnSpPr>
        <p:spPr>
          <a:xfrm>
            <a:off x="4699853" y="2168013"/>
            <a:ext cx="806209" cy="985786"/>
          </a:xfrm>
          <a:prstGeom prst="straightConnector1">
            <a:avLst/>
          </a:prstGeom>
          <a:noFill/>
          <a:ln cap="flat" cmpd="sng" w="53975">
            <a:solidFill>
              <a:srgbClr val="C00000"/>
            </a:solidFill>
            <a:prstDash val="solid"/>
            <a:round/>
            <a:headEnd len="sm" w="sm" type="none"/>
            <a:tailEnd len="med" w="med" type="triangle"/>
          </a:ln>
        </p:spPr>
      </p:cxnSp>
      <p:cxnSp>
        <p:nvCxnSpPr>
          <p:cNvPr id="166" name="Google Shape;166;p17"/>
          <p:cNvCxnSpPr/>
          <p:nvPr/>
        </p:nvCxnSpPr>
        <p:spPr>
          <a:xfrm>
            <a:off x="4622650" y="2237842"/>
            <a:ext cx="883412" cy="2782358"/>
          </a:xfrm>
          <a:prstGeom prst="straightConnector1">
            <a:avLst/>
          </a:prstGeom>
          <a:noFill/>
          <a:ln cap="flat" cmpd="sng" w="53975">
            <a:solidFill>
              <a:srgbClr val="C00000"/>
            </a:solidFill>
            <a:prstDash val="solid"/>
            <a:round/>
            <a:headEnd len="sm" w="sm" type="none"/>
            <a:tailEnd len="med" w="med" type="triangle"/>
          </a:ln>
        </p:spPr>
      </p:cxnSp>
      <p:cxnSp>
        <p:nvCxnSpPr>
          <p:cNvPr id="167" name="Google Shape;167;p17"/>
          <p:cNvCxnSpPr/>
          <p:nvPr/>
        </p:nvCxnSpPr>
        <p:spPr>
          <a:xfrm>
            <a:off x="4810302" y="1894354"/>
            <a:ext cx="508108" cy="0"/>
          </a:xfrm>
          <a:prstGeom prst="straightConnector1">
            <a:avLst/>
          </a:prstGeom>
          <a:noFill/>
          <a:ln cap="flat" cmpd="sng" w="53975">
            <a:solidFill>
              <a:srgbClr val="C00000"/>
            </a:solidFill>
            <a:prstDash val="solid"/>
            <a:round/>
            <a:headEnd len="sm" w="sm" type="none"/>
            <a:tailEnd len="med" w="med" type="triangle"/>
          </a:ln>
        </p:spPr>
      </p:cxnSp>
      <p:cxnSp>
        <p:nvCxnSpPr>
          <p:cNvPr id="168" name="Google Shape;168;p17"/>
          <p:cNvCxnSpPr/>
          <p:nvPr/>
        </p:nvCxnSpPr>
        <p:spPr>
          <a:xfrm>
            <a:off x="5828140" y="1922277"/>
            <a:ext cx="889750" cy="0"/>
          </a:xfrm>
          <a:prstGeom prst="straightConnector1">
            <a:avLst/>
          </a:prstGeom>
          <a:noFill/>
          <a:ln cap="flat" cmpd="sng" w="53975">
            <a:solidFill>
              <a:srgbClr val="C00000"/>
            </a:solidFill>
            <a:prstDash val="solid"/>
            <a:round/>
            <a:headEnd len="sm" w="sm" type="none"/>
            <a:tailEnd len="med" w="med" type="triangle"/>
          </a:ln>
        </p:spPr>
      </p:cxnSp>
      <p:cxnSp>
        <p:nvCxnSpPr>
          <p:cNvPr id="169" name="Google Shape;169;p17"/>
          <p:cNvCxnSpPr/>
          <p:nvPr/>
        </p:nvCxnSpPr>
        <p:spPr>
          <a:xfrm>
            <a:off x="7082175" y="1909307"/>
            <a:ext cx="1318466" cy="15505"/>
          </a:xfrm>
          <a:prstGeom prst="straightConnector1">
            <a:avLst/>
          </a:prstGeom>
          <a:noFill/>
          <a:ln cap="flat" cmpd="sng" w="53975">
            <a:solidFill>
              <a:srgbClr val="C00000"/>
            </a:solidFill>
            <a:prstDash val="solid"/>
            <a:round/>
            <a:headEnd len="sm" w="sm" type="none"/>
            <a:tailEnd len="med" w="med" type="triangle"/>
          </a:ln>
        </p:spPr>
      </p:cxnSp>
      <p:cxnSp>
        <p:nvCxnSpPr>
          <p:cNvPr id="170" name="Google Shape;170;p17"/>
          <p:cNvCxnSpPr/>
          <p:nvPr/>
        </p:nvCxnSpPr>
        <p:spPr>
          <a:xfrm>
            <a:off x="8759200" y="1924812"/>
            <a:ext cx="1567400" cy="0"/>
          </a:xfrm>
          <a:prstGeom prst="straightConnector1">
            <a:avLst/>
          </a:prstGeom>
          <a:noFill/>
          <a:ln cap="flat" cmpd="sng" w="53975">
            <a:solidFill>
              <a:srgbClr val="C00000"/>
            </a:solidFill>
            <a:prstDash val="solid"/>
            <a:round/>
            <a:headEnd len="sm" w="sm" type="none"/>
            <a:tailEnd len="med" w="med" type="triangle"/>
          </a:ln>
        </p:spPr>
      </p:cxnSp>
      <p:cxnSp>
        <p:nvCxnSpPr>
          <p:cNvPr id="171" name="Google Shape;171;p17"/>
          <p:cNvCxnSpPr/>
          <p:nvPr/>
        </p:nvCxnSpPr>
        <p:spPr>
          <a:xfrm>
            <a:off x="5616501" y="2092721"/>
            <a:ext cx="20018" cy="999141"/>
          </a:xfrm>
          <a:prstGeom prst="straightConnector1">
            <a:avLst/>
          </a:prstGeom>
          <a:noFill/>
          <a:ln cap="flat" cmpd="sng" w="53975">
            <a:solidFill>
              <a:srgbClr val="FFC000"/>
            </a:solidFill>
            <a:prstDash val="solid"/>
            <a:round/>
            <a:headEnd len="sm" w="sm" type="none"/>
            <a:tailEnd len="med" w="med" type="triangle"/>
          </a:ln>
        </p:spPr>
      </p:cxnSp>
      <p:cxnSp>
        <p:nvCxnSpPr>
          <p:cNvPr id="172" name="Google Shape;172;p17"/>
          <p:cNvCxnSpPr/>
          <p:nvPr/>
        </p:nvCxnSpPr>
        <p:spPr>
          <a:xfrm flipH="1">
            <a:off x="5787734" y="2092721"/>
            <a:ext cx="930156" cy="1061078"/>
          </a:xfrm>
          <a:prstGeom prst="straightConnector1">
            <a:avLst/>
          </a:prstGeom>
          <a:noFill/>
          <a:ln cap="flat" cmpd="sng" w="53975">
            <a:solidFill>
              <a:srgbClr val="FFC000"/>
            </a:solidFill>
            <a:prstDash val="solid"/>
            <a:round/>
            <a:headEnd len="sm" w="sm" type="none"/>
            <a:tailEnd len="med" w="med" type="triangle"/>
          </a:ln>
        </p:spPr>
      </p:cxnSp>
      <p:cxnSp>
        <p:nvCxnSpPr>
          <p:cNvPr id="173" name="Google Shape;173;p17"/>
          <p:cNvCxnSpPr>
            <a:stCxn id="162" idx="0"/>
          </p:cNvCxnSpPr>
          <p:nvPr/>
        </p:nvCxnSpPr>
        <p:spPr>
          <a:xfrm rot="10800000">
            <a:off x="5641146" y="4044548"/>
            <a:ext cx="17700" cy="1051500"/>
          </a:xfrm>
          <a:prstGeom prst="straightConnector1">
            <a:avLst/>
          </a:prstGeom>
          <a:noFill/>
          <a:ln cap="flat" cmpd="sng" w="53975">
            <a:solidFill>
              <a:srgbClr val="FFC000"/>
            </a:solidFill>
            <a:prstDash val="solid"/>
            <a:round/>
            <a:headEnd len="sm" w="sm" type="none"/>
            <a:tailEnd len="med" w="med" type="triangle"/>
          </a:ln>
        </p:spPr>
      </p:cxnSp>
      <p:cxnSp>
        <p:nvCxnSpPr>
          <p:cNvPr id="174" name="Google Shape;174;p17"/>
          <p:cNvCxnSpPr/>
          <p:nvPr/>
        </p:nvCxnSpPr>
        <p:spPr>
          <a:xfrm flipH="1" rot="10800000">
            <a:off x="5810061" y="2059801"/>
            <a:ext cx="2646851" cy="2960399"/>
          </a:xfrm>
          <a:prstGeom prst="straightConnector1">
            <a:avLst/>
          </a:prstGeom>
          <a:noFill/>
          <a:ln cap="flat" cmpd="sng" w="53975">
            <a:solidFill>
              <a:srgbClr val="C00000"/>
            </a:solidFill>
            <a:prstDash val="solid"/>
            <a:round/>
            <a:headEnd len="sm" w="sm" type="none"/>
            <a:tailEnd len="med" w="med" type="triangle"/>
          </a:ln>
        </p:spPr>
      </p:cxnSp>
      <p:cxnSp>
        <p:nvCxnSpPr>
          <p:cNvPr id="175" name="Google Shape;175;p17"/>
          <p:cNvCxnSpPr/>
          <p:nvPr/>
        </p:nvCxnSpPr>
        <p:spPr>
          <a:xfrm flipH="1" rot="10800000">
            <a:off x="5842764" y="2075310"/>
            <a:ext cx="1076001" cy="1200113"/>
          </a:xfrm>
          <a:prstGeom prst="straightConnector1">
            <a:avLst/>
          </a:prstGeom>
          <a:noFill/>
          <a:ln cap="flat" cmpd="sng" w="53975">
            <a:solidFill>
              <a:srgbClr val="C00000"/>
            </a:solidFill>
            <a:prstDash val="solid"/>
            <a:round/>
            <a:headEnd len="sm" w="sm" type="none"/>
            <a:tailEnd len="med" w="med" type="triangle"/>
          </a:ln>
        </p:spPr>
      </p:cxnSp>
      <p:cxnSp>
        <p:nvCxnSpPr>
          <p:cNvPr id="176" name="Google Shape;176;p17"/>
          <p:cNvCxnSpPr/>
          <p:nvPr/>
        </p:nvCxnSpPr>
        <p:spPr>
          <a:xfrm flipH="1">
            <a:off x="5842764" y="2032369"/>
            <a:ext cx="2521096" cy="1278243"/>
          </a:xfrm>
          <a:prstGeom prst="straightConnector1">
            <a:avLst/>
          </a:prstGeom>
          <a:noFill/>
          <a:ln cap="flat" cmpd="sng" w="53975">
            <a:solidFill>
              <a:srgbClr val="FFC000"/>
            </a:solidFill>
            <a:prstDash val="solid"/>
            <a:round/>
            <a:headEnd len="sm" w="sm" type="none"/>
            <a:tailEnd len="med" w="med" type="triangle"/>
          </a:ln>
        </p:spPr>
      </p:cxnSp>
      <p:cxnSp>
        <p:nvCxnSpPr>
          <p:cNvPr id="177" name="Google Shape;177;p17"/>
          <p:cNvCxnSpPr/>
          <p:nvPr/>
        </p:nvCxnSpPr>
        <p:spPr>
          <a:xfrm>
            <a:off x="8629432" y="5653713"/>
            <a:ext cx="978802" cy="0"/>
          </a:xfrm>
          <a:prstGeom prst="straightConnector1">
            <a:avLst/>
          </a:prstGeom>
          <a:noFill/>
          <a:ln cap="flat" cmpd="sng" w="53975">
            <a:solidFill>
              <a:srgbClr val="C00000"/>
            </a:solidFill>
            <a:prstDash val="solid"/>
            <a:round/>
            <a:headEnd len="sm" w="sm" type="none"/>
            <a:tailEnd len="med" w="med" type="triangle"/>
          </a:ln>
        </p:spPr>
      </p:cxnSp>
      <p:sp>
        <p:nvSpPr>
          <p:cNvPr id="178" name="Google Shape;178;p17"/>
          <p:cNvSpPr txBox="1"/>
          <p:nvPr/>
        </p:nvSpPr>
        <p:spPr>
          <a:xfrm>
            <a:off x="9688643" y="5435406"/>
            <a:ext cx="15905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Care transition</a:t>
            </a:r>
            <a:endParaRPr/>
          </a:p>
        </p:txBody>
      </p:sp>
      <p:sp>
        <p:nvSpPr>
          <p:cNvPr id="179" name="Google Shape;179;p17"/>
          <p:cNvSpPr txBox="1"/>
          <p:nvPr/>
        </p:nvSpPr>
        <p:spPr>
          <a:xfrm>
            <a:off x="9727700" y="5766671"/>
            <a:ext cx="2230584"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Relapse or longer treatment transition, post acute care</a:t>
            </a:r>
            <a:endParaRPr/>
          </a:p>
        </p:txBody>
      </p:sp>
      <p:sp>
        <p:nvSpPr>
          <p:cNvPr id="180" name="Google Shape;180;p17"/>
          <p:cNvSpPr txBox="1"/>
          <p:nvPr/>
        </p:nvSpPr>
        <p:spPr>
          <a:xfrm>
            <a:off x="4790366" y="6167390"/>
            <a:ext cx="440056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 On-site or external inpatient care site</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**Methadone/phenobarbital treated infants</a:t>
            </a:r>
            <a:endParaRPr/>
          </a:p>
        </p:txBody>
      </p:sp>
      <p:sp>
        <p:nvSpPr>
          <p:cNvPr id="181" name="Google Shape;181;p17"/>
          <p:cNvSpPr txBox="1"/>
          <p:nvPr/>
        </p:nvSpPr>
        <p:spPr>
          <a:xfrm>
            <a:off x="97052" y="2907268"/>
            <a:ext cx="3361162" cy="3170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orbel"/>
              <a:ea typeface="Corbel"/>
              <a:cs typeface="Corbel"/>
              <a:sym typeface="Corbel"/>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orbel"/>
                <a:ea typeface="Corbel"/>
                <a:cs typeface="Corbel"/>
                <a:sym typeface="Corbel"/>
              </a:rPr>
              <a:t>Hospital + Non-hospital care + Follow-up</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orbel"/>
              <a:ea typeface="Corbel"/>
              <a:cs typeface="Corbel"/>
              <a:sym typeface="Corbel"/>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orbel"/>
                <a:ea typeface="Corbel"/>
                <a:cs typeface="Corbel"/>
                <a:sym typeface="Corbel"/>
              </a:rPr>
              <a:t>Fragmented care </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orbel"/>
              <a:ea typeface="Corbel"/>
              <a:cs typeface="Corbel"/>
              <a:sym typeface="Corbel"/>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orbel"/>
                <a:ea typeface="Corbel"/>
                <a:cs typeface="Corbel"/>
                <a:sym typeface="Corbel"/>
              </a:rPr>
              <a:t>Vulnerable newborns requiring optimal care across the continuum</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orbel"/>
              <a:ea typeface="Corbel"/>
              <a:cs typeface="Corbel"/>
              <a:sym typeface="Corbel"/>
            </a:endParaRPr>
          </a:p>
        </p:txBody>
      </p:sp>
      <p:pic>
        <p:nvPicPr>
          <p:cNvPr id="182" name="Google Shape;182;p17"/>
          <p:cNvPicPr preferRelativeResize="0"/>
          <p:nvPr/>
        </p:nvPicPr>
        <p:blipFill rotWithShape="1">
          <a:blip r:embed="rId3">
            <a:alphaModFix/>
          </a:blip>
          <a:srcRect b="0" l="0" r="0" t="0"/>
          <a:stretch/>
        </p:blipFill>
        <p:spPr>
          <a:xfrm>
            <a:off x="8581533" y="2127793"/>
            <a:ext cx="1631266" cy="1087511"/>
          </a:xfrm>
          <a:prstGeom prst="rect">
            <a:avLst/>
          </a:prstGeom>
          <a:noFill/>
          <a:ln>
            <a:noFill/>
          </a:ln>
        </p:spPr>
      </p:pic>
      <p:cxnSp>
        <p:nvCxnSpPr>
          <p:cNvPr id="183" name="Google Shape;183;p17"/>
          <p:cNvCxnSpPr/>
          <p:nvPr/>
        </p:nvCxnSpPr>
        <p:spPr>
          <a:xfrm>
            <a:off x="8604746" y="5997696"/>
            <a:ext cx="1003488" cy="0"/>
          </a:xfrm>
          <a:prstGeom prst="straightConnector1">
            <a:avLst/>
          </a:prstGeom>
          <a:noFill/>
          <a:ln cap="flat" cmpd="sng" w="53975">
            <a:solidFill>
              <a:srgbClr val="FFC000"/>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8"/>
          <p:cNvSpPr/>
          <p:nvPr/>
        </p:nvSpPr>
        <p:spPr>
          <a:xfrm>
            <a:off x="5200674" y="2443480"/>
            <a:ext cx="484986" cy="430864"/>
          </a:xfrm>
          <a:prstGeom prst="ellipse">
            <a:avLst/>
          </a:prstGeom>
          <a:solidFill>
            <a:srgbClr val="40D5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txBox="1"/>
          <p:nvPr>
            <p:ph type="title"/>
          </p:nvPr>
        </p:nvSpPr>
        <p:spPr>
          <a:xfrm>
            <a:off x="1" y="766690"/>
            <a:ext cx="4610792" cy="5532240"/>
          </a:xfrm>
          <a:prstGeom prst="rect">
            <a:avLst/>
          </a:prstGeom>
          <a:solidFill>
            <a:srgbClr val="42D6C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24163"/>
              </a:buClr>
              <a:buSzPts val="3240"/>
              <a:buFont typeface="Corbel"/>
              <a:buNone/>
            </a:pPr>
            <a:br>
              <a:rPr lang="en-US" sz="3240"/>
            </a:br>
            <a:br>
              <a:rPr lang="en-US" sz="3240"/>
            </a:br>
            <a:br>
              <a:rPr lang="en-US" sz="3240"/>
            </a:br>
            <a:br>
              <a:rPr lang="en-US" sz="3240"/>
            </a:br>
            <a:br>
              <a:rPr lang="en-US" sz="3240"/>
            </a:br>
            <a:r>
              <a:rPr lang="en-US" sz="3240"/>
              <a:t>Current approach Insufficient</a:t>
            </a:r>
            <a:br>
              <a:rPr lang="en-US" sz="3240"/>
            </a:br>
            <a:br>
              <a:rPr lang="en-US" sz="3240"/>
            </a:br>
            <a:r>
              <a:rPr lang="en-US" sz="2160">
                <a:solidFill>
                  <a:srgbClr val="124163"/>
                </a:solidFill>
              </a:rPr>
              <a:t>Total babies born annually: 4 million </a:t>
            </a:r>
            <a:br>
              <a:rPr lang="en-US" sz="2160">
                <a:solidFill>
                  <a:srgbClr val="124163"/>
                </a:solidFill>
              </a:rPr>
            </a:br>
            <a:r>
              <a:rPr lang="en-US" sz="2160">
                <a:solidFill>
                  <a:srgbClr val="124163"/>
                </a:solidFill>
              </a:rPr>
              <a:t>Total NAS babies annually: 22,000 </a:t>
            </a:r>
            <a:br>
              <a:rPr lang="en-US" sz="2160">
                <a:solidFill>
                  <a:srgbClr val="124163"/>
                </a:solidFill>
              </a:rPr>
            </a:br>
            <a:br>
              <a:rPr lang="en-US" sz="2160">
                <a:solidFill>
                  <a:srgbClr val="124163"/>
                </a:solidFill>
              </a:rPr>
            </a:br>
            <a:r>
              <a:rPr i="1" lang="en-US" sz="2160">
                <a:solidFill>
                  <a:srgbClr val="124163"/>
                </a:solidFill>
              </a:rPr>
              <a:t>Takeaways:</a:t>
            </a:r>
            <a:r>
              <a:rPr lang="en-US" sz="2160">
                <a:solidFill>
                  <a:srgbClr val="124163"/>
                </a:solidFill>
              </a:rPr>
              <a:t> </a:t>
            </a:r>
            <a:br>
              <a:rPr lang="en-US" sz="2160">
                <a:solidFill>
                  <a:srgbClr val="124163"/>
                </a:solidFill>
              </a:rPr>
            </a:br>
            <a:br>
              <a:rPr lang="en-US" sz="2160">
                <a:solidFill>
                  <a:srgbClr val="124163"/>
                </a:solidFill>
              </a:rPr>
            </a:br>
            <a:r>
              <a:rPr lang="en-US" sz="2160">
                <a:solidFill>
                  <a:srgbClr val="124163"/>
                </a:solidFill>
              </a:rPr>
              <a:t>-Need for value based care approach</a:t>
            </a:r>
            <a:br>
              <a:rPr lang="en-US" sz="2160">
                <a:solidFill>
                  <a:srgbClr val="124163"/>
                </a:solidFill>
              </a:rPr>
            </a:br>
            <a:br>
              <a:rPr lang="en-US" sz="2160">
                <a:solidFill>
                  <a:srgbClr val="124163"/>
                </a:solidFill>
              </a:rPr>
            </a:br>
            <a:r>
              <a:rPr lang="en-US" sz="2160">
                <a:solidFill>
                  <a:srgbClr val="124163"/>
                </a:solidFill>
              </a:rPr>
              <a:t>-Lack of automated, measurable care coordination across continuum </a:t>
            </a:r>
            <a:br>
              <a:rPr lang="en-US" sz="2160">
                <a:solidFill>
                  <a:srgbClr val="124163"/>
                </a:solidFill>
              </a:rPr>
            </a:br>
            <a:br>
              <a:rPr lang="en-US" sz="2160">
                <a:solidFill>
                  <a:srgbClr val="124163"/>
                </a:solidFill>
              </a:rPr>
            </a:br>
            <a:r>
              <a:rPr lang="en-US" sz="2160">
                <a:solidFill>
                  <a:srgbClr val="124163"/>
                </a:solidFill>
              </a:rPr>
              <a:t>- Need for cost savings with improved quality of care for long term impact</a:t>
            </a:r>
            <a:br>
              <a:rPr lang="en-US" sz="2160">
                <a:solidFill>
                  <a:srgbClr val="124163"/>
                </a:solidFill>
              </a:rPr>
            </a:br>
            <a:br>
              <a:rPr lang="en-US" sz="2160">
                <a:solidFill>
                  <a:srgbClr val="124163"/>
                </a:solidFill>
              </a:rPr>
            </a:br>
            <a:br>
              <a:rPr lang="en-US" sz="3240"/>
            </a:br>
            <a:br>
              <a:rPr lang="en-US" sz="3240"/>
            </a:br>
            <a:r>
              <a:rPr lang="en-US" sz="3240"/>
              <a:t>**</a:t>
            </a:r>
            <a:br>
              <a:rPr lang="en-US" sz="3240"/>
            </a:br>
            <a:endParaRPr sz="3240">
              <a:solidFill>
                <a:srgbClr val="124163"/>
              </a:solidFill>
            </a:endParaRPr>
          </a:p>
        </p:txBody>
      </p:sp>
      <p:grpSp>
        <p:nvGrpSpPr>
          <p:cNvPr id="191" name="Google Shape;191;p18"/>
          <p:cNvGrpSpPr/>
          <p:nvPr/>
        </p:nvGrpSpPr>
        <p:grpSpPr>
          <a:xfrm>
            <a:off x="4798645" y="601784"/>
            <a:ext cx="6822831" cy="4056269"/>
            <a:chOff x="0" y="0"/>
            <a:chExt cx="6822831" cy="4056269"/>
          </a:xfrm>
        </p:grpSpPr>
        <p:sp>
          <p:nvSpPr>
            <p:cNvPr id="192" name="Google Shape;192;p18"/>
            <p:cNvSpPr/>
            <p:nvPr/>
          </p:nvSpPr>
          <p:spPr>
            <a:xfrm>
              <a:off x="0" y="1230891"/>
              <a:ext cx="6822831" cy="1623482"/>
            </a:xfrm>
            <a:prstGeom prst="notchedRightArrow">
              <a:avLst>
                <a:gd fmla="val 50000" name="adj1"/>
                <a:gd fmla="val 50000" name="adj2"/>
              </a:avLst>
            </a:prstGeom>
            <a:solidFill>
              <a:srgbClr val="C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4350" y="0"/>
              <a:ext cx="1235596" cy="16234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txBox="1"/>
            <p:nvPr/>
          </p:nvSpPr>
          <p:spPr>
            <a:xfrm>
              <a:off x="4350" y="0"/>
              <a:ext cx="1235596" cy="1623482"/>
            </a:xfrm>
            <a:prstGeom prst="rect">
              <a:avLst/>
            </a:prstGeom>
            <a:noFill/>
            <a:ln>
              <a:noFill/>
            </a:ln>
          </p:spPr>
          <p:txBody>
            <a:bodyPr anchorCtr="0" anchor="b" bIns="113775" lIns="113775" spcFirstLastPara="1" rIns="113775" wrap="square" tIns="113775">
              <a:noAutofit/>
            </a:bodyPr>
            <a:lstStyle/>
            <a:p>
              <a:pPr indent="0" lvl="0" marL="0" marR="0" rtl="0" algn="ctr">
                <a:lnSpc>
                  <a:spcPct val="90000"/>
                </a:lnSpc>
                <a:spcBef>
                  <a:spcPts val="0"/>
                </a:spcBef>
                <a:spcAft>
                  <a:spcPts val="0"/>
                </a:spcAft>
                <a:buClr>
                  <a:schemeClr val="dk1"/>
                </a:buClr>
                <a:buSzPts val="1600"/>
                <a:buFont typeface="Corbel"/>
                <a:buNone/>
              </a:pPr>
              <a:r>
                <a:rPr b="1" lang="en-US" sz="1600">
                  <a:solidFill>
                    <a:schemeClr val="dk1"/>
                  </a:solidFill>
                  <a:latin typeface="Corbel"/>
                  <a:ea typeface="Corbel"/>
                  <a:cs typeface="Corbel"/>
                  <a:sym typeface="Corbel"/>
                </a:rPr>
                <a:t>$1.5 Billion costs of care annually, mostly NICU</a:t>
              </a:r>
              <a:endParaRPr/>
            </a:p>
          </p:txBody>
        </p:sp>
        <p:sp>
          <p:nvSpPr>
            <p:cNvPr id="195" name="Google Shape;195;p18"/>
            <p:cNvSpPr/>
            <p:nvPr/>
          </p:nvSpPr>
          <p:spPr>
            <a:xfrm>
              <a:off x="419213" y="1826417"/>
              <a:ext cx="405870" cy="405870"/>
            </a:xfrm>
            <a:prstGeom prst="ellipse">
              <a:avLst/>
            </a:prstGeom>
            <a:solidFill>
              <a:srgbClr val="40D5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1802959" y="0"/>
              <a:ext cx="1554986" cy="16373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txBox="1"/>
            <p:nvPr/>
          </p:nvSpPr>
          <p:spPr>
            <a:xfrm>
              <a:off x="1802959" y="0"/>
              <a:ext cx="1554986" cy="1637330"/>
            </a:xfrm>
            <a:prstGeom prst="rect">
              <a:avLst/>
            </a:prstGeom>
            <a:noFill/>
            <a:ln>
              <a:noFill/>
            </a:ln>
          </p:spPr>
          <p:txBody>
            <a:bodyPr anchorCtr="0" anchor="t" bIns="113775" lIns="113775" spcFirstLastPara="1" rIns="113775" wrap="square" tIns="113775">
              <a:noAutofit/>
            </a:bodyPr>
            <a:lstStyle/>
            <a:p>
              <a:pPr indent="0" lvl="0" marL="0" marR="0" rtl="0" algn="l">
                <a:lnSpc>
                  <a:spcPct val="90000"/>
                </a:lnSpc>
                <a:spcBef>
                  <a:spcPts val="0"/>
                </a:spcBef>
                <a:spcAft>
                  <a:spcPts val="0"/>
                </a:spcAft>
                <a:buClr>
                  <a:srgbClr val="6699FF"/>
                </a:buClr>
                <a:buSzPts val="1600"/>
                <a:buFont typeface="Corbel"/>
                <a:buNone/>
              </a:pPr>
              <a:r>
                <a:rPr b="1" lang="en-US" sz="1600">
                  <a:solidFill>
                    <a:srgbClr val="6699FF"/>
                  </a:solidFill>
                  <a:latin typeface="Corbel"/>
                  <a:ea typeface="Corbel"/>
                  <a:cs typeface="Corbel"/>
                  <a:sym typeface="Corbel"/>
                </a:rPr>
                <a:t>Fragmented care, manual clinical process, lack of adherence </a:t>
              </a:r>
              <a:endParaRPr/>
            </a:p>
            <a:p>
              <a:pPr indent="0" lvl="0" marL="0" marR="0" rtl="0" algn="l">
                <a:lnSpc>
                  <a:spcPct val="90000"/>
                </a:lnSpc>
                <a:spcBef>
                  <a:spcPts val="560"/>
                </a:spcBef>
                <a:spcAft>
                  <a:spcPts val="0"/>
                </a:spcAft>
                <a:buClr>
                  <a:schemeClr val="dk1"/>
                </a:buClr>
                <a:buSzPts val="1600"/>
                <a:buFont typeface="Corbel"/>
                <a:buNone/>
              </a:pPr>
              <a:r>
                <a:t/>
              </a:r>
              <a:endParaRPr b="1" sz="1600">
                <a:solidFill>
                  <a:srgbClr val="6699FF"/>
                </a:solidFill>
                <a:latin typeface="Corbel"/>
                <a:ea typeface="Corbel"/>
                <a:cs typeface="Corbel"/>
                <a:sym typeface="Corbel"/>
              </a:endParaRPr>
            </a:p>
            <a:p>
              <a:pPr indent="0" lvl="0" marL="0" marR="0" rtl="0" algn="ctr">
                <a:lnSpc>
                  <a:spcPct val="90000"/>
                </a:lnSpc>
                <a:spcBef>
                  <a:spcPts val="560"/>
                </a:spcBef>
                <a:spcAft>
                  <a:spcPts val="0"/>
                </a:spcAft>
                <a:buClr>
                  <a:schemeClr val="dk1"/>
                </a:buClr>
                <a:buSzPts val="1600"/>
                <a:buFont typeface="Corbel"/>
                <a:buNone/>
              </a:pPr>
              <a:r>
                <a:t/>
              </a:r>
              <a:endParaRPr b="1" sz="1600">
                <a:solidFill>
                  <a:srgbClr val="6699FF"/>
                </a:solidFill>
                <a:latin typeface="Corbel"/>
                <a:ea typeface="Corbel"/>
                <a:cs typeface="Corbel"/>
                <a:sym typeface="Corbel"/>
              </a:endParaRPr>
            </a:p>
            <a:p>
              <a:pPr indent="0" lvl="0" marL="0" marR="0" rtl="0" algn="ctr">
                <a:lnSpc>
                  <a:spcPct val="90000"/>
                </a:lnSpc>
                <a:spcBef>
                  <a:spcPts val="560"/>
                </a:spcBef>
                <a:spcAft>
                  <a:spcPts val="0"/>
                </a:spcAft>
                <a:buClr>
                  <a:schemeClr val="dk1"/>
                </a:buClr>
                <a:buSzPts val="1600"/>
                <a:buFont typeface="Corbel"/>
                <a:buNone/>
              </a:pPr>
              <a:r>
                <a:t/>
              </a:r>
              <a:endParaRPr b="1" sz="1600">
                <a:solidFill>
                  <a:srgbClr val="6699FF"/>
                </a:solidFill>
                <a:latin typeface="Corbel"/>
                <a:ea typeface="Corbel"/>
                <a:cs typeface="Corbel"/>
                <a:sym typeface="Corbel"/>
              </a:endParaRPr>
            </a:p>
          </p:txBody>
        </p:sp>
        <p:sp>
          <p:nvSpPr>
            <p:cNvPr id="198" name="Google Shape;198;p18"/>
            <p:cNvSpPr/>
            <p:nvPr/>
          </p:nvSpPr>
          <p:spPr>
            <a:xfrm>
              <a:off x="411609" y="1831612"/>
              <a:ext cx="484986" cy="430864"/>
            </a:xfrm>
            <a:prstGeom prst="ellipse">
              <a:avLst/>
            </a:prstGeom>
            <a:solidFill>
              <a:srgbClr val="40D5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4052289" y="35716"/>
              <a:ext cx="1533103" cy="16234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txBox="1"/>
            <p:nvPr/>
          </p:nvSpPr>
          <p:spPr>
            <a:xfrm>
              <a:off x="4052289" y="35716"/>
              <a:ext cx="1533103" cy="1623482"/>
            </a:xfrm>
            <a:prstGeom prst="rect">
              <a:avLst/>
            </a:prstGeom>
            <a:noFill/>
            <a:ln>
              <a:noFill/>
            </a:ln>
          </p:spPr>
          <p:txBody>
            <a:bodyPr anchorCtr="0" anchor="b" bIns="113775" lIns="113775" spcFirstLastPara="1" rIns="113775" wrap="square" tIns="113775">
              <a:noAutofit/>
            </a:bodyPr>
            <a:lstStyle/>
            <a:p>
              <a:pPr indent="0" lvl="0" marL="0" marR="0" rtl="0" algn="ctr">
                <a:lnSpc>
                  <a:spcPct val="90000"/>
                </a:lnSpc>
                <a:spcBef>
                  <a:spcPts val="0"/>
                </a:spcBef>
                <a:spcAft>
                  <a:spcPts val="0"/>
                </a:spcAft>
                <a:buClr>
                  <a:srgbClr val="C00000"/>
                </a:buClr>
                <a:buSzPts val="1600"/>
                <a:buFont typeface="Corbel"/>
                <a:buNone/>
              </a:pPr>
              <a:r>
                <a:rPr b="1" lang="en-US" sz="1600">
                  <a:solidFill>
                    <a:srgbClr val="C00000"/>
                  </a:solidFill>
                  <a:latin typeface="Corbel"/>
                  <a:ea typeface="Corbel"/>
                  <a:cs typeface="Corbel"/>
                  <a:sym typeface="Corbel"/>
                </a:rPr>
                <a:t>Need for care coordination with quality care across continuum</a:t>
              </a:r>
              <a:endParaRPr/>
            </a:p>
          </p:txBody>
        </p:sp>
        <p:sp>
          <p:nvSpPr>
            <p:cNvPr id="201" name="Google Shape;201;p18"/>
            <p:cNvSpPr/>
            <p:nvPr/>
          </p:nvSpPr>
          <p:spPr>
            <a:xfrm>
              <a:off x="4558529" y="1759911"/>
              <a:ext cx="525614" cy="471564"/>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4154930" y="2432787"/>
              <a:ext cx="1622820" cy="16234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txBox="1"/>
            <p:nvPr/>
          </p:nvSpPr>
          <p:spPr>
            <a:xfrm>
              <a:off x="4154930" y="2432787"/>
              <a:ext cx="1622820" cy="1623482"/>
            </a:xfrm>
            <a:prstGeom prst="rect">
              <a:avLst/>
            </a:prstGeom>
            <a:noFill/>
            <a:ln>
              <a:noFill/>
            </a:ln>
          </p:spPr>
          <p:txBody>
            <a:bodyPr anchorCtr="0" anchor="t" bIns="113775" lIns="113775" spcFirstLastPara="1" rIns="113775" wrap="square" tIns="113775">
              <a:noAutofit/>
            </a:bodyPr>
            <a:lstStyle/>
            <a:p>
              <a:pPr indent="0" lvl="0" marL="0" marR="0" rtl="0" algn="ctr">
                <a:lnSpc>
                  <a:spcPct val="90000"/>
                </a:lnSpc>
                <a:spcBef>
                  <a:spcPts val="0"/>
                </a:spcBef>
                <a:spcAft>
                  <a:spcPts val="0"/>
                </a:spcAft>
                <a:buClr>
                  <a:srgbClr val="C00000"/>
                </a:buClr>
                <a:buSzPts val="1600"/>
                <a:buFont typeface="Corbel"/>
                <a:buNone/>
              </a:pPr>
              <a:r>
                <a:rPr b="1" lang="en-US" sz="1600">
                  <a:solidFill>
                    <a:srgbClr val="C00000"/>
                  </a:solidFill>
                  <a:latin typeface="Corbel"/>
                  <a:ea typeface="Corbel"/>
                  <a:cs typeface="Corbel"/>
                  <a:sym typeface="Corbel"/>
                </a:rPr>
                <a:t>Goal: </a:t>
              </a:r>
              <a:endParaRPr/>
            </a:p>
            <a:p>
              <a:pPr indent="0" lvl="0" marL="0" marR="0" rtl="0" algn="ctr">
                <a:lnSpc>
                  <a:spcPct val="90000"/>
                </a:lnSpc>
                <a:spcBef>
                  <a:spcPts val="560"/>
                </a:spcBef>
                <a:spcAft>
                  <a:spcPts val="0"/>
                </a:spcAft>
                <a:buClr>
                  <a:srgbClr val="C00000"/>
                </a:buClr>
                <a:buSzPts val="1600"/>
                <a:buFont typeface="Corbel"/>
                <a:buNone/>
              </a:pPr>
              <a:r>
                <a:rPr b="1" lang="en-US" sz="1600">
                  <a:solidFill>
                    <a:srgbClr val="C00000"/>
                  </a:solidFill>
                  <a:latin typeface="Corbel"/>
                  <a:ea typeface="Corbel"/>
                  <a:cs typeface="Corbel"/>
                  <a:sym typeface="Corbel"/>
                </a:rPr>
                <a:t>Measurable quality outcomes, Improved LOT,  Reduced costs of care, Social ROI</a:t>
              </a:r>
              <a:endParaRPr/>
            </a:p>
          </p:txBody>
        </p:sp>
        <p:sp>
          <p:nvSpPr>
            <p:cNvPr id="204" name="Google Shape;204;p18"/>
            <p:cNvSpPr/>
            <p:nvPr/>
          </p:nvSpPr>
          <p:spPr>
            <a:xfrm>
              <a:off x="6049952" y="3555945"/>
              <a:ext cx="405870" cy="405870"/>
            </a:xfrm>
            <a:prstGeom prst="ellipse">
              <a:avLst/>
            </a:prstGeom>
            <a:no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arker" id="205" name="Google Shape;205;p18"/>
          <p:cNvPicPr preferRelativeResize="0"/>
          <p:nvPr/>
        </p:nvPicPr>
        <p:blipFill rotWithShape="1">
          <a:blip r:embed="rId3">
            <a:alphaModFix/>
          </a:blip>
          <a:srcRect b="0" l="0" r="0" t="0"/>
          <a:stretch/>
        </p:blipFill>
        <p:spPr>
          <a:xfrm>
            <a:off x="6836881" y="1803312"/>
            <a:ext cx="640169" cy="640169"/>
          </a:xfrm>
          <a:prstGeom prst="rect">
            <a:avLst/>
          </a:prstGeom>
          <a:noFill/>
          <a:ln>
            <a:noFill/>
          </a:ln>
        </p:spPr>
      </p:pic>
      <p:sp>
        <p:nvSpPr>
          <p:cNvPr id="206" name="Google Shape;206;p18"/>
          <p:cNvSpPr txBox="1"/>
          <p:nvPr/>
        </p:nvSpPr>
        <p:spPr>
          <a:xfrm>
            <a:off x="0" y="6298930"/>
            <a:ext cx="473550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Corbel"/>
                <a:ea typeface="Corbel"/>
                <a:cs typeface="Corbel"/>
                <a:sym typeface="Corbel"/>
              </a:rPr>
              <a:t>* Unites States Government Accountability Office Report to Congresses on Newborn Health, October 2017</a:t>
            </a:r>
            <a:endParaRPr sz="1800">
              <a:solidFill>
                <a:schemeClr val="dk1"/>
              </a:solidFill>
              <a:latin typeface="Corbel"/>
              <a:ea typeface="Corbel"/>
              <a:cs typeface="Corbel"/>
              <a:sym typeface="Corbel"/>
            </a:endParaRPr>
          </a:p>
        </p:txBody>
      </p:sp>
      <p:cxnSp>
        <p:nvCxnSpPr>
          <p:cNvPr id="207" name="Google Shape;207;p18"/>
          <p:cNvCxnSpPr/>
          <p:nvPr/>
        </p:nvCxnSpPr>
        <p:spPr>
          <a:xfrm>
            <a:off x="5952449" y="2595716"/>
            <a:ext cx="837708" cy="0"/>
          </a:xfrm>
          <a:prstGeom prst="straightConnector1">
            <a:avLst/>
          </a:prstGeom>
          <a:noFill/>
          <a:ln cap="flat" cmpd="sng" w="9525">
            <a:solidFill>
              <a:srgbClr val="3CD4BE"/>
            </a:solidFill>
            <a:prstDash val="solid"/>
            <a:round/>
            <a:headEnd len="sm" w="sm" type="none"/>
            <a:tailEnd len="med" w="med" type="triangle"/>
          </a:ln>
        </p:spPr>
      </p:cxnSp>
      <p:cxnSp>
        <p:nvCxnSpPr>
          <p:cNvPr id="208" name="Google Shape;208;p18"/>
          <p:cNvCxnSpPr/>
          <p:nvPr/>
        </p:nvCxnSpPr>
        <p:spPr>
          <a:xfrm>
            <a:off x="7876324" y="2595716"/>
            <a:ext cx="837708" cy="0"/>
          </a:xfrm>
          <a:prstGeom prst="straightConnector1">
            <a:avLst/>
          </a:prstGeom>
          <a:noFill/>
          <a:ln cap="flat" cmpd="sng" w="9525">
            <a:solidFill>
              <a:srgbClr val="3CD4BE"/>
            </a:solidFill>
            <a:prstDash val="solid"/>
            <a:round/>
            <a:headEnd len="sm" w="sm" type="none"/>
            <a:tailEnd len="med" w="med" type="triangle"/>
          </a:ln>
        </p:spPr>
      </p:cxnSp>
      <p:sp>
        <p:nvSpPr>
          <p:cNvPr id="209" name="Google Shape;209;p18"/>
          <p:cNvSpPr txBox="1"/>
          <p:nvPr/>
        </p:nvSpPr>
        <p:spPr>
          <a:xfrm>
            <a:off x="6475312" y="3087315"/>
            <a:ext cx="2026773"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6699FF"/>
                </a:solidFill>
                <a:latin typeface="Corbel"/>
                <a:ea typeface="Corbel"/>
                <a:cs typeface="Corbel"/>
                <a:sym typeface="Corbel"/>
              </a:rPr>
              <a:t>LOT  increased* </a:t>
            </a:r>
            <a:endParaRPr/>
          </a:p>
          <a:p>
            <a:pPr indent="0" lvl="0" marL="0" marR="0" rtl="0" algn="l">
              <a:spcBef>
                <a:spcPts val="0"/>
              </a:spcBef>
              <a:spcAft>
                <a:spcPts val="0"/>
              </a:spcAft>
              <a:buNone/>
            </a:pPr>
            <a:r>
              <a:rPr b="1" lang="en-US" sz="1600">
                <a:solidFill>
                  <a:srgbClr val="6699FF"/>
                </a:solidFill>
                <a:latin typeface="Corbel"/>
                <a:ea typeface="Corbel"/>
                <a:cs typeface="Corbel"/>
                <a:sym typeface="Corbel"/>
              </a:rPr>
              <a:t>Costs, ALOS in hospital reduced through case management</a:t>
            </a:r>
            <a:endParaRPr/>
          </a:p>
          <a:p>
            <a:pPr indent="0" lvl="0" marL="0" marR="0" rtl="0" algn="l">
              <a:spcBef>
                <a:spcPts val="0"/>
              </a:spcBef>
              <a:spcAft>
                <a:spcPts val="0"/>
              </a:spcAft>
              <a:buNone/>
            </a:pPr>
            <a:r>
              <a:rPr b="1" lang="en-US" sz="1600">
                <a:solidFill>
                  <a:srgbClr val="6699FF"/>
                </a:solidFill>
                <a:latin typeface="Corbel"/>
                <a:ea typeface="Corbel"/>
                <a:cs typeface="Corbel"/>
                <a:sym typeface="Corbel"/>
              </a:rPr>
              <a:t>Long term effects not clear</a:t>
            </a:r>
            <a:endParaRPr/>
          </a:p>
        </p:txBody>
      </p:sp>
      <p:grpSp>
        <p:nvGrpSpPr>
          <p:cNvPr id="210" name="Google Shape;210;p18"/>
          <p:cNvGrpSpPr/>
          <p:nvPr/>
        </p:nvGrpSpPr>
        <p:grpSpPr>
          <a:xfrm>
            <a:off x="9464762" y="2443480"/>
            <a:ext cx="327189" cy="293659"/>
            <a:chOff x="6582469" y="118373"/>
            <a:chExt cx="260392" cy="287354"/>
          </a:xfrm>
        </p:grpSpPr>
        <p:sp>
          <p:nvSpPr>
            <p:cNvPr id="211" name="Google Shape;211;p18"/>
            <p:cNvSpPr/>
            <p:nvPr/>
          </p:nvSpPr>
          <p:spPr>
            <a:xfrm>
              <a:off x="6582469" y="118373"/>
              <a:ext cx="260392" cy="287354"/>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12" name="Google Shape;212;p18"/>
            <p:cNvSpPr/>
            <p:nvPr/>
          </p:nvSpPr>
          <p:spPr>
            <a:xfrm>
              <a:off x="6666946" y="204786"/>
              <a:ext cx="108072" cy="114526"/>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13" name="Google Shape;213;p18"/>
            <p:cNvSpPr/>
            <p:nvPr/>
          </p:nvSpPr>
          <p:spPr>
            <a:xfrm>
              <a:off x="6688220" y="233918"/>
              <a:ext cx="65524" cy="56263"/>
            </a:xfrm>
            <a:prstGeom prst="ellipse">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pSp>
      <p:sp>
        <p:nvSpPr>
          <p:cNvPr id="214" name="Google Shape;214;p18"/>
          <p:cNvSpPr txBox="1"/>
          <p:nvPr/>
        </p:nvSpPr>
        <p:spPr>
          <a:xfrm>
            <a:off x="5146868" y="2443481"/>
            <a:ext cx="592598"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orbel"/>
                <a:ea typeface="Corbel"/>
                <a:cs typeface="Corbel"/>
                <a:sym typeface="Corbel"/>
              </a:rPr>
              <a:t>2012</a:t>
            </a:r>
            <a:endParaRPr/>
          </a:p>
        </p:txBody>
      </p:sp>
      <p:sp>
        <p:nvSpPr>
          <p:cNvPr id="215" name="Google Shape;215;p18"/>
          <p:cNvSpPr/>
          <p:nvPr/>
        </p:nvSpPr>
        <p:spPr>
          <a:xfrm>
            <a:off x="6890687" y="2433396"/>
            <a:ext cx="484986" cy="430864"/>
          </a:xfrm>
          <a:prstGeom prst="ellipse">
            <a:avLst/>
          </a:prstGeom>
          <a:solidFill>
            <a:srgbClr val="40D5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txBox="1"/>
          <p:nvPr/>
        </p:nvSpPr>
        <p:spPr>
          <a:xfrm flipH="1">
            <a:off x="6866313" y="2443481"/>
            <a:ext cx="80552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orbel"/>
                <a:ea typeface="Corbel"/>
                <a:cs typeface="Corbel"/>
                <a:sym typeface="Corbel"/>
              </a:rPr>
              <a:t>2017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descr="A hand holding a baby&#10;&#10;Description generated with very high confidence" id="222" name="Google Shape;222;p19"/>
          <p:cNvPicPr preferRelativeResize="0"/>
          <p:nvPr/>
        </p:nvPicPr>
        <p:blipFill rotWithShape="1">
          <a:blip r:embed="rId3">
            <a:alphaModFix/>
          </a:blip>
          <a:srcRect b="0" l="0" r="0" t="0"/>
          <a:stretch/>
        </p:blipFill>
        <p:spPr>
          <a:xfrm>
            <a:off x="-231593" y="-107771"/>
            <a:ext cx="12192000" cy="6858001"/>
          </a:xfrm>
          <a:prstGeom prst="rect">
            <a:avLst/>
          </a:prstGeom>
          <a:noFill/>
          <a:ln>
            <a:noFill/>
          </a:ln>
        </p:spPr>
      </p:pic>
      <p:sp>
        <p:nvSpPr>
          <p:cNvPr id="223" name="Google Shape;223;p19"/>
          <p:cNvSpPr txBox="1"/>
          <p:nvPr>
            <p:ph idx="1" type="body"/>
          </p:nvPr>
        </p:nvSpPr>
        <p:spPr>
          <a:xfrm>
            <a:off x="118501" y="328755"/>
            <a:ext cx="4465610" cy="5666318"/>
          </a:xfrm>
          <a:prstGeom prst="rect">
            <a:avLst/>
          </a:prstGeom>
          <a:solidFill>
            <a:srgbClr val="42D6C1"/>
          </a:solid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SzPts val="3000"/>
              <a:buNone/>
            </a:pPr>
            <a:r>
              <a:t/>
            </a:r>
            <a:endParaRPr sz="3000">
              <a:solidFill>
                <a:schemeClr val="lt1"/>
              </a:solidFill>
              <a:latin typeface="Corbel"/>
              <a:ea typeface="Corbel"/>
              <a:cs typeface="Corbel"/>
              <a:sym typeface="Corbel"/>
            </a:endParaRPr>
          </a:p>
          <a:p>
            <a:pPr indent="0" lvl="0" marL="0" rtl="0" algn="ctr">
              <a:lnSpc>
                <a:spcPct val="80000"/>
              </a:lnSpc>
              <a:spcBef>
                <a:spcPts val="0"/>
              </a:spcBef>
              <a:spcAft>
                <a:spcPts val="0"/>
              </a:spcAft>
              <a:buSzPts val="3900"/>
              <a:buNone/>
            </a:pPr>
            <a:r>
              <a:rPr lang="en-US" sz="3900">
                <a:solidFill>
                  <a:schemeClr val="lt1"/>
                </a:solidFill>
                <a:latin typeface="Corbel"/>
                <a:ea typeface="Corbel"/>
                <a:cs typeface="Corbel"/>
                <a:sym typeface="Corbel"/>
              </a:rPr>
              <a:t>Solution: </a:t>
            </a:r>
            <a:endParaRPr/>
          </a:p>
          <a:p>
            <a:pPr indent="0" lvl="0" marL="0" rtl="0" algn="ctr">
              <a:lnSpc>
                <a:spcPct val="80000"/>
              </a:lnSpc>
              <a:spcBef>
                <a:spcPts val="0"/>
              </a:spcBef>
              <a:spcAft>
                <a:spcPts val="0"/>
              </a:spcAft>
              <a:buSzPts val="3900"/>
              <a:buNone/>
            </a:pPr>
            <a:r>
              <a:rPr lang="en-US" sz="3900">
                <a:solidFill>
                  <a:schemeClr val="lt1"/>
                </a:solidFill>
                <a:latin typeface="Corbel"/>
                <a:ea typeface="Corbel"/>
                <a:cs typeface="Corbel"/>
                <a:sym typeface="Corbel"/>
              </a:rPr>
              <a:t>        SwaddleTool</a:t>
            </a:r>
            <a:endParaRPr sz="2600">
              <a:solidFill>
                <a:schemeClr val="lt1"/>
              </a:solidFill>
              <a:latin typeface="Corbel"/>
              <a:ea typeface="Corbel"/>
              <a:cs typeface="Corbel"/>
              <a:sym typeface="Corbel"/>
            </a:endParaRPr>
          </a:p>
          <a:p>
            <a:pPr indent="0" lvl="0" marL="0" rtl="0" algn="ctr">
              <a:lnSpc>
                <a:spcPct val="80000"/>
              </a:lnSpc>
              <a:spcBef>
                <a:spcPts val="0"/>
              </a:spcBef>
              <a:spcAft>
                <a:spcPts val="0"/>
              </a:spcAft>
              <a:buSzPts val="2600"/>
              <a:buNone/>
            </a:pPr>
            <a:r>
              <a:t/>
            </a:r>
            <a:endParaRPr sz="2600">
              <a:solidFill>
                <a:schemeClr val="lt1"/>
              </a:solidFill>
              <a:latin typeface="Corbel"/>
              <a:ea typeface="Corbel"/>
              <a:cs typeface="Corbel"/>
              <a:sym typeface="Corbel"/>
            </a:endParaRPr>
          </a:p>
          <a:p>
            <a:pPr indent="0" lvl="0" marL="0" rtl="0" algn="ctr">
              <a:lnSpc>
                <a:spcPct val="80000"/>
              </a:lnSpc>
              <a:spcBef>
                <a:spcPts val="0"/>
              </a:spcBef>
              <a:spcAft>
                <a:spcPts val="0"/>
              </a:spcAft>
              <a:buSzPts val="2000"/>
              <a:buNone/>
            </a:pPr>
            <a:r>
              <a:rPr lang="en-US">
                <a:solidFill>
                  <a:srgbClr val="124163"/>
                </a:solidFill>
                <a:latin typeface="Corbel"/>
                <a:ea typeface="Corbel"/>
                <a:cs typeface="Corbel"/>
                <a:sym typeface="Corbel"/>
              </a:rPr>
              <a:t> Enhanced Care Coordination</a:t>
            </a:r>
            <a:endParaRPr/>
          </a:p>
          <a:p>
            <a:pPr indent="0" lvl="0" marL="0" rtl="0" algn="ctr">
              <a:lnSpc>
                <a:spcPct val="80000"/>
              </a:lnSpc>
              <a:spcBef>
                <a:spcPts val="0"/>
              </a:spcBef>
              <a:spcAft>
                <a:spcPts val="0"/>
              </a:spcAft>
              <a:buSzPts val="2000"/>
              <a:buNone/>
            </a:pPr>
            <a:r>
              <a:rPr lang="en-US">
                <a:solidFill>
                  <a:srgbClr val="124163"/>
                </a:solidFill>
                <a:latin typeface="Corbel"/>
                <a:ea typeface="Corbel"/>
                <a:cs typeface="Corbel"/>
                <a:sym typeface="Corbel"/>
              </a:rPr>
              <a:t>For</a:t>
            </a:r>
            <a:endParaRPr/>
          </a:p>
          <a:p>
            <a:pPr indent="0" lvl="0" marL="0" rtl="0" algn="ctr">
              <a:lnSpc>
                <a:spcPct val="80000"/>
              </a:lnSpc>
              <a:spcBef>
                <a:spcPts val="0"/>
              </a:spcBef>
              <a:spcAft>
                <a:spcPts val="0"/>
              </a:spcAft>
              <a:buSzPts val="2000"/>
              <a:buNone/>
            </a:pPr>
            <a:r>
              <a:rPr lang="en-US">
                <a:solidFill>
                  <a:srgbClr val="C00000"/>
                </a:solidFill>
                <a:latin typeface="Corbel"/>
                <a:ea typeface="Corbel"/>
                <a:cs typeface="Corbel"/>
                <a:sym typeface="Corbel"/>
              </a:rPr>
              <a:t>Neonatal/pediatric population</a:t>
            </a:r>
            <a:endParaRPr/>
          </a:p>
          <a:p>
            <a:pPr indent="0" lvl="0" marL="0" rtl="0" algn="ctr">
              <a:lnSpc>
                <a:spcPct val="80000"/>
              </a:lnSpc>
              <a:spcBef>
                <a:spcPts val="0"/>
              </a:spcBef>
              <a:spcAft>
                <a:spcPts val="0"/>
              </a:spcAft>
              <a:buSzPts val="2000"/>
              <a:buNone/>
            </a:pPr>
            <a:r>
              <a:t/>
            </a:r>
            <a:endParaRPr>
              <a:solidFill>
                <a:srgbClr val="C00000"/>
              </a:solidFill>
              <a:latin typeface="Corbel"/>
              <a:ea typeface="Corbel"/>
              <a:cs typeface="Corbel"/>
              <a:sym typeface="Corbel"/>
            </a:endParaRPr>
          </a:p>
          <a:p>
            <a:pPr indent="0" lvl="0" marL="0" rtl="0" algn="ctr">
              <a:lnSpc>
                <a:spcPct val="80000"/>
              </a:lnSpc>
              <a:spcBef>
                <a:spcPts val="0"/>
              </a:spcBef>
              <a:spcAft>
                <a:spcPts val="0"/>
              </a:spcAft>
              <a:buSzPts val="2000"/>
              <a:buNone/>
            </a:pPr>
            <a:r>
              <a:rPr lang="en-US">
                <a:solidFill>
                  <a:srgbClr val="124163"/>
                </a:solidFill>
                <a:latin typeface="Corbel"/>
                <a:ea typeface="Corbel"/>
                <a:cs typeface="Corbel"/>
                <a:sym typeface="Corbel"/>
              </a:rPr>
              <a:t>Starting with</a:t>
            </a:r>
            <a:endParaRPr/>
          </a:p>
          <a:p>
            <a:pPr indent="0" lvl="0" marL="0" rtl="0" algn="ctr">
              <a:lnSpc>
                <a:spcPct val="80000"/>
              </a:lnSpc>
              <a:spcBef>
                <a:spcPts val="0"/>
              </a:spcBef>
              <a:spcAft>
                <a:spcPts val="0"/>
              </a:spcAft>
              <a:buSzPts val="2000"/>
              <a:buNone/>
            </a:pPr>
            <a:r>
              <a:rPr lang="en-US">
                <a:solidFill>
                  <a:srgbClr val="C00000"/>
                </a:solidFill>
                <a:latin typeface="Corbel"/>
                <a:ea typeface="Corbel"/>
                <a:cs typeface="Corbel"/>
                <a:sym typeface="Corbel"/>
              </a:rPr>
              <a:t> “Opioid” babies suffering from NAS</a:t>
            </a:r>
            <a:endParaRPr/>
          </a:p>
          <a:p>
            <a:pPr indent="0" lvl="0" marL="0" rtl="0" algn="ctr">
              <a:lnSpc>
                <a:spcPct val="80000"/>
              </a:lnSpc>
              <a:spcBef>
                <a:spcPts val="0"/>
              </a:spcBef>
              <a:spcAft>
                <a:spcPts val="0"/>
              </a:spcAft>
              <a:buSzPts val="2000"/>
              <a:buNone/>
            </a:pPr>
            <a:r>
              <a:rPr lang="en-US">
                <a:solidFill>
                  <a:srgbClr val="C00000"/>
                </a:solidFill>
                <a:latin typeface="Corbel"/>
                <a:ea typeface="Corbel"/>
                <a:cs typeface="Corbel"/>
                <a:sym typeface="Corbel"/>
              </a:rPr>
              <a:t> </a:t>
            </a:r>
            <a:endParaRPr/>
          </a:p>
          <a:p>
            <a:pPr indent="0" lvl="0" marL="0" rtl="0" algn="ctr">
              <a:lnSpc>
                <a:spcPct val="80000"/>
              </a:lnSpc>
              <a:spcBef>
                <a:spcPts val="0"/>
              </a:spcBef>
              <a:spcAft>
                <a:spcPts val="0"/>
              </a:spcAft>
              <a:buSzPts val="2000"/>
              <a:buNone/>
            </a:pPr>
            <a:r>
              <a:rPr lang="en-US">
                <a:solidFill>
                  <a:srgbClr val="124163"/>
                </a:solidFill>
                <a:latin typeface="Corbel"/>
                <a:ea typeface="Corbel"/>
                <a:cs typeface="Corbel"/>
                <a:sym typeface="Corbel"/>
              </a:rPr>
              <a:t>Enabling</a:t>
            </a:r>
            <a:endParaRPr/>
          </a:p>
          <a:p>
            <a:pPr indent="0" lvl="0" marL="0" rtl="0" algn="ctr">
              <a:lnSpc>
                <a:spcPct val="80000"/>
              </a:lnSpc>
              <a:spcBef>
                <a:spcPts val="0"/>
              </a:spcBef>
              <a:spcAft>
                <a:spcPts val="0"/>
              </a:spcAft>
              <a:buSzPts val="2000"/>
              <a:buNone/>
            </a:pPr>
            <a:r>
              <a:rPr lang="en-US">
                <a:solidFill>
                  <a:srgbClr val="C00000"/>
                </a:solidFill>
                <a:latin typeface="Corbel"/>
                <a:ea typeface="Corbel"/>
                <a:cs typeface="Corbel"/>
                <a:sym typeface="Corbel"/>
              </a:rPr>
              <a:t>Providers, </a:t>
            </a:r>
            <a:r>
              <a:rPr lang="en-US">
                <a:solidFill>
                  <a:srgbClr val="C00000"/>
                </a:solidFill>
              </a:rPr>
              <a:t>Employer, MCOs</a:t>
            </a:r>
            <a:endParaRPr/>
          </a:p>
          <a:p>
            <a:pPr indent="0" lvl="0" marL="0" rtl="0" algn="ctr">
              <a:lnSpc>
                <a:spcPct val="80000"/>
              </a:lnSpc>
              <a:spcBef>
                <a:spcPts val="0"/>
              </a:spcBef>
              <a:spcAft>
                <a:spcPts val="0"/>
              </a:spcAft>
              <a:buSzPts val="2000"/>
              <a:buNone/>
            </a:pPr>
            <a:r>
              <a:rPr lang="en-US">
                <a:solidFill>
                  <a:srgbClr val="C00000"/>
                </a:solidFill>
              </a:rPr>
              <a:t> </a:t>
            </a:r>
            <a:endParaRPr>
              <a:solidFill>
                <a:srgbClr val="124163"/>
              </a:solidFill>
              <a:latin typeface="Corbel"/>
              <a:ea typeface="Corbel"/>
              <a:cs typeface="Corbel"/>
              <a:sym typeface="Corbel"/>
            </a:endParaRPr>
          </a:p>
          <a:p>
            <a:pPr indent="0" lvl="0" marL="0" rtl="0" algn="ctr">
              <a:lnSpc>
                <a:spcPct val="80000"/>
              </a:lnSpc>
              <a:spcBef>
                <a:spcPts val="0"/>
              </a:spcBef>
              <a:spcAft>
                <a:spcPts val="0"/>
              </a:spcAft>
              <a:buSzPts val="2000"/>
              <a:buNone/>
            </a:pPr>
            <a:r>
              <a:rPr lang="en-US">
                <a:solidFill>
                  <a:srgbClr val="124163"/>
                </a:solidFill>
                <a:latin typeface="Corbel"/>
                <a:ea typeface="Corbel"/>
                <a:cs typeface="Corbel"/>
                <a:sym typeface="Corbel"/>
              </a:rPr>
              <a:t>To meet Meaningful Use &amp;Triple Aim of </a:t>
            </a:r>
            <a:endParaRPr/>
          </a:p>
          <a:p>
            <a:pPr indent="0" lvl="0" marL="0" rtl="0" algn="ctr">
              <a:lnSpc>
                <a:spcPct val="80000"/>
              </a:lnSpc>
              <a:spcBef>
                <a:spcPts val="0"/>
              </a:spcBef>
              <a:spcAft>
                <a:spcPts val="0"/>
              </a:spcAft>
              <a:buSzPts val="2000"/>
              <a:buNone/>
            </a:pPr>
            <a:r>
              <a:rPr lang="en-US">
                <a:solidFill>
                  <a:srgbClr val="C00000"/>
                </a:solidFill>
                <a:latin typeface="Corbel"/>
                <a:ea typeface="Corbel"/>
                <a:cs typeface="Corbel"/>
                <a:sym typeface="Corbel"/>
              </a:rPr>
              <a:t>Quality Care Experience, </a:t>
            </a:r>
            <a:endParaRPr/>
          </a:p>
          <a:p>
            <a:pPr indent="0" lvl="0" marL="0" rtl="0" algn="ctr">
              <a:lnSpc>
                <a:spcPct val="80000"/>
              </a:lnSpc>
              <a:spcBef>
                <a:spcPts val="0"/>
              </a:spcBef>
              <a:spcAft>
                <a:spcPts val="0"/>
              </a:spcAft>
              <a:buSzPts val="2000"/>
              <a:buNone/>
            </a:pPr>
            <a:r>
              <a:rPr lang="en-US">
                <a:solidFill>
                  <a:srgbClr val="C00000"/>
                </a:solidFill>
                <a:latin typeface="Corbel"/>
                <a:ea typeface="Corbel"/>
                <a:cs typeface="Corbel"/>
                <a:sym typeface="Corbel"/>
              </a:rPr>
              <a:t>Improving Population Health, </a:t>
            </a:r>
            <a:endParaRPr/>
          </a:p>
          <a:p>
            <a:pPr indent="0" lvl="0" marL="0" rtl="0" algn="ctr">
              <a:lnSpc>
                <a:spcPct val="80000"/>
              </a:lnSpc>
              <a:spcBef>
                <a:spcPts val="0"/>
              </a:spcBef>
              <a:spcAft>
                <a:spcPts val="0"/>
              </a:spcAft>
              <a:buSzPts val="2000"/>
              <a:buNone/>
            </a:pPr>
            <a:r>
              <a:rPr lang="en-US">
                <a:solidFill>
                  <a:srgbClr val="C00000"/>
                </a:solidFill>
                <a:latin typeface="Corbel"/>
                <a:ea typeface="Corbel"/>
                <a:cs typeface="Corbel"/>
                <a:sym typeface="Corbel"/>
              </a:rPr>
              <a:t>Reducing Costs per capita</a:t>
            </a:r>
            <a:endParaRPr/>
          </a:p>
          <a:p>
            <a:pPr indent="0" lvl="0" marL="0" rtl="0" algn="ctr">
              <a:lnSpc>
                <a:spcPct val="80000"/>
              </a:lnSpc>
              <a:spcBef>
                <a:spcPts val="0"/>
              </a:spcBef>
              <a:spcAft>
                <a:spcPts val="0"/>
              </a:spcAft>
              <a:buSzPts val="2000"/>
              <a:buNone/>
            </a:pPr>
            <a:r>
              <a:t/>
            </a:r>
            <a:endParaRPr>
              <a:solidFill>
                <a:srgbClr val="C00000"/>
              </a:solidFill>
            </a:endParaRPr>
          </a:p>
        </p:txBody>
      </p:sp>
      <p:sp>
        <p:nvSpPr>
          <p:cNvPr id="224" name="Google Shape;224;p19"/>
          <p:cNvSpPr txBox="1"/>
          <p:nvPr/>
        </p:nvSpPr>
        <p:spPr>
          <a:xfrm>
            <a:off x="7478701" y="6241885"/>
            <a:ext cx="44152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 </a:t>
            </a:r>
            <a:r>
              <a:rPr lang="en-US" sz="1100">
                <a:solidFill>
                  <a:schemeClr val="dk1"/>
                </a:solidFill>
                <a:latin typeface="Corbel"/>
                <a:ea typeface="Corbel"/>
                <a:cs typeface="Corbel"/>
                <a:sym typeface="Corbel"/>
              </a:rPr>
              <a:t>https://www.integration.samhsa.gov/integrated-care-models/Medicaid_HH_and_Patient_Centered_Medical_Homes.pdf</a:t>
            </a:r>
            <a:endParaRPr sz="1800">
              <a:solidFill>
                <a:schemeClr val="dk1"/>
              </a:solidFill>
              <a:latin typeface="Corbel"/>
              <a:ea typeface="Corbel"/>
              <a:cs typeface="Corbel"/>
              <a:sym typeface="Corbel"/>
            </a:endParaRPr>
          </a:p>
        </p:txBody>
      </p:sp>
      <p:sp>
        <p:nvSpPr>
          <p:cNvPr id="225" name="Google Shape;225;p19"/>
          <p:cNvSpPr txBox="1"/>
          <p:nvPr/>
        </p:nvSpPr>
        <p:spPr>
          <a:xfrm>
            <a:off x="8126654" y="5710458"/>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pic>
        <p:nvPicPr>
          <p:cNvPr descr="A close up of a logo&#10;&#10;Description generated with high confidence" id="226" name="Google Shape;226;p19"/>
          <p:cNvPicPr preferRelativeResize="0"/>
          <p:nvPr/>
        </p:nvPicPr>
        <p:blipFill rotWithShape="1">
          <a:blip r:embed="rId4">
            <a:alphaModFix/>
          </a:blip>
          <a:srcRect b="0" l="0" r="0" t="0"/>
          <a:stretch/>
        </p:blipFill>
        <p:spPr>
          <a:xfrm>
            <a:off x="231593" y="490506"/>
            <a:ext cx="1135887" cy="1063630"/>
          </a:xfrm>
          <a:prstGeom prst="rect">
            <a:avLst/>
          </a:prstGeom>
          <a:noFill/>
          <a:ln>
            <a:noFill/>
          </a:ln>
        </p:spPr>
      </p:pic>
      <p:pic>
        <p:nvPicPr>
          <p:cNvPr descr="A close up of a logo&#10;&#10;Description generated with high confidence" id="227" name="Google Shape;227;p19"/>
          <p:cNvPicPr preferRelativeResize="0"/>
          <p:nvPr/>
        </p:nvPicPr>
        <p:blipFill rotWithShape="1">
          <a:blip r:embed="rId5">
            <a:alphaModFix/>
          </a:blip>
          <a:srcRect b="0" l="0" r="0" t="0"/>
          <a:stretch/>
        </p:blipFill>
        <p:spPr>
          <a:xfrm>
            <a:off x="3645735" y="-153423"/>
            <a:ext cx="9834608"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2" name="Shape 232"/>
        <p:cNvGrpSpPr/>
        <p:nvPr/>
      </p:nvGrpSpPr>
      <p:grpSpPr>
        <a:xfrm>
          <a:off x="0" y="0"/>
          <a:ext cx="0" cy="0"/>
          <a:chOff x="0" y="0"/>
          <a:chExt cx="0" cy="0"/>
        </a:xfrm>
      </p:grpSpPr>
      <p:pic>
        <p:nvPicPr>
          <p:cNvPr descr="A picture containing person, indoor, toothbrush, baby&#10;&#10;Description generated with very high confidence" id="233" name="Google Shape;233;p20"/>
          <p:cNvPicPr preferRelativeResize="0"/>
          <p:nvPr/>
        </p:nvPicPr>
        <p:blipFill rotWithShape="1">
          <a:blip r:embed="rId3">
            <a:alphaModFix/>
          </a:blip>
          <a:srcRect b="0" l="0" r="0" t="0"/>
          <a:stretch/>
        </p:blipFill>
        <p:spPr>
          <a:xfrm>
            <a:off x="0" y="-7356"/>
            <a:ext cx="12241876" cy="6850944"/>
          </a:xfrm>
          <a:prstGeom prst="rect">
            <a:avLst/>
          </a:prstGeom>
          <a:noFill/>
          <a:ln>
            <a:noFill/>
          </a:ln>
        </p:spPr>
      </p:pic>
      <p:sp>
        <p:nvSpPr>
          <p:cNvPr id="234" name="Google Shape;234;p20"/>
          <p:cNvSpPr txBox="1"/>
          <p:nvPr>
            <p:ph type="title"/>
          </p:nvPr>
        </p:nvSpPr>
        <p:spPr>
          <a:xfrm>
            <a:off x="256032" y="1143000"/>
            <a:ext cx="2834640" cy="209316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orbel"/>
              <a:buNone/>
            </a:pPr>
            <a:r>
              <a:t/>
            </a:r>
            <a:endParaRPr/>
          </a:p>
        </p:txBody>
      </p:sp>
      <p:sp>
        <p:nvSpPr>
          <p:cNvPr id="235" name="Google Shape;235;p20"/>
          <p:cNvSpPr txBox="1"/>
          <p:nvPr/>
        </p:nvSpPr>
        <p:spPr>
          <a:xfrm>
            <a:off x="142609" y="14412"/>
            <a:ext cx="6209746" cy="4359760"/>
          </a:xfrm>
          <a:prstGeom prst="rect">
            <a:avLst/>
          </a:prstGeom>
          <a:solidFill>
            <a:srgbClr val="42D6C1"/>
          </a:solidFill>
          <a:ln>
            <a:noFill/>
          </a:ln>
        </p:spPr>
        <p:txBody>
          <a:bodyPr anchorCtr="0" anchor="t" bIns="45700" lIns="91425" spcFirstLastPara="1" rIns="91425" wrap="square" tIns="45700">
            <a:noAutofit/>
          </a:bodyPr>
          <a:lstStyle/>
          <a:p>
            <a:pPr indent="0" lvl="0" marL="160020" marR="0" rtl="0" algn="l">
              <a:lnSpc>
                <a:spcPct val="70000"/>
              </a:lnSpc>
              <a:spcBef>
                <a:spcPts val="0"/>
              </a:spcBef>
              <a:spcAft>
                <a:spcPts val="0"/>
              </a:spcAft>
              <a:buClr>
                <a:schemeClr val="accent1"/>
              </a:buClr>
              <a:buSzPts val="2187"/>
              <a:buFont typeface="Noto Sans Symbols"/>
              <a:buNone/>
            </a:pPr>
            <a:r>
              <a:t/>
            </a:r>
            <a:endParaRPr b="1" sz="2187">
              <a:solidFill>
                <a:schemeClr val="lt1"/>
              </a:solidFill>
              <a:latin typeface="Corbel"/>
              <a:ea typeface="Corbel"/>
              <a:cs typeface="Corbel"/>
              <a:sym typeface="Corbel"/>
            </a:endParaRPr>
          </a:p>
          <a:p>
            <a:pPr indent="0" lvl="0" marL="160020" marR="0" rtl="0" algn="l">
              <a:lnSpc>
                <a:spcPct val="70000"/>
              </a:lnSpc>
              <a:spcBef>
                <a:spcPts val="1200"/>
              </a:spcBef>
              <a:spcAft>
                <a:spcPts val="0"/>
              </a:spcAft>
              <a:buClr>
                <a:schemeClr val="accent1"/>
              </a:buClr>
              <a:buSzPts val="3187"/>
              <a:buFont typeface="Noto Sans Symbols"/>
              <a:buNone/>
            </a:pPr>
            <a:r>
              <a:rPr b="1" lang="en-US" sz="3187">
                <a:solidFill>
                  <a:schemeClr val="lt1"/>
                </a:solidFill>
                <a:latin typeface="Corbel"/>
                <a:ea typeface="Corbel"/>
                <a:cs typeface="Corbel"/>
                <a:sym typeface="Corbel"/>
              </a:rPr>
              <a:t>Value Proposition</a:t>
            </a:r>
            <a:endParaRPr b="1" sz="3187">
              <a:solidFill>
                <a:srgbClr val="FF0000"/>
              </a:solidFill>
              <a:latin typeface="Corbel"/>
              <a:ea typeface="Corbel"/>
              <a:cs typeface="Corbel"/>
              <a:sym typeface="Corbel"/>
            </a:endParaRPr>
          </a:p>
          <a:p>
            <a:pPr indent="-182880" lvl="0" marL="182880" marR="0" rtl="0" algn="l">
              <a:lnSpc>
                <a:spcPct val="70000"/>
              </a:lnSpc>
              <a:spcBef>
                <a:spcPts val="1200"/>
              </a:spcBef>
              <a:spcAft>
                <a:spcPts val="0"/>
              </a:spcAft>
              <a:buClr>
                <a:schemeClr val="accent1"/>
              </a:buClr>
              <a:buSzPts val="1812"/>
              <a:buFont typeface="Noto Sans Symbols"/>
              <a:buChar char="●"/>
            </a:pPr>
            <a:r>
              <a:rPr b="1" lang="en-US" sz="1812">
                <a:solidFill>
                  <a:srgbClr val="124163"/>
                </a:solidFill>
                <a:latin typeface="Corbel"/>
                <a:ea typeface="Corbel"/>
                <a:cs typeface="Corbel"/>
                <a:sym typeface="Corbel"/>
              </a:rPr>
              <a:t>Niche, neonatal/pediatric focus</a:t>
            </a:r>
            <a:endParaRPr/>
          </a:p>
          <a:p>
            <a:pPr indent="-182880" lvl="0" marL="182880" marR="0" rtl="0" algn="l">
              <a:lnSpc>
                <a:spcPct val="70000"/>
              </a:lnSpc>
              <a:spcBef>
                <a:spcPts val="1200"/>
              </a:spcBef>
              <a:spcAft>
                <a:spcPts val="0"/>
              </a:spcAft>
              <a:buClr>
                <a:schemeClr val="accent1"/>
              </a:buClr>
              <a:buSzPts val="1812"/>
              <a:buFont typeface="Noto Sans Symbols"/>
              <a:buChar char="●"/>
            </a:pPr>
            <a:r>
              <a:rPr b="1" lang="en-US" sz="1812">
                <a:solidFill>
                  <a:srgbClr val="124163"/>
                </a:solidFill>
                <a:latin typeface="Corbel"/>
                <a:ea typeface="Corbel"/>
                <a:cs typeface="Corbel"/>
                <a:sym typeface="Corbel"/>
              </a:rPr>
              <a:t>Superior  care quality &amp; experience </a:t>
            </a:r>
            <a:endParaRPr/>
          </a:p>
          <a:p>
            <a:pPr indent="-182880" lvl="1" marL="685800" marR="0" rtl="0" algn="l">
              <a:lnSpc>
                <a:spcPct val="70000"/>
              </a:lnSpc>
              <a:spcBef>
                <a:spcPts val="250"/>
              </a:spcBef>
              <a:spcAft>
                <a:spcPts val="0"/>
              </a:spcAft>
              <a:buClr>
                <a:srgbClr val="124163"/>
              </a:buClr>
              <a:buSzPts val="1812"/>
              <a:buFont typeface="Arial"/>
              <a:buChar char="•"/>
            </a:pPr>
            <a:r>
              <a:rPr b="0" i="0" lang="en-US" sz="1812" u="none" cap="none" strike="noStrike">
                <a:solidFill>
                  <a:srgbClr val="124163"/>
                </a:solidFill>
                <a:latin typeface="Corbel"/>
                <a:ea typeface="Corbel"/>
                <a:cs typeface="Corbel"/>
                <a:sym typeface="Corbel"/>
              </a:rPr>
              <a:t> Shared measurement system</a:t>
            </a:r>
            <a:endParaRPr/>
          </a:p>
          <a:p>
            <a:pPr indent="-182880" lvl="1" marL="685800" marR="0" rtl="0" algn="l">
              <a:lnSpc>
                <a:spcPct val="70000"/>
              </a:lnSpc>
              <a:spcBef>
                <a:spcPts val="500"/>
              </a:spcBef>
              <a:spcAft>
                <a:spcPts val="0"/>
              </a:spcAft>
              <a:buClr>
                <a:srgbClr val="124163"/>
              </a:buClr>
              <a:buSzPts val="1812"/>
              <a:buFont typeface="Arial"/>
              <a:buChar char="•"/>
            </a:pPr>
            <a:r>
              <a:rPr b="0" i="0" lang="en-US" sz="1812" u="none" cap="none" strike="noStrike">
                <a:solidFill>
                  <a:srgbClr val="124163"/>
                </a:solidFill>
                <a:latin typeface="Corbel"/>
                <a:ea typeface="Corbel"/>
                <a:cs typeface="Corbel"/>
                <a:sym typeface="Corbel"/>
              </a:rPr>
              <a:t> Evidence based clinical software tools</a:t>
            </a:r>
            <a:endParaRPr/>
          </a:p>
          <a:p>
            <a:pPr indent="-182880" lvl="1" marL="685800" marR="0" rtl="0" algn="l">
              <a:lnSpc>
                <a:spcPct val="70000"/>
              </a:lnSpc>
              <a:spcBef>
                <a:spcPts val="500"/>
              </a:spcBef>
              <a:spcAft>
                <a:spcPts val="0"/>
              </a:spcAft>
              <a:buClr>
                <a:srgbClr val="124163"/>
              </a:buClr>
              <a:buSzPts val="1812"/>
              <a:buFont typeface="Arial"/>
              <a:buChar char="•"/>
            </a:pPr>
            <a:r>
              <a:rPr b="0" i="0" lang="en-US" sz="1812" u="none" cap="none" strike="noStrike">
                <a:solidFill>
                  <a:srgbClr val="124163"/>
                </a:solidFill>
                <a:latin typeface="Corbel"/>
                <a:ea typeface="Corbel"/>
                <a:cs typeface="Corbel"/>
                <a:sym typeface="Corbel"/>
              </a:rPr>
              <a:t> Tracking for appropriate use, adherence</a:t>
            </a:r>
            <a:endParaRPr/>
          </a:p>
          <a:p>
            <a:pPr indent="-182880" lvl="0" marL="182880" marR="0" rtl="0" algn="l">
              <a:lnSpc>
                <a:spcPct val="70000"/>
              </a:lnSpc>
              <a:spcBef>
                <a:spcPts val="1450"/>
              </a:spcBef>
              <a:spcAft>
                <a:spcPts val="0"/>
              </a:spcAft>
              <a:buClr>
                <a:schemeClr val="accent1"/>
              </a:buClr>
              <a:buSzPts val="1812"/>
              <a:buFont typeface="Noto Sans Symbols"/>
              <a:buChar char="●"/>
            </a:pPr>
            <a:r>
              <a:rPr b="1" lang="en-US" sz="1812">
                <a:solidFill>
                  <a:srgbClr val="124163"/>
                </a:solidFill>
                <a:latin typeface="Corbel"/>
                <a:ea typeface="Corbel"/>
                <a:cs typeface="Corbel"/>
                <a:sym typeface="Corbel"/>
              </a:rPr>
              <a:t>Lowers overall costs of care</a:t>
            </a:r>
            <a:endParaRPr/>
          </a:p>
          <a:p>
            <a:pPr indent="-182880" lvl="1" marL="685800" marR="0" rtl="0" algn="l">
              <a:lnSpc>
                <a:spcPct val="70000"/>
              </a:lnSpc>
              <a:spcBef>
                <a:spcPts val="250"/>
              </a:spcBef>
              <a:spcAft>
                <a:spcPts val="0"/>
              </a:spcAft>
              <a:buClr>
                <a:srgbClr val="124163"/>
              </a:buClr>
              <a:buSzPts val="1812"/>
              <a:buFont typeface="Noto Sans Symbols"/>
              <a:buChar char="●"/>
            </a:pPr>
            <a:r>
              <a:rPr b="0" i="0" lang="en-US" sz="1812" u="none" cap="none" strike="noStrike">
                <a:solidFill>
                  <a:srgbClr val="124163"/>
                </a:solidFill>
                <a:latin typeface="Corbel"/>
                <a:ea typeface="Corbel"/>
                <a:cs typeface="Corbel"/>
                <a:sym typeface="Corbel"/>
              </a:rPr>
              <a:t> Automation of care coordination </a:t>
            </a:r>
            <a:endParaRPr/>
          </a:p>
          <a:p>
            <a:pPr indent="-182880" lvl="1" marL="685800" marR="0" rtl="0" algn="l">
              <a:lnSpc>
                <a:spcPct val="70000"/>
              </a:lnSpc>
              <a:spcBef>
                <a:spcPts val="500"/>
              </a:spcBef>
              <a:spcAft>
                <a:spcPts val="0"/>
              </a:spcAft>
              <a:buClr>
                <a:srgbClr val="124163"/>
              </a:buClr>
              <a:buSzPts val="1812"/>
              <a:buFont typeface="Noto Sans Symbols"/>
              <a:buChar char="●"/>
            </a:pPr>
            <a:r>
              <a:rPr b="0" i="0" lang="en-US" sz="1812" u="none" cap="none" strike="noStrike">
                <a:solidFill>
                  <a:srgbClr val="124163"/>
                </a:solidFill>
                <a:latin typeface="Corbel"/>
                <a:ea typeface="Corbel"/>
                <a:cs typeface="Corbel"/>
                <a:sym typeface="Corbel"/>
              </a:rPr>
              <a:t> Tele-health</a:t>
            </a:r>
            <a:endParaRPr/>
          </a:p>
          <a:p>
            <a:pPr indent="-182880" lvl="0" marL="182880" marR="0" rtl="0" algn="l">
              <a:lnSpc>
                <a:spcPct val="70000"/>
              </a:lnSpc>
              <a:spcBef>
                <a:spcPts val="1450"/>
              </a:spcBef>
              <a:spcAft>
                <a:spcPts val="0"/>
              </a:spcAft>
              <a:buClr>
                <a:schemeClr val="accent1"/>
              </a:buClr>
              <a:buSzPts val="1812"/>
              <a:buFont typeface="Noto Sans Symbols"/>
              <a:buChar char="●"/>
            </a:pPr>
            <a:r>
              <a:rPr b="1" lang="en-US" sz="1812">
                <a:solidFill>
                  <a:srgbClr val="124163"/>
                </a:solidFill>
                <a:latin typeface="Corbel"/>
                <a:ea typeface="Corbel"/>
                <a:cs typeface="Corbel"/>
                <a:sym typeface="Corbel"/>
              </a:rPr>
              <a:t>Enables optimal care navigation across continuum </a:t>
            </a:r>
            <a:endParaRPr/>
          </a:p>
          <a:p>
            <a:pPr indent="-182880" lvl="1" marL="685800" marR="0" rtl="0" algn="l">
              <a:lnSpc>
                <a:spcPct val="70000"/>
              </a:lnSpc>
              <a:spcBef>
                <a:spcPts val="250"/>
              </a:spcBef>
              <a:spcAft>
                <a:spcPts val="0"/>
              </a:spcAft>
              <a:buClr>
                <a:srgbClr val="124163"/>
              </a:buClr>
              <a:buSzPts val="1812"/>
              <a:buFont typeface="Noto Sans Symbols"/>
              <a:buChar char="●"/>
            </a:pPr>
            <a:r>
              <a:rPr b="0" i="0" lang="en-US" sz="1812" u="none" cap="none" strike="noStrike">
                <a:solidFill>
                  <a:srgbClr val="124163"/>
                </a:solidFill>
                <a:latin typeface="Corbel"/>
                <a:ea typeface="Corbel"/>
                <a:cs typeface="Corbel"/>
                <a:sym typeface="Corbel"/>
              </a:rPr>
              <a:t>Patient registry (extend to mother-baby)</a:t>
            </a:r>
            <a:endParaRPr/>
          </a:p>
          <a:p>
            <a:pPr indent="-182880" lvl="1" marL="685800" marR="0" rtl="0" algn="l">
              <a:lnSpc>
                <a:spcPct val="70000"/>
              </a:lnSpc>
              <a:spcBef>
                <a:spcPts val="500"/>
              </a:spcBef>
              <a:spcAft>
                <a:spcPts val="0"/>
              </a:spcAft>
              <a:buClr>
                <a:srgbClr val="124163"/>
              </a:buClr>
              <a:buSzPts val="1812"/>
              <a:buFont typeface="Noto Sans Symbols"/>
              <a:buChar char="●"/>
            </a:pPr>
            <a:r>
              <a:rPr b="0" i="0" lang="en-US" sz="1812" u="none" cap="none" strike="noStrike">
                <a:solidFill>
                  <a:srgbClr val="124163"/>
                </a:solidFill>
                <a:latin typeface="Corbel"/>
                <a:ea typeface="Corbel"/>
                <a:cs typeface="Corbel"/>
                <a:sym typeface="Corbel"/>
              </a:rPr>
              <a:t>Recommendation engine through analytics </a:t>
            </a:r>
            <a:endParaRPr/>
          </a:p>
          <a:p>
            <a:pPr indent="-182880" lvl="1" marL="685800" marR="0" rtl="0" algn="l">
              <a:lnSpc>
                <a:spcPct val="70000"/>
              </a:lnSpc>
              <a:spcBef>
                <a:spcPts val="500"/>
              </a:spcBef>
              <a:spcAft>
                <a:spcPts val="0"/>
              </a:spcAft>
              <a:buClr>
                <a:srgbClr val="124163"/>
              </a:buClr>
              <a:buSzPts val="1812"/>
              <a:buFont typeface="Noto Sans Symbols"/>
              <a:buChar char="●"/>
            </a:pPr>
            <a:r>
              <a:rPr b="0" i="0" lang="en-US" sz="1812" u="none" cap="none" strike="noStrike">
                <a:solidFill>
                  <a:srgbClr val="124163"/>
                </a:solidFill>
                <a:latin typeface="Corbel"/>
                <a:ea typeface="Corbel"/>
                <a:cs typeface="Corbel"/>
                <a:sym typeface="Corbel"/>
              </a:rPr>
              <a:t>Seamless sharing of reports/alerts</a:t>
            </a:r>
            <a:endParaRPr/>
          </a:p>
          <a:p>
            <a:pPr indent="-67818" lvl="1" marL="685800" marR="0" rtl="0" algn="l">
              <a:lnSpc>
                <a:spcPct val="70000"/>
              </a:lnSpc>
              <a:spcBef>
                <a:spcPts val="500"/>
              </a:spcBef>
              <a:spcAft>
                <a:spcPts val="0"/>
              </a:spcAft>
              <a:buClr>
                <a:srgbClr val="595959"/>
              </a:buClr>
              <a:buSzPts val="1812"/>
              <a:buFont typeface="Noto Sans Symbols"/>
              <a:buNone/>
            </a:pPr>
            <a:r>
              <a:t/>
            </a:r>
            <a:endParaRPr b="0" i="0" sz="1812" u="none" cap="none" strike="noStrike">
              <a:solidFill>
                <a:srgbClr val="124163"/>
              </a:solidFill>
              <a:latin typeface="Corbel"/>
              <a:ea typeface="Corbel"/>
              <a:cs typeface="Corbel"/>
              <a:sym typeface="Corbel"/>
            </a:endParaRPr>
          </a:p>
          <a:p>
            <a:pPr indent="-67818" lvl="1" marL="685800" marR="0" rtl="0" algn="l">
              <a:lnSpc>
                <a:spcPct val="70000"/>
              </a:lnSpc>
              <a:spcBef>
                <a:spcPts val="500"/>
              </a:spcBef>
              <a:spcAft>
                <a:spcPts val="0"/>
              </a:spcAft>
              <a:buClr>
                <a:srgbClr val="595959"/>
              </a:buClr>
              <a:buSzPts val="1812"/>
              <a:buFont typeface="Noto Sans Symbols"/>
              <a:buNone/>
            </a:pPr>
            <a:r>
              <a:t/>
            </a:r>
            <a:endParaRPr b="0" i="0" sz="1812" u="none" cap="none" strike="noStrike">
              <a:solidFill>
                <a:srgbClr val="124163"/>
              </a:solidFill>
              <a:latin typeface="Corbel"/>
              <a:ea typeface="Corbel"/>
              <a:cs typeface="Corbel"/>
              <a:sym typeface="Corbel"/>
            </a:endParaRPr>
          </a:p>
          <a:p>
            <a:pPr indent="0" lvl="1" marL="502919" marR="0" rtl="0" algn="l">
              <a:lnSpc>
                <a:spcPct val="70000"/>
              </a:lnSpc>
              <a:spcBef>
                <a:spcPts val="500"/>
              </a:spcBef>
              <a:spcAft>
                <a:spcPts val="0"/>
              </a:spcAft>
              <a:buClr>
                <a:srgbClr val="595959"/>
              </a:buClr>
              <a:buSzPts val="1625"/>
              <a:buFont typeface="Noto Sans Symbols"/>
              <a:buNone/>
            </a:pPr>
            <a:r>
              <a:t/>
            </a:r>
            <a:endParaRPr b="0" i="0" sz="1625" u="none" cap="none" strike="noStrike">
              <a:solidFill>
                <a:srgbClr val="124163"/>
              </a:solidFill>
              <a:latin typeface="Corbel"/>
              <a:ea typeface="Corbel"/>
              <a:cs typeface="Corbel"/>
              <a:sym typeface="Corbel"/>
            </a:endParaRPr>
          </a:p>
          <a:p>
            <a:pPr indent="-271462" lvl="0" marL="502919" marR="0" rtl="0" algn="l">
              <a:lnSpc>
                <a:spcPct val="70000"/>
              </a:lnSpc>
              <a:spcBef>
                <a:spcPts val="1450"/>
              </a:spcBef>
              <a:spcAft>
                <a:spcPts val="0"/>
              </a:spcAft>
              <a:buClr>
                <a:srgbClr val="85A5C1"/>
              </a:buClr>
              <a:buSzPts val="1125"/>
              <a:buFont typeface="Noto Sans Symbols"/>
              <a:buNone/>
            </a:pPr>
            <a:r>
              <a:t/>
            </a:r>
            <a:endParaRPr sz="1125">
              <a:solidFill>
                <a:srgbClr val="FFFFFF"/>
              </a:solidFill>
              <a:latin typeface="Corbel"/>
              <a:ea typeface="Corbel"/>
              <a:cs typeface="Corbel"/>
              <a:sym typeface="Corbel"/>
            </a:endParaRPr>
          </a:p>
        </p:txBody>
      </p:sp>
      <p:pic>
        <p:nvPicPr>
          <p:cNvPr descr="A close up of a logo&#10;&#10;Description generated with high confidence" id="236" name="Google Shape;236;p20"/>
          <p:cNvPicPr preferRelativeResize="0"/>
          <p:nvPr/>
        </p:nvPicPr>
        <p:blipFill rotWithShape="1">
          <a:blip r:embed="rId4">
            <a:alphaModFix/>
          </a:blip>
          <a:srcRect b="0" l="0" r="0" t="0"/>
          <a:stretch/>
        </p:blipFill>
        <p:spPr>
          <a:xfrm>
            <a:off x="4721322" y="581340"/>
            <a:ext cx="1465705" cy="1372467"/>
          </a:xfrm>
          <a:prstGeom prst="rect">
            <a:avLst/>
          </a:prstGeom>
          <a:noFill/>
          <a:ln>
            <a:noFill/>
          </a:ln>
        </p:spPr>
      </p:pic>
      <p:pic>
        <p:nvPicPr>
          <p:cNvPr descr="A screenshot of a cell phone&#10;&#10;Description generated with very high confidence" id="237" name="Google Shape;237;p20"/>
          <p:cNvPicPr preferRelativeResize="0"/>
          <p:nvPr/>
        </p:nvPicPr>
        <p:blipFill rotWithShape="1">
          <a:blip r:embed="rId5">
            <a:alphaModFix/>
          </a:blip>
          <a:srcRect b="0" l="0" r="0" t="0"/>
          <a:stretch/>
        </p:blipFill>
        <p:spPr>
          <a:xfrm>
            <a:off x="142608" y="4251707"/>
            <a:ext cx="6209747" cy="24788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descr="A picture containing person, indoor, toothbrush, baby&#10;&#10;Description generated with very high confidence" id="243" name="Google Shape;243;p21"/>
          <p:cNvPicPr preferRelativeResize="0"/>
          <p:nvPr/>
        </p:nvPicPr>
        <p:blipFill rotWithShape="1">
          <a:blip r:embed="rId3">
            <a:alphaModFix/>
          </a:blip>
          <a:srcRect b="0" l="0" r="0" t="0"/>
          <a:stretch/>
        </p:blipFill>
        <p:spPr>
          <a:xfrm>
            <a:off x="0" y="0"/>
            <a:ext cx="12241876" cy="6850944"/>
          </a:xfrm>
          <a:prstGeom prst="rect">
            <a:avLst/>
          </a:prstGeom>
          <a:noFill/>
          <a:ln>
            <a:noFill/>
          </a:ln>
        </p:spPr>
      </p:pic>
      <p:sp>
        <p:nvSpPr>
          <p:cNvPr id="244" name="Google Shape;244;p21"/>
          <p:cNvSpPr txBox="1"/>
          <p:nvPr>
            <p:ph type="title"/>
          </p:nvPr>
        </p:nvSpPr>
        <p:spPr>
          <a:xfrm>
            <a:off x="256032" y="1143000"/>
            <a:ext cx="2834640" cy="209316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orbel"/>
              <a:buNone/>
            </a:pPr>
            <a:r>
              <a:t/>
            </a:r>
            <a:endParaRPr/>
          </a:p>
        </p:txBody>
      </p:sp>
      <p:sp>
        <p:nvSpPr>
          <p:cNvPr id="245" name="Google Shape;245;p21"/>
          <p:cNvSpPr txBox="1"/>
          <p:nvPr/>
        </p:nvSpPr>
        <p:spPr>
          <a:xfrm>
            <a:off x="142609" y="127461"/>
            <a:ext cx="4862374" cy="6378633"/>
          </a:xfrm>
          <a:prstGeom prst="rect">
            <a:avLst/>
          </a:prstGeom>
          <a:solidFill>
            <a:srgbClr val="42D6C1"/>
          </a:solidFill>
          <a:ln>
            <a:noFill/>
          </a:ln>
        </p:spPr>
        <p:txBody>
          <a:bodyPr anchorCtr="0" anchor="t" bIns="45700" lIns="91425" spcFirstLastPara="1" rIns="91425" wrap="square" tIns="45700">
            <a:noAutofit/>
          </a:bodyPr>
          <a:lstStyle/>
          <a:p>
            <a:pPr indent="0" lvl="0" marL="160020" marR="0" rtl="0" algn="ctr">
              <a:lnSpc>
                <a:spcPct val="90000"/>
              </a:lnSpc>
              <a:spcBef>
                <a:spcPts val="0"/>
              </a:spcBef>
              <a:spcAft>
                <a:spcPts val="0"/>
              </a:spcAft>
              <a:buClr>
                <a:schemeClr val="accent1"/>
              </a:buClr>
              <a:buSzPts val="3500"/>
              <a:buFont typeface="Noto Sans Symbols"/>
              <a:buNone/>
            </a:pPr>
            <a:r>
              <a:t/>
            </a:r>
            <a:endParaRPr b="1" sz="3500">
              <a:solidFill>
                <a:schemeClr val="lt1"/>
              </a:solidFill>
              <a:latin typeface="Corbel"/>
              <a:ea typeface="Corbel"/>
              <a:cs typeface="Corbel"/>
              <a:sym typeface="Corbel"/>
            </a:endParaRPr>
          </a:p>
          <a:p>
            <a:pPr indent="0" lvl="0" marL="160020" marR="0" rtl="0" algn="ctr">
              <a:lnSpc>
                <a:spcPct val="90000"/>
              </a:lnSpc>
              <a:spcBef>
                <a:spcPts val="1200"/>
              </a:spcBef>
              <a:spcAft>
                <a:spcPts val="0"/>
              </a:spcAft>
              <a:buClr>
                <a:schemeClr val="accent1"/>
              </a:buClr>
              <a:buSzPts val="3500"/>
              <a:buFont typeface="Noto Sans Symbols"/>
              <a:buNone/>
            </a:pPr>
            <a:r>
              <a:rPr b="1" lang="en-US" sz="3500">
                <a:solidFill>
                  <a:schemeClr val="lt1"/>
                </a:solidFill>
                <a:latin typeface="Corbel"/>
                <a:ea typeface="Corbel"/>
                <a:cs typeface="Corbel"/>
                <a:sym typeface="Corbel"/>
              </a:rPr>
              <a:t>Product </a:t>
            </a:r>
            <a:endParaRPr/>
          </a:p>
          <a:p>
            <a:pPr indent="0" lvl="0" marL="160020" marR="0" rtl="0" algn="ctr">
              <a:lnSpc>
                <a:spcPct val="90000"/>
              </a:lnSpc>
              <a:spcBef>
                <a:spcPts val="1200"/>
              </a:spcBef>
              <a:spcAft>
                <a:spcPts val="0"/>
              </a:spcAft>
              <a:buClr>
                <a:schemeClr val="accent1"/>
              </a:buClr>
              <a:buSzPts val="3500"/>
              <a:buFont typeface="Noto Sans Symbols"/>
              <a:buNone/>
            </a:pPr>
            <a:r>
              <a:rPr b="1" lang="en-US" sz="3500">
                <a:solidFill>
                  <a:schemeClr val="lt1"/>
                </a:solidFill>
                <a:latin typeface="Corbel"/>
                <a:ea typeface="Corbel"/>
                <a:cs typeface="Corbel"/>
                <a:sym typeface="Corbel"/>
              </a:rPr>
              <a:t>           Development</a:t>
            </a:r>
            <a:endParaRPr i="1" sz="2000">
              <a:solidFill>
                <a:schemeClr val="dk2"/>
              </a:solidFill>
              <a:latin typeface="Corbel"/>
              <a:ea typeface="Corbel"/>
              <a:cs typeface="Corbel"/>
              <a:sym typeface="Corbel"/>
            </a:endParaRPr>
          </a:p>
          <a:p>
            <a:pPr indent="0" lvl="0" marL="0" marR="0" rtl="0" algn="l">
              <a:lnSpc>
                <a:spcPct val="90000"/>
              </a:lnSpc>
              <a:spcBef>
                <a:spcPts val="1200"/>
              </a:spcBef>
              <a:spcAft>
                <a:spcPts val="0"/>
              </a:spcAft>
              <a:buClr>
                <a:schemeClr val="accent1"/>
              </a:buClr>
              <a:buSzPts val="2000"/>
              <a:buFont typeface="Noto Sans Symbols"/>
              <a:buNone/>
            </a:pPr>
            <a:r>
              <a:rPr i="1" lang="en-US" sz="2000">
                <a:solidFill>
                  <a:srgbClr val="C00000"/>
                </a:solidFill>
                <a:latin typeface="Corbel"/>
                <a:ea typeface="Corbel"/>
                <a:cs typeface="Corbel"/>
                <a:sym typeface="Corbel"/>
              </a:rPr>
              <a:t>  </a:t>
            </a:r>
            <a:r>
              <a:rPr b="1" lang="en-US" sz="2200">
                <a:solidFill>
                  <a:srgbClr val="124163"/>
                </a:solidFill>
                <a:latin typeface="Corbel"/>
                <a:ea typeface="Corbel"/>
                <a:cs typeface="Corbel"/>
                <a:sym typeface="Corbel"/>
              </a:rPr>
              <a:t>MVP (at proof of concept stage):</a:t>
            </a:r>
            <a:endParaRPr/>
          </a:p>
          <a:p>
            <a:pPr indent="-182880" lvl="0" marL="182880" marR="0" rtl="0" algn="l">
              <a:lnSpc>
                <a:spcPct val="90000"/>
              </a:lnSpc>
              <a:spcBef>
                <a:spcPts val="1200"/>
              </a:spcBef>
              <a:spcAft>
                <a:spcPts val="0"/>
              </a:spcAft>
              <a:buClr>
                <a:srgbClr val="124163"/>
              </a:buClr>
              <a:buSzPts val="2000"/>
              <a:buFont typeface="Noto Sans Symbols"/>
              <a:buChar char="●"/>
            </a:pPr>
            <a:r>
              <a:rPr lang="en-US" sz="2000">
                <a:solidFill>
                  <a:srgbClr val="124163"/>
                </a:solidFill>
                <a:latin typeface="Corbel"/>
                <a:ea typeface="Corbel"/>
                <a:cs typeface="Corbel"/>
                <a:sym typeface="Corbel"/>
              </a:rPr>
              <a:t>Cloud based, HIPAA compliant B2B care coordination application</a:t>
            </a:r>
            <a:endParaRPr/>
          </a:p>
          <a:p>
            <a:pPr indent="-182880" lvl="0" marL="182880" marR="0" rtl="0" algn="l">
              <a:lnSpc>
                <a:spcPct val="90000"/>
              </a:lnSpc>
              <a:spcBef>
                <a:spcPts val="1200"/>
              </a:spcBef>
              <a:spcAft>
                <a:spcPts val="0"/>
              </a:spcAft>
              <a:buClr>
                <a:srgbClr val="124163"/>
              </a:buClr>
              <a:buSzPts val="2000"/>
              <a:buFont typeface="Noto Sans Symbols"/>
              <a:buChar char="●"/>
            </a:pPr>
            <a:r>
              <a:rPr lang="en-US" sz="2000">
                <a:solidFill>
                  <a:srgbClr val="124163"/>
                </a:solidFill>
                <a:latin typeface="Corbel"/>
                <a:ea typeface="Corbel"/>
                <a:cs typeface="Corbel"/>
                <a:sym typeface="Corbel"/>
              </a:rPr>
              <a:t> Episode focused, evidence based care</a:t>
            </a:r>
            <a:endParaRPr/>
          </a:p>
          <a:p>
            <a:pPr indent="-182880" lvl="0" marL="182880" marR="0" rtl="0" algn="l">
              <a:lnSpc>
                <a:spcPct val="90000"/>
              </a:lnSpc>
              <a:spcBef>
                <a:spcPts val="1200"/>
              </a:spcBef>
              <a:spcAft>
                <a:spcPts val="0"/>
              </a:spcAft>
              <a:buClr>
                <a:srgbClr val="124163"/>
              </a:buClr>
              <a:buSzPts val="2000"/>
              <a:buFont typeface="Noto Sans Symbols"/>
              <a:buChar char="●"/>
            </a:pPr>
            <a:r>
              <a:rPr lang="en-US" sz="2000">
                <a:solidFill>
                  <a:srgbClr val="124163"/>
                </a:solidFill>
                <a:latin typeface="Corbel"/>
                <a:ea typeface="Corbel"/>
                <a:cs typeface="Corbel"/>
                <a:sym typeface="Corbel"/>
              </a:rPr>
              <a:t>Treatment tracker with </a:t>
            </a:r>
            <a:r>
              <a:rPr i="1" lang="en-US" sz="2000">
                <a:solidFill>
                  <a:srgbClr val="124163"/>
                </a:solidFill>
                <a:latin typeface="Corbel"/>
                <a:ea typeface="Corbel"/>
                <a:cs typeface="Corbel"/>
                <a:sym typeface="Corbel"/>
              </a:rPr>
              <a:t>adherence</a:t>
            </a:r>
            <a:r>
              <a:rPr lang="en-US" sz="2000">
                <a:solidFill>
                  <a:srgbClr val="124163"/>
                </a:solidFill>
                <a:latin typeface="Corbel"/>
                <a:ea typeface="Corbel"/>
                <a:cs typeface="Corbel"/>
                <a:sym typeface="Corbel"/>
              </a:rPr>
              <a:t> and treatment </a:t>
            </a:r>
            <a:r>
              <a:rPr i="1" lang="en-US" sz="2000">
                <a:solidFill>
                  <a:srgbClr val="124163"/>
                </a:solidFill>
                <a:latin typeface="Corbel"/>
                <a:ea typeface="Corbel"/>
                <a:cs typeface="Corbel"/>
                <a:sym typeface="Corbel"/>
              </a:rPr>
              <a:t>restart</a:t>
            </a:r>
            <a:r>
              <a:rPr lang="en-US" sz="2000">
                <a:solidFill>
                  <a:srgbClr val="124163"/>
                </a:solidFill>
                <a:latin typeface="Corbel"/>
                <a:ea typeface="Corbel"/>
                <a:cs typeface="Corbel"/>
                <a:sym typeface="Corbel"/>
              </a:rPr>
              <a:t> </a:t>
            </a:r>
            <a:r>
              <a:rPr i="1" lang="en-US" sz="2000">
                <a:solidFill>
                  <a:srgbClr val="124163"/>
                </a:solidFill>
                <a:latin typeface="Corbel"/>
                <a:ea typeface="Corbel"/>
                <a:cs typeface="Corbel"/>
                <a:sym typeface="Corbel"/>
              </a:rPr>
              <a:t>avoidance</a:t>
            </a:r>
            <a:endParaRPr/>
          </a:p>
          <a:p>
            <a:pPr indent="-182880" lvl="0" marL="182880" marR="0" rtl="0" algn="l">
              <a:lnSpc>
                <a:spcPct val="90000"/>
              </a:lnSpc>
              <a:spcBef>
                <a:spcPts val="1200"/>
              </a:spcBef>
              <a:spcAft>
                <a:spcPts val="0"/>
              </a:spcAft>
              <a:buClr>
                <a:srgbClr val="124163"/>
              </a:buClr>
              <a:buSzPts val="2000"/>
              <a:buFont typeface="Noto Sans Symbols"/>
              <a:buChar char="●"/>
            </a:pPr>
            <a:r>
              <a:rPr lang="en-US" sz="2000">
                <a:solidFill>
                  <a:srgbClr val="124163"/>
                </a:solidFill>
                <a:latin typeface="Corbel"/>
                <a:ea typeface="Corbel"/>
                <a:cs typeface="Corbel"/>
                <a:sym typeface="Corbel"/>
              </a:rPr>
              <a:t>Summary Analytics</a:t>
            </a:r>
            <a:endParaRPr/>
          </a:p>
          <a:p>
            <a:pPr indent="-182880" lvl="0" marL="182880" marR="0" rtl="0" algn="l">
              <a:lnSpc>
                <a:spcPct val="90000"/>
              </a:lnSpc>
              <a:spcBef>
                <a:spcPts val="1200"/>
              </a:spcBef>
              <a:spcAft>
                <a:spcPts val="0"/>
              </a:spcAft>
              <a:buClr>
                <a:srgbClr val="124163"/>
              </a:buClr>
              <a:buSzPts val="2000"/>
              <a:buFont typeface="Noto Sans Symbols"/>
              <a:buChar char="●"/>
            </a:pPr>
            <a:r>
              <a:rPr lang="en-US" sz="2000">
                <a:solidFill>
                  <a:srgbClr val="124163"/>
                </a:solidFill>
                <a:latin typeface="Corbel"/>
                <a:ea typeface="Corbel"/>
                <a:cs typeface="Corbel"/>
                <a:sym typeface="Corbel"/>
              </a:rPr>
              <a:t>Collaborative care navigation across transitions </a:t>
            </a:r>
            <a:endParaRPr/>
          </a:p>
          <a:p>
            <a:pPr indent="-182880" lvl="1" marL="685800" marR="0" rtl="0" algn="l">
              <a:lnSpc>
                <a:spcPct val="90000"/>
              </a:lnSpc>
              <a:spcBef>
                <a:spcPts val="250"/>
              </a:spcBef>
              <a:spcAft>
                <a:spcPts val="0"/>
              </a:spcAft>
              <a:buClr>
                <a:srgbClr val="124163"/>
              </a:buClr>
              <a:buSzPts val="1800"/>
              <a:buFont typeface="Noto Sans Symbols"/>
              <a:buChar char="●"/>
            </a:pPr>
            <a:r>
              <a:rPr b="0" i="0" lang="en-US" sz="1800" u="none" cap="none" strike="noStrike">
                <a:solidFill>
                  <a:srgbClr val="124163"/>
                </a:solidFill>
                <a:latin typeface="Corbel"/>
                <a:ea typeface="Corbel"/>
                <a:cs typeface="Corbel"/>
                <a:sym typeface="Corbel"/>
              </a:rPr>
              <a:t>Treatment summary alerts/reports</a:t>
            </a:r>
            <a:endParaRPr/>
          </a:p>
          <a:p>
            <a:pPr indent="-182880" lvl="1" marL="685800" marR="0" rtl="0" algn="l">
              <a:lnSpc>
                <a:spcPct val="90000"/>
              </a:lnSpc>
              <a:spcBef>
                <a:spcPts val="500"/>
              </a:spcBef>
              <a:spcAft>
                <a:spcPts val="0"/>
              </a:spcAft>
              <a:buClr>
                <a:srgbClr val="124163"/>
              </a:buClr>
              <a:buSzPts val="1800"/>
              <a:buFont typeface="Noto Sans Symbols"/>
              <a:buChar char="●"/>
            </a:pPr>
            <a:r>
              <a:rPr b="0" i="0" lang="en-US" sz="1800" u="none" cap="none" strike="noStrike">
                <a:solidFill>
                  <a:srgbClr val="124163"/>
                </a:solidFill>
                <a:latin typeface="Corbel"/>
                <a:ea typeface="Corbel"/>
                <a:cs typeface="Corbel"/>
                <a:sym typeface="Corbel"/>
              </a:rPr>
              <a:t>Patient registry</a:t>
            </a:r>
            <a:endParaRPr/>
          </a:p>
          <a:p>
            <a:pPr indent="0" lvl="0" marL="0" marR="0" rtl="0" algn="l">
              <a:lnSpc>
                <a:spcPct val="90000"/>
              </a:lnSpc>
              <a:spcBef>
                <a:spcPts val="1450"/>
              </a:spcBef>
              <a:spcAft>
                <a:spcPts val="0"/>
              </a:spcAft>
              <a:buClr>
                <a:schemeClr val="accent1"/>
              </a:buClr>
              <a:buSzPts val="1800"/>
              <a:buFont typeface="Noto Sans Symbols"/>
              <a:buNone/>
            </a:pPr>
            <a:r>
              <a:t/>
            </a:r>
            <a:endParaRPr sz="1800">
              <a:solidFill>
                <a:srgbClr val="FFFFFF"/>
              </a:solidFill>
              <a:latin typeface="Corbel"/>
              <a:ea typeface="Corbel"/>
              <a:cs typeface="Corbel"/>
              <a:sym typeface="Corbel"/>
            </a:endParaRPr>
          </a:p>
        </p:txBody>
      </p:sp>
      <p:pic>
        <p:nvPicPr>
          <p:cNvPr descr="A close up of a logo&#10;&#10;Description generated with high confidence" id="246" name="Google Shape;246;p21"/>
          <p:cNvPicPr preferRelativeResize="0"/>
          <p:nvPr/>
        </p:nvPicPr>
        <p:blipFill rotWithShape="1">
          <a:blip r:embed="rId4">
            <a:alphaModFix/>
          </a:blip>
          <a:srcRect b="0" l="0" r="0" t="0"/>
          <a:stretch/>
        </p:blipFill>
        <p:spPr>
          <a:xfrm>
            <a:off x="257350" y="495851"/>
            <a:ext cx="1455001" cy="1362444"/>
          </a:xfrm>
          <a:prstGeom prst="rect">
            <a:avLst/>
          </a:prstGeom>
          <a:noFill/>
          <a:ln>
            <a:noFill/>
          </a:ln>
        </p:spPr>
      </p:pic>
      <p:grpSp>
        <p:nvGrpSpPr>
          <p:cNvPr id="247" name="Google Shape;247;p21"/>
          <p:cNvGrpSpPr/>
          <p:nvPr/>
        </p:nvGrpSpPr>
        <p:grpSpPr>
          <a:xfrm>
            <a:off x="4676092" y="57709"/>
            <a:ext cx="7452529" cy="6689235"/>
            <a:chOff x="4676092" y="57709"/>
            <a:chExt cx="7452529" cy="6689235"/>
          </a:xfrm>
        </p:grpSpPr>
        <p:pic>
          <p:nvPicPr>
            <p:cNvPr descr="A screenshot of a social media post&#10;&#10;Description generated with very high confidence" id="248" name="Google Shape;248;p21"/>
            <p:cNvPicPr preferRelativeResize="0"/>
            <p:nvPr/>
          </p:nvPicPr>
          <p:blipFill rotWithShape="1">
            <a:blip r:embed="rId5">
              <a:alphaModFix/>
            </a:blip>
            <a:srcRect b="0" l="0" r="0" t="0"/>
            <a:stretch/>
          </p:blipFill>
          <p:spPr>
            <a:xfrm>
              <a:off x="7343547" y="57709"/>
              <a:ext cx="3940233" cy="4155715"/>
            </a:xfrm>
            <a:prstGeom prst="rect">
              <a:avLst/>
            </a:prstGeom>
            <a:noFill/>
            <a:ln>
              <a:noFill/>
            </a:ln>
          </p:spPr>
        </p:pic>
        <p:pic>
          <p:nvPicPr>
            <p:cNvPr descr="A screenshot of a social media post&#10;&#10;Description generated with very high confidence" id="249" name="Google Shape;249;p21"/>
            <p:cNvPicPr preferRelativeResize="0"/>
            <p:nvPr/>
          </p:nvPicPr>
          <p:blipFill rotWithShape="1">
            <a:blip r:embed="rId6">
              <a:alphaModFix/>
            </a:blip>
            <a:srcRect b="22938" l="-2759" r="2759" t="-1979"/>
            <a:stretch/>
          </p:blipFill>
          <p:spPr>
            <a:xfrm>
              <a:off x="8080046" y="3568931"/>
              <a:ext cx="4048575" cy="3161607"/>
            </a:xfrm>
            <a:prstGeom prst="rect">
              <a:avLst/>
            </a:prstGeom>
            <a:noFill/>
            <a:ln>
              <a:noFill/>
            </a:ln>
          </p:spPr>
        </p:pic>
        <p:pic>
          <p:nvPicPr>
            <p:cNvPr descr="A screenshot of a cell phone&#10;&#10;Description generated with very high confidence" id="250" name="Google Shape;250;p21"/>
            <p:cNvPicPr preferRelativeResize="0"/>
            <p:nvPr/>
          </p:nvPicPr>
          <p:blipFill rotWithShape="1">
            <a:blip r:embed="rId7">
              <a:alphaModFix/>
            </a:blip>
            <a:srcRect b="0" l="0" r="0" t="0"/>
            <a:stretch/>
          </p:blipFill>
          <p:spPr>
            <a:xfrm>
              <a:off x="4676092" y="2883135"/>
              <a:ext cx="3532625" cy="3863809"/>
            </a:xfrm>
            <a:prstGeom prst="rect">
              <a:avLst/>
            </a:prstGeom>
            <a:noFill/>
            <a:ln>
              <a:noFill/>
            </a:ln>
          </p:spPr>
        </p:pic>
      </p:grpSp>
      <p:sp>
        <p:nvSpPr>
          <p:cNvPr id="251" name="Google Shape;251;p21"/>
          <p:cNvSpPr txBox="1"/>
          <p:nvPr/>
        </p:nvSpPr>
        <p:spPr>
          <a:xfrm>
            <a:off x="5081847" y="1673629"/>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2" name="Google Shape;252;p21"/>
          <p:cNvSpPr txBox="1"/>
          <p:nvPr/>
        </p:nvSpPr>
        <p:spPr>
          <a:xfrm>
            <a:off x="1749094" y="902150"/>
            <a:ext cx="26836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Frame">
  <a:themeElements>
    <a:clrScheme name="Custom 3">
      <a:dk1>
        <a:srgbClr val="000000"/>
      </a:dk1>
      <a:lt1>
        <a:srgbClr val="FFFFFF"/>
      </a:lt1>
      <a:dk2>
        <a:srgbClr val="373545"/>
      </a:dk2>
      <a:lt2>
        <a:srgbClr val="CEDBE6"/>
      </a:lt2>
      <a:accent1>
        <a:srgbClr val="42D6C1"/>
      </a:accent1>
      <a:accent2>
        <a:srgbClr val="42D6C1"/>
      </a:accent2>
      <a:accent3>
        <a:srgbClr val="42D6C1"/>
      </a:accent3>
      <a:accent4>
        <a:srgbClr val="7A8C8E"/>
      </a:accent4>
      <a:accent5>
        <a:srgbClr val="84ACB6"/>
      </a:accent5>
      <a:accent6>
        <a:srgbClr val="2683C6"/>
      </a:accent6>
      <a:hlink>
        <a:srgbClr val="0070C0"/>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