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338023-C422-4D81-A441-30E5F39B9273}">
  <a:tblStyle styleId="{46338023-C422-4D81-A441-30E5F39B927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t>Thank:</a:t>
            </a:r>
            <a:endParaRPr/>
          </a:p>
          <a:p>
            <a:pPr indent="0" lvl="0" marL="0" rtl="0" algn="l">
              <a:spcBef>
                <a:spcPts val="0"/>
              </a:spcBef>
              <a:spcAft>
                <a:spcPts val="0"/>
              </a:spcAft>
              <a:buNone/>
            </a:pPr>
            <a:r>
              <a:t/>
            </a:r>
            <a:endParaRPr sz="3200"/>
          </a:p>
          <a:p>
            <a:pPr indent="0" lvl="0" marL="0" rtl="0" algn="l">
              <a:spcBef>
                <a:spcPts val="0"/>
              </a:spcBef>
              <a:spcAft>
                <a:spcPts val="0"/>
              </a:spcAft>
              <a:buNone/>
            </a:pPr>
            <a:r>
              <a:rPr lang="en-US" sz="3200"/>
              <a:t>SpeakEasy</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en-US" sz="3200"/>
              <a:t>PitchFeast</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en-US" sz="3200"/>
              <a:t>SBA</a:t>
            </a:r>
            <a:endParaRPr sz="3200"/>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The Boosterville platform is performance-based for nonprofits and businesses – there is no subscription fee.  Our revenue comes as a portion of the purchase transaction, as stated above.  </a:t>
            </a:r>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73" name="Google Shape;17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There are 132,000 K-12 schools in the US – many with multiple organizations each raising $10,000 - $20,000 per year through a variety of fundraising activities.  Our research shows we can expect an average of 100 users per engaged organization (parents, older students, teachers, staff).  The 2018 projection of active users represents engagement from 56,145 nonprofit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Our go-to-market strategy focuses on the decision makers of our two distinct sets of customers – schools and businesses.  We have made a strategic investment with National PTA to gain insight and introductions to partners within their 25,000+ local organizations.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Once students reach high school, fundraising shifts towards support of the students’ extra-curricular activities. We are talking with Music for All and USLacrosse to get access to high school marching bands, orchestras, and choirs, as well as club sports.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For merchants, we are pursuing national and state restaurant, lodging, and hospitality associations to target restaurants and locally owned franchises. </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Our biggest channel for onboarding the local merchant is through the local school supporter.  We provide collateral such as web links, printed material, and videos to empower local school supporters to get the message out and onboard their favorite restaurants and retailers, as well as the businesses they themselves own.</a:t>
            </a:r>
            <a:endParaRPr sz="1000"/>
          </a:p>
          <a:p>
            <a:pPr indent="0" lvl="0" marL="0" rtl="0" algn="l">
              <a:spcBef>
                <a:spcPts val="0"/>
              </a:spcBef>
              <a:spcAft>
                <a:spcPts val="0"/>
              </a:spcAft>
              <a:buNone/>
            </a:pPr>
            <a:r>
              <a:t/>
            </a:r>
            <a:endParaRPr/>
          </a:p>
        </p:txBody>
      </p:sp>
      <p:sp>
        <p:nvSpPr>
          <p:cNvPr id="195" name="Google Shape;19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000"/>
          </a:p>
        </p:txBody>
      </p:sp>
      <p:sp>
        <p:nvSpPr>
          <p:cNvPr id="203" name="Google Shape;20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The primary fundraising activity for schools is brochure sales of junk that no one really wants or needs -- but it raises money for the children, so people buy it anyway.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US" sz="1000"/>
              <a:t>Last year, the Association of Fund Raising Distributors and Suppliers (AFRDS) reported that $1.4 billion was raised for schools by children selling $3.5 billion of overpriced wrapping paper, stale nuts, and cookie dough, with $2.8 billion (80%) coming directly out of the pockets of the parents and extended family members of the children.</a:t>
            </a:r>
            <a:endParaRPr/>
          </a:p>
          <a:p>
            <a:pPr indent="0" lvl="0" marL="0" rtl="0" algn="l">
              <a:spcBef>
                <a:spcPts val="0"/>
              </a:spcBef>
              <a:spcAft>
                <a:spcPts val="0"/>
              </a:spcAft>
              <a:buNone/>
            </a:pPr>
            <a:r>
              <a:t/>
            </a:r>
            <a:endParaRPr sz="1000"/>
          </a:p>
          <a:p>
            <a:pPr indent="0" lvl="0" marL="0" marR="0" rtl="0" algn="l">
              <a:lnSpc>
                <a:spcPct val="100000"/>
              </a:lnSpc>
              <a:spcBef>
                <a:spcPts val="0"/>
              </a:spcBef>
              <a:spcAft>
                <a:spcPts val="0"/>
              </a:spcAft>
              <a:buClr>
                <a:schemeClr val="dk1"/>
              </a:buClr>
              <a:buSzPts val="1000"/>
              <a:buFont typeface="Calibri"/>
              <a:buNone/>
            </a:pPr>
            <a:r>
              <a:rPr lang="en-US" sz="1000"/>
              <a:t>And 2/3 of the parents sell this junk at work.</a:t>
            </a:r>
            <a:endParaRPr/>
          </a:p>
          <a:p>
            <a:pPr indent="0" lvl="0" marL="0" rtl="0" algn="l">
              <a:spcBef>
                <a:spcPts val="0"/>
              </a:spcBef>
              <a:spcAft>
                <a:spcPts val="0"/>
              </a:spcAft>
              <a:buNone/>
            </a:pPr>
            <a:r>
              <a:t/>
            </a:r>
            <a:endParaRPr sz="1000"/>
          </a:p>
        </p:txBody>
      </p:sp>
      <p:sp>
        <p:nvSpPr>
          <p:cNvPr id="98" name="Google Shape;9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 None of these sales benefitted local merchants.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The Wells Fargo Small Business Index survey has found that 90% of local businesses want to help the schools in their communities – they want to support charitable causes.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These are the same businesses that are hit up year-round for donations of money, gift certificates or products for school activities, silent auctions, and team sponsorships. They donate, knowing that they get very little in return.</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But they are completely cut out of participating in the economic impact of school fundraising.</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t>School fundraising today is outdated with very little innovation in the past 60 years and …</a:t>
            </a:r>
            <a:endParaRPr sz="1000"/>
          </a:p>
        </p:txBody>
      </p:sp>
      <p:sp>
        <p:nvSpPr>
          <p:cNvPr id="109" name="Google Shape;10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Enlist Merchants</a:t>
            </a:r>
            <a:endParaRPr/>
          </a:p>
          <a:p>
            <a:pPr indent="0" lvl="0" marL="0" rtl="0" algn="l">
              <a:spcBef>
                <a:spcPts val="0"/>
              </a:spcBef>
              <a:spcAft>
                <a:spcPts val="0"/>
              </a:spcAft>
              <a:buNone/>
            </a:pPr>
            <a:r>
              <a:rPr lang="en-US" sz="1000"/>
              <a:t>Recruit Supporters</a:t>
            </a:r>
            <a:endParaRPr/>
          </a:p>
          <a:p>
            <a:pPr indent="0" lvl="0" marL="0" rtl="0" algn="l">
              <a:spcBef>
                <a:spcPts val="0"/>
              </a:spcBef>
              <a:spcAft>
                <a:spcPts val="0"/>
              </a:spcAft>
              <a:buNone/>
            </a:pPr>
            <a:r>
              <a:rPr lang="en-US" sz="1000"/>
              <a:t>Benefit Nonprofits</a:t>
            </a:r>
            <a:endParaRPr sz="1000"/>
          </a:p>
        </p:txBody>
      </p:sp>
      <p:sp>
        <p:nvSpPr>
          <p:cNvPr id="129" name="Google Shape;12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Enlist Merchants</a:t>
            </a:r>
            <a:endParaRPr/>
          </a:p>
          <a:p>
            <a:pPr indent="0" lvl="0" marL="0" rtl="0" algn="l">
              <a:spcBef>
                <a:spcPts val="0"/>
              </a:spcBef>
              <a:spcAft>
                <a:spcPts val="0"/>
              </a:spcAft>
              <a:buNone/>
            </a:pPr>
            <a:r>
              <a:rPr lang="en-US" sz="1000"/>
              <a:t>Recruit Supporters</a:t>
            </a:r>
            <a:endParaRPr/>
          </a:p>
          <a:p>
            <a:pPr indent="0" lvl="0" marL="0" rtl="0" algn="l">
              <a:spcBef>
                <a:spcPts val="0"/>
              </a:spcBef>
              <a:spcAft>
                <a:spcPts val="0"/>
              </a:spcAft>
              <a:buNone/>
            </a:pPr>
            <a:r>
              <a:rPr lang="en-US" sz="1000"/>
              <a:t>Benefit Nonprofits</a:t>
            </a:r>
            <a:endParaRPr sz="1000"/>
          </a:p>
        </p:txBody>
      </p:sp>
      <p:sp>
        <p:nvSpPr>
          <p:cNvPr id="157" name="Google Shape;15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SodBuster</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6" name="Google Shape;66;p1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6299200"/>
            <a:ext cx="9144000" cy="558800"/>
            <a:chOff x="0" y="6299200"/>
            <a:chExt cx="9144000" cy="558800"/>
          </a:xfrm>
        </p:grpSpPr>
        <p:pic>
          <p:nvPicPr>
            <p:cNvPr descr="footer.png" id="11" name="Google Shape;11;p1"/>
            <p:cNvPicPr preferRelativeResize="0"/>
            <p:nvPr/>
          </p:nvPicPr>
          <p:blipFill rotWithShape="1">
            <a:blip r:embed="rId1">
              <a:alphaModFix/>
            </a:blip>
            <a:srcRect b="0" l="0" r="0" t="0"/>
            <a:stretch/>
          </p:blipFill>
          <p:spPr>
            <a:xfrm>
              <a:off x="0" y="6299200"/>
              <a:ext cx="9144000" cy="558800"/>
            </a:xfrm>
            <a:prstGeom prst="rect">
              <a:avLst/>
            </a:prstGeom>
            <a:noFill/>
            <a:ln>
              <a:noFill/>
            </a:ln>
          </p:spPr>
        </p:pic>
        <p:sp>
          <p:nvSpPr>
            <p:cNvPr id="12" name="Google Shape;12;p1"/>
            <p:cNvSpPr txBox="1"/>
            <p:nvPr/>
          </p:nvSpPr>
          <p:spPr>
            <a:xfrm>
              <a:off x="118533" y="6319447"/>
              <a:ext cx="228780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lt1"/>
                  </a:solidFill>
                  <a:latin typeface="Arial"/>
                  <a:ea typeface="Arial"/>
                  <a:cs typeface="Arial"/>
                  <a:sym typeface="Arial"/>
                </a:rPr>
                <a:t>Boosterville</a:t>
              </a:r>
              <a:r>
                <a:rPr b="1" baseline="30000" i="0" lang="en-US" sz="2800" u="none" cap="none" strike="noStrike">
                  <a:solidFill>
                    <a:schemeClr val="lt1"/>
                  </a:solidFill>
                  <a:latin typeface="Arial"/>
                  <a:ea typeface="Arial"/>
                  <a:cs typeface="Arial"/>
                  <a:sym typeface="Arial"/>
                </a:rPr>
                <a:t>®</a:t>
              </a:r>
              <a:endParaRPr b="1" sz="28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am@boosterville.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mailto:pam@boosterville.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title"/>
          </p:nvPr>
        </p:nvSpPr>
        <p:spPr>
          <a:xfrm>
            <a:off x="0" y="451874"/>
            <a:ext cx="9144000" cy="28585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8000"/>
              <a:buFont typeface="Arial"/>
              <a:buNone/>
            </a:pPr>
            <a:r>
              <a:rPr b="1" lang="en-US" sz="8000">
                <a:latin typeface="Arial"/>
                <a:ea typeface="Arial"/>
                <a:cs typeface="Arial"/>
                <a:sym typeface="Arial"/>
              </a:rPr>
              <a:t>Boosterville</a:t>
            </a:r>
            <a:r>
              <a:rPr b="1" baseline="30000" lang="en-US" sz="8000">
                <a:latin typeface="Arial"/>
                <a:ea typeface="Arial"/>
                <a:cs typeface="Arial"/>
                <a:sym typeface="Arial"/>
              </a:rPr>
              <a:t>®</a:t>
            </a:r>
            <a:br>
              <a:rPr b="1" baseline="30000" lang="en-US" sz="8000">
                <a:latin typeface="Arial"/>
                <a:ea typeface="Arial"/>
                <a:cs typeface="Arial"/>
                <a:sym typeface="Arial"/>
              </a:rPr>
            </a:br>
            <a:r>
              <a:rPr lang="en-US" sz="4000">
                <a:latin typeface="Arial"/>
                <a:ea typeface="Arial"/>
                <a:cs typeface="Arial"/>
                <a:sym typeface="Arial"/>
              </a:rPr>
              <a:t>Sell Local. Buy Local. </a:t>
            </a:r>
            <a:r>
              <a:rPr b="1" lang="en-US" sz="4000">
                <a:latin typeface="Arial"/>
                <a:ea typeface="Arial"/>
                <a:cs typeface="Arial"/>
                <a:sym typeface="Arial"/>
              </a:rPr>
              <a:t>Boost </a:t>
            </a:r>
            <a:r>
              <a:rPr lang="en-US" sz="4000">
                <a:latin typeface="Arial"/>
                <a:ea typeface="Arial"/>
                <a:cs typeface="Arial"/>
                <a:sym typeface="Arial"/>
              </a:rPr>
              <a:t>Local.</a:t>
            </a:r>
            <a:r>
              <a:rPr baseline="30000" lang="en-US" sz="4000">
                <a:latin typeface="Arial"/>
                <a:ea typeface="Arial"/>
                <a:cs typeface="Arial"/>
                <a:sym typeface="Arial"/>
              </a:rPr>
              <a:t>®</a:t>
            </a:r>
            <a:endParaRPr sz="8000">
              <a:latin typeface="Arial"/>
              <a:ea typeface="Arial"/>
              <a:cs typeface="Arial"/>
              <a:sym typeface="Arial"/>
            </a:endParaRPr>
          </a:p>
        </p:txBody>
      </p:sp>
      <p:sp>
        <p:nvSpPr>
          <p:cNvPr id="87" name="Google Shape;87;p13"/>
          <p:cNvSpPr txBox="1"/>
          <p:nvPr/>
        </p:nvSpPr>
        <p:spPr>
          <a:xfrm>
            <a:off x="3967238" y="3862216"/>
            <a:ext cx="5095944" cy="230832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3600">
                <a:solidFill>
                  <a:srgbClr val="4F81BD"/>
                </a:solidFill>
                <a:latin typeface="Calibri"/>
                <a:ea typeface="Calibri"/>
                <a:cs typeface="Calibri"/>
                <a:sym typeface="Calibri"/>
              </a:rPr>
              <a:t>@boosterville</a:t>
            </a:r>
            <a:endParaRPr sz="3600">
              <a:solidFill>
                <a:srgbClr val="4F81BD"/>
              </a:solidFill>
              <a:latin typeface="Calibri"/>
              <a:ea typeface="Calibri"/>
              <a:cs typeface="Calibri"/>
              <a:sym typeface="Calibri"/>
            </a:endParaRPr>
          </a:p>
          <a:p>
            <a:pPr indent="0" lvl="0" marL="0" marR="0" rtl="0" algn="r">
              <a:spcBef>
                <a:spcPts val="0"/>
              </a:spcBef>
              <a:spcAft>
                <a:spcPts val="0"/>
              </a:spcAft>
              <a:buNone/>
            </a:pPr>
            <a:r>
              <a:rPr lang="en-US" sz="3600">
                <a:solidFill>
                  <a:srgbClr val="4F81BD"/>
                </a:solidFill>
                <a:latin typeface="Calibri"/>
                <a:ea typeface="Calibri"/>
                <a:cs typeface="Calibri"/>
                <a:sym typeface="Calibri"/>
              </a:rPr>
              <a:t>Ph: 317-689-8585</a:t>
            </a:r>
            <a:endParaRPr/>
          </a:p>
          <a:p>
            <a:pPr indent="0" lvl="0" marL="0" marR="0" rtl="0" algn="r">
              <a:spcBef>
                <a:spcPts val="0"/>
              </a:spcBef>
              <a:spcAft>
                <a:spcPts val="0"/>
              </a:spcAft>
              <a:buNone/>
            </a:pPr>
            <a:r>
              <a:rPr lang="en-US" sz="3600" u="sng">
                <a:solidFill>
                  <a:schemeClr val="hlink"/>
                </a:solidFill>
                <a:latin typeface="Calibri"/>
                <a:ea typeface="Calibri"/>
                <a:cs typeface="Calibri"/>
                <a:sym typeface="Calibri"/>
                <a:hlinkClick r:id="rId3"/>
              </a:rPr>
              <a:t>pam@boosterville.com</a:t>
            </a:r>
            <a:endParaRPr sz="3600">
              <a:solidFill>
                <a:srgbClr val="4F81BD"/>
              </a:solidFill>
              <a:latin typeface="Calibri"/>
              <a:ea typeface="Calibri"/>
              <a:cs typeface="Calibri"/>
              <a:sym typeface="Calibri"/>
            </a:endParaRPr>
          </a:p>
          <a:p>
            <a:pPr indent="0" lvl="0" marL="0" marR="0" rtl="0" algn="r">
              <a:spcBef>
                <a:spcPts val="0"/>
              </a:spcBef>
              <a:spcAft>
                <a:spcPts val="0"/>
              </a:spcAft>
              <a:buNone/>
            </a:pPr>
            <a:r>
              <a:rPr lang="en-US" sz="3600">
                <a:solidFill>
                  <a:srgbClr val="4F81BD"/>
                </a:solidFill>
                <a:latin typeface="Calibri"/>
                <a:ea typeface="Calibri"/>
                <a:cs typeface="Calibri"/>
                <a:sym typeface="Calibri"/>
              </a:rPr>
              <a:t>www.boosterville.com</a:t>
            </a:r>
            <a:endParaRPr sz="3600">
              <a:solidFill>
                <a:srgbClr val="4F81BD"/>
              </a:solidFill>
              <a:latin typeface="Calibri"/>
              <a:ea typeface="Calibri"/>
              <a:cs typeface="Calibri"/>
              <a:sym typeface="Calibri"/>
            </a:endParaRPr>
          </a:p>
        </p:txBody>
      </p:sp>
      <p:pic>
        <p:nvPicPr>
          <p:cNvPr descr="billboard-smallerv2FLIPPED.psd" id="88" name="Google Shape;88;p13"/>
          <p:cNvPicPr preferRelativeResize="0"/>
          <p:nvPr/>
        </p:nvPicPr>
        <p:blipFill rotWithShape="1">
          <a:blip r:embed="rId4">
            <a:alphaModFix/>
          </a:blip>
          <a:srcRect b="0" l="0" r="0" t="0"/>
          <a:stretch/>
        </p:blipFill>
        <p:spPr>
          <a:xfrm>
            <a:off x="139700" y="3539067"/>
            <a:ext cx="4495800" cy="245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600"/>
              <a:buFont typeface="Calibri"/>
              <a:buNone/>
            </a:pPr>
            <a:r>
              <a:rPr lang="en-US" sz="6600"/>
              <a:t>Business Model</a:t>
            </a:r>
            <a:endParaRPr sz="6600"/>
          </a:p>
        </p:txBody>
      </p:sp>
      <p:sp>
        <p:nvSpPr>
          <p:cNvPr id="176" name="Google Shape;176;p22"/>
          <p:cNvSpPr txBox="1"/>
          <p:nvPr>
            <p:ph idx="1" type="body"/>
          </p:nvPr>
        </p:nvSpPr>
        <p:spPr>
          <a:xfrm>
            <a:off x="457200" y="2108200"/>
            <a:ext cx="8229600" cy="4017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1% of total raised for nonprofit</a:t>
            </a:r>
            <a:endParaRPr/>
          </a:p>
          <a:p>
            <a:pPr indent="0" lvl="0" marL="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Extra 1% Campaign Purchases  ($30/mo cap)</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Future:  </a:t>
            </a:r>
            <a:endParaRPr/>
          </a:p>
          <a:p>
            <a:pPr indent="-285750" lvl="1" marL="742950" rtl="0" algn="l">
              <a:spcBef>
                <a:spcPts val="560"/>
              </a:spcBef>
              <a:spcAft>
                <a:spcPts val="0"/>
              </a:spcAft>
              <a:buClr>
                <a:schemeClr val="dk1"/>
              </a:buClr>
              <a:buSzPts val="2800"/>
              <a:buChar char="–"/>
            </a:pPr>
            <a:r>
              <a:rPr lang="en-US"/>
              <a:t>Promoted targeted ads</a:t>
            </a:r>
            <a:endParaRPr/>
          </a:p>
          <a:p>
            <a:pPr indent="-285750" lvl="1" marL="742950" rtl="0" algn="l">
              <a:spcBef>
                <a:spcPts val="560"/>
              </a:spcBef>
              <a:spcAft>
                <a:spcPts val="0"/>
              </a:spcAft>
              <a:buClr>
                <a:schemeClr val="dk1"/>
              </a:buClr>
              <a:buSzPts val="2800"/>
              <a:buChar char="–"/>
            </a:pPr>
            <a:r>
              <a:rPr lang="en-US"/>
              <a:t>monetization of anonymized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0" y="451874"/>
            <a:ext cx="9144000" cy="14785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K-12 School Projections:</a:t>
            </a:r>
            <a:br>
              <a:rPr lang="en-US"/>
            </a:br>
            <a:r>
              <a:rPr lang="en-US"/>
              <a:t>Indiana, Midwest, USA</a:t>
            </a:r>
            <a:endParaRPr/>
          </a:p>
        </p:txBody>
      </p:sp>
      <p:graphicFrame>
        <p:nvGraphicFramePr>
          <p:cNvPr id="183" name="Google Shape;183;p23"/>
          <p:cNvGraphicFramePr/>
          <p:nvPr/>
        </p:nvGraphicFramePr>
        <p:xfrm>
          <a:off x="1676400" y="2108199"/>
          <a:ext cx="3000000" cy="3000000"/>
        </p:xfrm>
        <a:graphic>
          <a:graphicData uri="http://schemas.openxmlformats.org/drawingml/2006/table">
            <a:tbl>
              <a:tblPr bandRow="1" firstRow="1">
                <a:noFill/>
                <a:tableStyleId>{46338023-C422-4D81-A441-30E5F39B9273}</a:tableStyleId>
              </a:tblPr>
              <a:tblGrid>
                <a:gridCol w="1540500"/>
                <a:gridCol w="1050950"/>
                <a:gridCol w="1540500"/>
                <a:gridCol w="1540500"/>
              </a:tblGrid>
              <a:tr h="57827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2016 </a:t>
                      </a:r>
                      <a:endParaRPr/>
                    </a:p>
                    <a:p>
                      <a:pPr indent="0" lvl="0" marL="0" marR="0" rtl="0" algn="ctr">
                        <a:spcBef>
                          <a:spcPts val="0"/>
                        </a:spcBef>
                        <a:spcAft>
                          <a:spcPts val="0"/>
                        </a:spcAft>
                        <a:buNone/>
                      </a:pPr>
                      <a:r>
                        <a:rPr lang="en-US" sz="1800" u="none" cap="none" strike="noStrike"/>
                        <a:t>INDIANA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2017 MIDWEST (8)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2018  </a:t>
                      </a:r>
                      <a:endParaRPr/>
                    </a:p>
                    <a:p>
                      <a:pPr indent="0" lvl="0" marL="0" marR="0" rtl="0" algn="ctr">
                        <a:spcBef>
                          <a:spcPts val="0"/>
                        </a:spcBef>
                        <a:spcAft>
                          <a:spcPts val="0"/>
                        </a:spcAft>
                        <a:buNone/>
                      </a:pPr>
                      <a:r>
                        <a:rPr lang="en-US" sz="1800" u="none" cap="none" strike="noStrike"/>
                        <a:t>USA - 50</a:t>
                      </a:r>
                      <a:endParaRPr sz="1800" u="none" cap="none" strike="noStrike"/>
                    </a:p>
                  </a:txBody>
                  <a:tcPr marT="45725" marB="45725" marR="91450" marL="91450"/>
                </a:tc>
              </a:tr>
              <a:tr h="578275">
                <a:tc>
                  <a:txBody>
                    <a:bodyPr/>
                    <a:lstStyle/>
                    <a:p>
                      <a:pPr indent="0" lvl="0" marL="0" marR="0" rtl="0" algn="l">
                        <a:spcBef>
                          <a:spcPts val="0"/>
                        </a:spcBef>
                        <a:spcAft>
                          <a:spcPts val="0"/>
                        </a:spcAft>
                        <a:buNone/>
                      </a:pPr>
                      <a:r>
                        <a:rPr lang="en-US" sz="1800" u="none" cap="none" strike="noStrike"/>
                        <a:t>Public Ed Foundations</a:t>
                      </a:r>
                      <a:endParaRPr sz="1800"/>
                    </a:p>
                  </a:txBody>
                  <a:tcPr marT="45725" marB="45725" marR="91450" marL="91450"/>
                </a:tc>
                <a:tc>
                  <a:txBody>
                    <a:bodyPr/>
                    <a:lstStyle/>
                    <a:p>
                      <a:pPr indent="0" lvl="0" marL="0" marR="0" rtl="0" algn="r">
                        <a:spcBef>
                          <a:spcPts val="0"/>
                        </a:spcBef>
                        <a:spcAft>
                          <a:spcPts val="0"/>
                        </a:spcAft>
                        <a:buNone/>
                      </a:pPr>
                      <a:r>
                        <a:rPr lang="en-US" sz="1800"/>
                        <a:t>80</a:t>
                      </a:r>
                      <a:endParaRPr sz="1800"/>
                    </a:p>
                  </a:txBody>
                  <a:tcPr marT="45725" marB="45725" marR="91450" marL="91450"/>
                </a:tc>
                <a:tc>
                  <a:txBody>
                    <a:bodyPr/>
                    <a:lstStyle/>
                    <a:p>
                      <a:pPr indent="0" lvl="0" marL="0" marR="0" rtl="0" algn="r">
                        <a:spcBef>
                          <a:spcPts val="0"/>
                        </a:spcBef>
                        <a:spcAft>
                          <a:spcPts val="0"/>
                        </a:spcAft>
                        <a:buNone/>
                      </a:pPr>
                      <a:r>
                        <a:rPr lang="en-US" sz="1800"/>
                        <a:t>640</a:t>
                      </a:r>
                      <a:endParaRPr sz="1800"/>
                    </a:p>
                  </a:txBody>
                  <a:tcPr marT="45725" marB="45725" marR="91450" marL="91450"/>
                </a:tc>
                <a:tc>
                  <a:txBody>
                    <a:bodyPr/>
                    <a:lstStyle/>
                    <a:p>
                      <a:pPr indent="0" lvl="0" marL="0" marR="0" rtl="0" algn="r">
                        <a:spcBef>
                          <a:spcPts val="0"/>
                        </a:spcBef>
                        <a:spcAft>
                          <a:spcPts val="0"/>
                        </a:spcAft>
                        <a:buNone/>
                      </a:pPr>
                      <a:r>
                        <a:rPr lang="en-US" sz="1800"/>
                        <a:t>4,000</a:t>
                      </a:r>
                      <a:endParaRPr sz="1800"/>
                    </a:p>
                  </a:txBody>
                  <a:tcPr marT="45725" marB="45725" marR="91450" marL="91450"/>
                </a:tc>
              </a:tr>
              <a:tr h="405400">
                <a:tc>
                  <a:txBody>
                    <a:bodyPr/>
                    <a:lstStyle/>
                    <a:p>
                      <a:pPr indent="0" lvl="0" marL="0" marR="0" rtl="0" algn="l">
                        <a:spcBef>
                          <a:spcPts val="0"/>
                        </a:spcBef>
                        <a:spcAft>
                          <a:spcPts val="0"/>
                        </a:spcAft>
                        <a:buNone/>
                      </a:pPr>
                      <a:r>
                        <a:rPr lang="en-US" sz="1800"/>
                        <a:t>K-12 Schools</a:t>
                      </a:r>
                      <a:endParaRPr sz="1800"/>
                    </a:p>
                  </a:txBody>
                  <a:tcPr marT="45725" marB="45725" marR="91450" marL="91450"/>
                </a:tc>
                <a:tc>
                  <a:txBody>
                    <a:bodyPr/>
                    <a:lstStyle/>
                    <a:p>
                      <a:pPr indent="0" lvl="0" marL="0" marR="0" rtl="0" algn="r">
                        <a:spcBef>
                          <a:spcPts val="0"/>
                        </a:spcBef>
                        <a:spcAft>
                          <a:spcPts val="0"/>
                        </a:spcAft>
                        <a:buNone/>
                      </a:pPr>
                      <a:r>
                        <a:rPr lang="en-US" sz="1800"/>
                        <a:t>400</a:t>
                      </a:r>
                      <a:endParaRPr sz="1800"/>
                    </a:p>
                  </a:txBody>
                  <a:tcPr marT="45725" marB="45725" marR="91450" marL="91450"/>
                </a:tc>
                <a:tc>
                  <a:txBody>
                    <a:bodyPr/>
                    <a:lstStyle/>
                    <a:p>
                      <a:pPr indent="0" lvl="0" marL="0" marR="0" rtl="0" algn="r">
                        <a:spcBef>
                          <a:spcPts val="0"/>
                        </a:spcBef>
                        <a:spcAft>
                          <a:spcPts val="0"/>
                        </a:spcAft>
                        <a:buNone/>
                      </a:pPr>
                      <a:r>
                        <a:rPr lang="en-US" sz="1800"/>
                        <a:t>3,200</a:t>
                      </a:r>
                      <a:endParaRPr sz="1800"/>
                    </a:p>
                  </a:txBody>
                  <a:tcPr marT="45725" marB="45725" marR="91450" marL="91450"/>
                </a:tc>
                <a:tc>
                  <a:txBody>
                    <a:bodyPr/>
                    <a:lstStyle/>
                    <a:p>
                      <a:pPr indent="0" lvl="0" marL="0" marR="0" rtl="0" algn="r">
                        <a:spcBef>
                          <a:spcPts val="0"/>
                        </a:spcBef>
                        <a:spcAft>
                          <a:spcPts val="0"/>
                        </a:spcAft>
                        <a:buNone/>
                      </a:pPr>
                      <a:r>
                        <a:rPr lang="en-US" sz="1800"/>
                        <a:t>132,183</a:t>
                      </a:r>
                      <a:endParaRPr sz="1800"/>
                    </a:p>
                  </a:txBody>
                  <a:tcPr marT="45725" marB="45725" marR="91450" marL="91450"/>
                </a:tc>
              </a:tr>
              <a:tr h="405400">
                <a:tc>
                  <a:txBody>
                    <a:bodyPr/>
                    <a:lstStyle/>
                    <a:p>
                      <a:pPr indent="0" lvl="0" marL="0" marR="0" rtl="0" algn="l">
                        <a:spcBef>
                          <a:spcPts val="0"/>
                        </a:spcBef>
                        <a:spcAft>
                          <a:spcPts val="0"/>
                        </a:spcAft>
                        <a:buNone/>
                      </a:pPr>
                      <a:r>
                        <a:rPr lang="en-US" sz="1800"/>
                        <a:t>Active Users</a:t>
                      </a:r>
                      <a:endParaRPr sz="1800"/>
                    </a:p>
                  </a:txBody>
                  <a:tcPr marT="45725" marB="45725" marR="91450" marL="91450"/>
                </a:tc>
                <a:tc>
                  <a:txBody>
                    <a:bodyPr/>
                    <a:lstStyle/>
                    <a:p>
                      <a:pPr indent="0" lvl="0" marL="0" marR="0" rtl="0" algn="r">
                        <a:spcBef>
                          <a:spcPts val="0"/>
                        </a:spcBef>
                        <a:spcAft>
                          <a:spcPts val="0"/>
                        </a:spcAft>
                        <a:buNone/>
                      </a:pPr>
                      <a:r>
                        <a:rPr lang="en-US" sz="1800"/>
                        <a:t>8,000</a:t>
                      </a:r>
                      <a:endParaRPr sz="1800"/>
                    </a:p>
                  </a:txBody>
                  <a:tcPr marT="45725" marB="45725" marR="91450" marL="91450"/>
                </a:tc>
                <a:tc>
                  <a:txBody>
                    <a:bodyPr/>
                    <a:lstStyle/>
                    <a:p>
                      <a:pPr indent="0" lvl="0" marL="0" marR="0" rtl="0" algn="r">
                        <a:spcBef>
                          <a:spcPts val="0"/>
                        </a:spcBef>
                        <a:spcAft>
                          <a:spcPts val="0"/>
                        </a:spcAft>
                        <a:buNone/>
                      </a:pPr>
                      <a:r>
                        <a:rPr lang="en-US" sz="1800"/>
                        <a:t>64,000</a:t>
                      </a:r>
                      <a:endParaRPr sz="1800"/>
                    </a:p>
                  </a:txBody>
                  <a:tcPr marT="45725" marB="45725" marR="91450" marL="91450"/>
                </a:tc>
                <a:tc>
                  <a:txBody>
                    <a:bodyPr/>
                    <a:lstStyle/>
                    <a:p>
                      <a:pPr indent="0" lvl="0" marL="0" marR="0" rtl="0" algn="r">
                        <a:spcBef>
                          <a:spcPts val="0"/>
                        </a:spcBef>
                        <a:spcAft>
                          <a:spcPts val="0"/>
                        </a:spcAft>
                        <a:buNone/>
                      </a:pPr>
                      <a:r>
                        <a:rPr lang="en-US" sz="1800"/>
                        <a:t>2,643,660*</a:t>
                      </a:r>
                      <a:endParaRPr sz="1800"/>
                    </a:p>
                  </a:txBody>
                  <a:tcPr marT="45725" marB="45725" marR="91450" marL="91450"/>
                </a:tc>
              </a:tr>
              <a:tr h="405400">
                <a:tc>
                  <a:txBody>
                    <a:bodyPr/>
                    <a:lstStyle/>
                    <a:p>
                      <a:pPr indent="0" lvl="0" marL="0" marR="0" rtl="0" algn="l">
                        <a:spcBef>
                          <a:spcPts val="0"/>
                        </a:spcBef>
                        <a:spcAft>
                          <a:spcPts val="0"/>
                        </a:spcAft>
                        <a:buNone/>
                      </a:pPr>
                      <a:r>
                        <a:rPr lang="en-US" sz="1800"/>
                        <a:t>Merchants</a:t>
                      </a:r>
                      <a:endParaRPr sz="1800"/>
                    </a:p>
                  </a:txBody>
                  <a:tcPr marT="45725" marB="45725" marR="91450" marL="91450"/>
                </a:tc>
                <a:tc>
                  <a:txBody>
                    <a:bodyPr/>
                    <a:lstStyle/>
                    <a:p>
                      <a:pPr indent="0" lvl="0" marL="0" marR="0" rtl="0" algn="r">
                        <a:spcBef>
                          <a:spcPts val="0"/>
                        </a:spcBef>
                        <a:spcAft>
                          <a:spcPts val="0"/>
                        </a:spcAft>
                        <a:buNone/>
                      </a:pPr>
                      <a:r>
                        <a:rPr lang="en-US" sz="1800"/>
                        <a:t>2,000</a:t>
                      </a:r>
                      <a:endParaRPr sz="1800"/>
                    </a:p>
                  </a:txBody>
                  <a:tcPr marT="45725" marB="45725" marR="91450" marL="91450"/>
                </a:tc>
                <a:tc>
                  <a:txBody>
                    <a:bodyPr/>
                    <a:lstStyle/>
                    <a:p>
                      <a:pPr indent="0" lvl="0" marL="0" marR="0" rtl="0" algn="r">
                        <a:spcBef>
                          <a:spcPts val="0"/>
                        </a:spcBef>
                        <a:spcAft>
                          <a:spcPts val="0"/>
                        </a:spcAft>
                        <a:buNone/>
                      </a:pPr>
                      <a:r>
                        <a:rPr lang="en-US" sz="1800"/>
                        <a:t>16,000</a:t>
                      </a:r>
                      <a:endParaRPr sz="1800"/>
                    </a:p>
                  </a:txBody>
                  <a:tcPr marT="45725" marB="45725" marR="91450" marL="91450"/>
                </a:tc>
                <a:tc>
                  <a:txBody>
                    <a:bodyPr/>
                    <a:lstStyle/>
                    <a:p>
                      <a:pPr indent="0" lvl="0" marL="0" marR="0" rtl="0" algn="r">
                        <a:spcBef>
                          <a:spcPts val="0"/>
                        </a:spcBef>
                        <a:spcAft>
                          <a:spcPts val="0"/>
                        </a:spcAft>
                        <a:buNone/>
                      </a:pPr>
                      <a:r>
                        <a:rPr lang="en-US" sz="1800"/>
                        <a:t>100,000</a:t>
                      </a:r>
                      <a:endParaRPr sz="1800"/>
                    </a:p>
                  </a:txBody>
                  <a:tcPr marT="45725" marB="45725" marR="91450" marL="91450"/>
                </a:tc>
              </a:tr>
              <a:tr h="405400">
                <a:tc>
                  <a:txBody>
                    <a:bodyPr/>
                    <a:lstStyle/>
                    <a:p>
                      <a:pPr indent="0" lvl="0" marL="0" marR="0" rtl="0" algn="l">
                        <a:spcBef>
                          <a:spcPts val="0"/>
                        </a:spcBef>
                        <a:spcAft>
                          <a:spcPts val="0"/>
                        </a:spcAft>
                        <a:buNone/>
                      </a:pPr>
                      <a:r>
                        <a:rPr lang="en-US" sz="1800"/>
                        <a:t>Revenues</a:t>
                      </a:r>
                      <a:endParaRPr sz="1800"/>
                    </a:p>
                  </a:txBody>
                  <a:tcPr marT="45725" marB="45725" marR="91450" marL="91450"/>
                </a:tc>
                <a:tc>
                  <a:txBody>
                    <a:bodyPr/>
                    <a:lstStyle/>
                    <a:p>
                      <a:pPr indent="0" lvl="0" marL="0" marR="0" rtl="0" algn="r">
                        <a:spcBef>
                          <a:spcPts val="0"/>
                        </a:spcBef>
                        <a:spcAft>
                          <a:spcPts val="0"/>
                        </a:spcAft>
                        <a:buNone/>
                      </a:pPr>
                      <a:r>
                        <a:rPr lang="en-US" sz="1800"/>
                        <a:t>$720,000</a:t>
                      </a:r>
                      <a:endParaRPr sz="1800"/>
                    </a:p>
                  </a:txBody>
                  <a:tcPr marT="45725" marB="45725" marR="91450" marL="91450"/>
                </a:tc>
                <a:tc>
                  <a:txBody>
                    <a:bodyPr/>
                    <a:lstStyle/>
                    <a:p>
                      <a:pPr indent="0" lvl="0" marL="0" marR="0" rtl="0" algn="r">
                        <a:spcBef>
                          <a:spcPts val="0"/>
                        </a:spcBef>
                        <a:spcAft>
                          <a:spcPts val="0"/>
                        </a:spcAft>
                        <a:buNone/>
                      </a:pPr>
                      <a:r>
                        <a:rPr lang="en-US" sz="1800"/>
                        <a:t>$5,760,000</a:t>
                      </a:r>
                      <a:endParaRPr sz="1800"/>
                    </a:p>
                  </a:txBody>
                  <a:tcPr marT="45725" marB="45725" marR="91450" marL="91450"/>
                </a:tc>
                <a:tc>
                  <a:txBody>
                    <a:bodyPr/>
                    <a:lstStyle/>
                    <a:p>
                      <a:pPr indent="0" lvl="0" marL="0" marR="0" rtl="0" algn="r">
                        <a:spcBef>
                          <a:spcPts val="0"/>
                        </a:spcBef>
                        <a:spcAft>
                          <a:spcPts val="0"/>
                        </a:spcAft>
                        <a:buNone/>
                      </a:pPr>
                      <a:r>
                        <a:rPr lang="en-US" sz="1800"/>
                        <a:t>$36,000,000</a:t>
                      </a:r>
                      <a:endParaRPr sz="1800"/>
                    </a:p>
                  </a:txBody>
                  <a:tcPr marT="45725" marB="45725" marR="91450" marL="91450"/>
                </a:tc>
              </a:tr>
              <a:tr h="405400">
                <a:tc>
                  <a:txBody>
                    <a:bodyPr/>
                    <a:lstStyle/>
                    <a:p>
                      <a:pPr indent="0" lvl="0" marL="0" marR="0" rtl="0" algn="l">
                        <a:spcBef>
                          <a:spcPts val="0"/>
                        </a:spcBef>
                        <a:spcAft>
                          <a:spcPts val="0"/>
                        </a:spcAft>
                        <a:buNone/>
                      </a:pPr>
                      <a:r>
                        <a:rPr lang="en-US" sz="1800"/>
                        <a:t>Expenses</a:t>
                      </a:r>
                      <a:endParaRPr sz="1800"/>
                    </a:p>
                  </a:txBody>
                  <a:tcPr marT="45725" marB="45725" marR="91450" marL="91450"/>
                </a:tc>
                <a:tc>
                  <a:txBody>
                    <a:bodyPr/>
                    <a:lstStyle/>
                    <a:p>
                      <a:pPr indent="0" lvl="0" marL="0" marR="0" rtl="0" algn="r">
                        <a:spcBef>
                          <a:spcPts val="0"/>
                        </a:spcBef>
                        <a:spcAft>
                          <a:spcPts val="0"/>
                        </a:spcAft>
                        <a:buNone/>
                      </a:pPr>
                      <a:r>
                        <a:rPr lang="en-US" sz="1800">
                          <a:solidFill>
                            <a:srgbClr val="FF0000"/>
                          </a:solidFill>
                        </a:rPr>
                        <a:t>$450,000</a:t>
                      </a:r>
                      <a:endParaRPr sz="1800">
                        <a:solidFill>
                          <a:srgbClr val="FF0000"/>
                        </a:solidFill>
                      </a:endParaRPr>
                    </a:p>
                  </a:txBody>
                  <a:tcPr marT="45725" marB="45725" marR="91450" marL="91450"/>
                </a:tc>
                <a:tc>
                  <a:txBody>
                    <a:bodyPr/>
                    <a:lstStyle/>
                    <a:p>
                      <a:pPr indent="0" lvl="0" marL="0" marR="0" rtl="0" algn="r">
                        <a:spcBef>
                          <a:spcPts val="0"/>
                        </a:spcBef>
                        <a:spcAft>
                          <a:spcPts val="0"/>
                        </a:spcAft>
                        <a:buNone/>
                      </a:pPr>
                      <a:r>
                        <a:rPr lang="en-US" sz="1800">
                          <a:solidFill>
                            <a:srgbClr val="FF0000"/>
                          </a:solidFill>
                        </a:rPr>
                        <a:t>$675,000</a:t>
                      </a:r>
                      <a:endParaRPr sz="1800">
                        <a:solidFill>
                          <a:srgbClr val="FF0000"/>
                        </a:solidFill>
                      </a:endParaRPr>
                    </a:p>
                  </a:txBody>
                  <a:tcPr marT="45725" marB="45725" marR="91450" marL="91450"/>
                </a:tc>
                <a:tc>
                  <a:txBody>
                    <a:bodyPr/>
                    <a:lstStyle/>
                    <a:p>
                      <a:pPr indent="0" lvl="0" marL="0" marR="0" rtl="0" algn="r">
                        <a:spcBef>
                          <a:spcPts val="0"/>
                        </a:spcBef>
                        <a:spcAft>
                          <a:spcPts val="0"/>
                        </a:spcAft>
                        <a:buNone/>
                      </a:pPr>
                      <a:r>
                        <a:rPr lang="en-US" sz="1800">
                          <a:solidFill>
                            <a:srgbClr val="FF0000"/>
                          </a:solidFill>
                        </a:rPr>
                        <a:t>$1,143,000</a:t>
                      </a:r>
                      <a:endParaRPr sz="1800">
                        <a:solidFill>
                          <a:srgbClr val="FF0000"/>
                        </a:solidFill>
                      </a:endParaRPr>
                    </a:p>
                  </a:txBody>
                  <a:tcPr marT="45725" marB="45725" marR="91450" marL="91450"/>
                </a:tc>
              </a:tr>
              <a:tr h="405400">
                <a:tc>
                  <a:txBody>
                    <a:bodyPr/>
                    <a:lstStyle/>
                    <a:p>
                      <a:pPr indent="0" lvl="0" marL="0" marR="0" rtl="0" algn="l">
                        <a:spcBef>
                          <a:spcPts val="0"/>
                        </a:spcBef>
                        <a:spcAft>
                          <a:spcPts val="0"/>
                        </a:spcAft>
                        <a:buNone/>
                      </a:pPr>
                      <a:r>
                        <a:rPr lang="en-US" sz="1800"/>
                        <a:t>Net</a:t>
                      </a:r>
                      <a:endParaRPr sz="1800"/>
                    </a:p>
                  </a:txBody>
                  <a:tcPr marT="45725" marB="45725" marR="91450" marL="91450"/>
                </a:tc>
                <a:tc>
                  <a:txBody>
                    <a:bodyPr/>
                    <a:lstStyle/>
                    <a:p>
                      <a:pPr indent="0" lvl="0" marL="0" marR="0" rtl="0" algn="r">
                        <a:spcBef>
                          <a:spcPts val="0"/>
                        </a:spcBef>
                        <a:spcAft>
                          <a:spcPts val="0"/>
                        </a:spcAft>
                        <a:buNone/>
                      </a:pPr>
                      <a:r>
                        <a:rPr lang="en-US" sz="1800">
                          <a:solidFill>
                            <a:schemeClr val="dk1"/>
                          </a:solidFill>
                        </a:rPr>
                        <a:t>$270,000</a:t>
                      </a:r>
                      <a:endParaRPr sz="1800">
                        <a:solidFill>
                          <a:schemeClr val="dk1"/>
                        </a:solidFill>
                      </a:endParaRPr>
                    </a:p>
                  </a:txBody>
                  <a:tcPr marT="45725" marB="45725" marR="91450" marL="91450"/>
                </a:tc>
                <a:tc>
                  <a:txBody>
                    <a:bodyPr/>
                    <a:lstStyle/>
                    <a:p>
                      <a:pPr indent="0" lvl="0" marL="0" marR="0" rtl="0" algn="r">
                        <a:spcBef>
                          <a:spcPts val="0"/>
                        </a:spcBef>
                        <a:spcAft>
                          <a:spcPts val="0"/>
                        </a:spcAft>
                        <a:buNone/>
                      </a:pPr>
                      <a:r>
                        <a:rPr lang="en-US" sz="1800">
                          <a:solidFill>
                            <a:schemeClr val="dk1"/>
                          </a:solidFill>
                        </a:rPr>
                        <a:t>$5,085,000</a:t>
                      </a:r>
                      <a:endParaRPr sz="1800">
                        <a:solidFill>
                          <a:schemeClr val="dk1"/>
                        </a:solidFill>
                      </a:endParaRPr>
                    </a:p>
                  </a:txBody>
                  <a:tcPr marT="45725" marB="45725" marR="91450" marL="91450"/>
                </a:tc>
                <a:tc>
                  <a:txBody>
                    <a:bodyPr/>
                    <a:lstStyle/>
                    <a:p>
                      <a:pPr indent="0" lvl="0" marL="0" marR="0" rtl="0" algn="r">
                        <a:spcBef>
                          <a:spcPts val="0"/>
                        </a:spcBef>
                        <a:spcAft>
                          <a:spcPts val="0"/>
                        </a:spcAft>
                        <a:buNone/>
                      </a:pPr>
                      <a:r>
                        <a:rPr lang="en-US" sz="1800"/>
                        <a:t>$34,857,000</a:t>
                      </a:r>
                      <a:endParaRPr sz="1800"/>
                    </a:p>
                  </a:txBody>
                  <a:tcPr marT="45725" marB="45725" marR="91450" marL="91450"/>
                </a:tc>
              </a:tr>
            </a:tbl>
          </a:graphicData>
        </a:graphic>
      </p:graphicFrame>
      <p:sp>
        <p:nvSpPr>
          <p:cNvPr id="184" name="Google Shape;184;p23"/>
          <p:cNvSpPr txBox="1"/>
          <p:nvPr/>
        </p:nvSpPr>
        <p:spPr>
          <a:xfrm>
            <a:off x="2222500" y="5828784"/>
            <a:ext cx="77089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*TOTAL K-12 ENROLLMENT: 54,876,000 – www.edreform.com</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600"/>
              <a:buFont typeface="Calibri"/>
              <a:buNone/>
            </a:pPr>
            <a:r>
              <a:rPr lang="en-US" sz="6600"/>
              <a:t>Boosterville also benefits:</a:t>
            </a:r>
            <a:endParaRPr/>
          </a:p>
        </p:txBody>
      </p:sp>
      <p:sp>
        <p:nvSpPr>
          <p:cNvPr id="191" name="Google Shape;191;p24"/>
          <p:cNvSpPr txBox="1"/>
          <p:nvPr>
            <p:ph idx="1" type="body"/>
          </p:nvPr>
        </p:nvSpPr>
        <p:spPr>
          <a:xfrm>
            <a:off x="1155700" y="1765300"/>
            <a:ext cx="7073900" cy="3568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faith-based organizations</a:t>
            </a:r>
            <a:endParaRPr/>
          </a:p>
          <a:p>
            <a:pPr indent="-342900" lvl="0" marL="342900" rtl="0" algn="l">
              <a:spcBef>
                <a:spcPts val="640"/>
              </a:spcBef>
              <a:spcAft>
                <a:spcPts val="0"/>
              </a:spcAft>
              <a:buClr>
                <a:schemeClr val="dk1"/>
              </a:buClr>
              <a:buSzPts val="3200"/>
              <a:buChar char="•"/>
            </a:pPr>
            <a:r>
              <a:rPr lang="en-US"/>
              <a:t>senior services centers</a:t>
            </a:r>
            <a:endParaRPr/>
          </a:p>
          <a:p>
            <a:pPr indent="-342900" lvl="0" marL="342900" rtl="0" algn="l">
              <a:spcBef>
                <a:spcPts val="640"/>
              </a:spcBef>
              <a:spcAft>
                <a:spcPts val="0"/>
              </a:spcAft>
              <a:buClr>
                <a:schemeClr val="dk1"/>
              </a:buClr>
              <a:buSzPts val="3200"/>
              <a:buChar char="•"/>
            </a:pPr>
            <a:r>
              <a:rPr lang="en-US"/>
              <a:t>sports leagues</a:t>
            </a:r>
            <a:endParaRPr/>
          </a:p>
          <a:p>
            <a:pPr indent="-342900" lvl="0" marL="342900" rtl="0" algn="l">
              <a:spcBef>
                <a:spcPts val="640"/>
              </a:spcBef>
              <a:spcAft>
                <a:spcPts val="0"/>
              </a:spcAft>
              <a:buClr>
                <a:schemeClr val="dk1"/>
              </a:buClr>
              <a:buSzPts val="3200"/>
              <a:buChar char="•"/>
            </a:pPr>
            <a:r>
              <a:rPr lang="en-US"/>
              <a:t>marching bands</a:t>
            </a:r>
            <a:endParaRPr/>
          </a:p>
          <a:p>
            <a:pPr indent="-342900" lvl="0" marL="342900" rtl="0" algn="l">
              <a:spcBef>
                <a:spcPts val="640"/>
              </a:spcBef>
              <a:spcAft>
                <a:spcPts val="0"/>
              </a:spcAft>
              <a:buClr>
                <a:schemeClr val="dk1"/>
              </a:buClr>
              <a:buSzPts val="3200"/>
              <a:buChar char="•"/>
            </a:pPr>
            <a:r>
              <a:rPr lang="en-US"/>
              <a:t>humane societies</a:t>
            </a:r>
            <a:endParaRPr/>
          </a:p>
          <a:p>
            <a:pPr indent="0" lvl="0" marL="0" rtl="0" algn="ctr">
              <a:spcBef>
                <a:spcPts val="640"/>
              </a:spcBef>
              <a:spcAft>
                <a:spcPts val="0"/>
              </a:spcAft>
              <a:buClr>
                <a:schemeClr val="accent2"/>
              </a:buClr>
              <a:buSzPts val="3200"/>
              <a:buNone/>
            </a:pPr>
            <a:r>
              <a:rPr lang="en-US">
                <a:solidFill>
                  <a:schemeClr val="accent2"/>
                </a:solidFill>
              </a:rPr>
              <a:t>ANY of:</a:t>
            </a:r>
            <a:endParaRPr>
              <a:solidFill>
                <a:srgbClr val="C0504D"/>
              </a:solidFill>
            </a:endParaRPr>
          </a:p>
          <a:p>
            <a:pPr indent="0" lvl="0" marL="0" rtl="0" algn="l">
              <a:spcBef>
                <a:spcPts val="960"/>
              </a:spcBef>
              <a:spcAft>
                <a:spcPts val="0"/>
              </a:spcAft>
              <a:buClr>
                <a:srgbClr val="C0504D"/>
              </a:buClr>
              <a:buSzPts val="4800"/>
              <a:buNone/>
            </a:pPr>
            <a:r>
              <a:rPr lang="en-US" sz="4800">
                <a:solidFill>
                  <a:srgbClr val="C0504D"/>
                </a:solidFill>
              </a:rPr>
              <a:t>1,500,000   </a:t>
            </a:r>
            <a:r>
              <a:rPr lang="en-US">
                <a:solidFill>
                  <a:srgbClr val="C0504D"/>
                </a:solidFill>
              </a:rPr>
              <a:t>  US 501(c)3 charities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0" y="479757"/>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Go-to-Market Strategy</a:t>
            </a:r>
            <a:endParaRPr/>
          </a:p>
        </p:txBody>
      </p:sp>
      <p:pic>
        <p:nvPicPr>
          <p:cNvPr descr="pta.png" id="198" name="Google Shape;198;p25"/>
          <p:cNvPicPr preferRelativeResize="0"/>
          <p:nvPr/>
        </p:nvPicPr>
        <p:blipFill rotWithShape="1">
          <a:blip r:embed="rId3">
            <a:alphaModFix/>
          </a:blip>
          <a:srcRect b="0" l="0" r="0" t="0"/>
          <a:stretch/>
        </p:blipFill>
        <p:spPr>
          <a:xfrm>
            <a:off x="438347" y="2755068"/>
            <a:ext cx="3644506" cy="1992739"/>
          </a:xfrm>
          <a:prstGeom prst="rect">
            <a:avLst/>
          </a:prstGeom>
          <a:noFill/>
          <a:ln>
            <a:noFill/>
          </a:ln>
        </p:spPr>
      </p:pic>
      <p:pic>
        <p:nvPicPr>
          <p:cNvPr id="199" name="Google Shape;199;p25"/>
          <p:cNvPicPr preferRelativeResize="0"/>
          <p:nvPr/>
        </p:nvPicPr>
        <p:blipFill rotWithShape="1">
          <a:blip r:embed="rId4">
            <a:alphaModFix/>
          </a:blip>
          <a:srcRect b="0" l="0" r="0" t="0"/>
          <a:stretch/>
        </p:blipFill>
        <p:spPr>
          <a:xfrm>
            <a:off x="4241799" y="1371600"/>
            <a:ext cx="4140201" cy="457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0" y="451874"/>
            <a:ext cx="9144000" cy="28585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8000"/>
              <a:buFont typeface="Arial"/>
              <a:buNone/>
            </a:pPr>
            <a:r>
              <a:rPr b="1" lang="en-US" sz="8000">
                <a:latin typeface="Arial"/>
                <a:ea typeface="Arial"/>
                <a:cs typeface="Arial"/>
                <a:sym typeface="Arial"/>
              </a:rPr>
              <a:t>Boosterville</a:t>
            </a:r>
            <a:r>
              <a:rPr b="1" baseline="30000" lang="en-US" sz="8000">
                <a:latin typeface="Arial"/>
                <a:ea typeface="Arial"/>
                <a:cs typeface="Arial"/>
                <a:sym typeface="Arial"/>
              </a:rPr>
              <a:t>®</a:t>
            </a:r>
            <a:br>
              <a:rPr b="1" baseline="30000" lang="en-US" sz="8000">
                <a:latin typeface="Arial"/>
                <a:ea typeface="Arial"/>
                <a:cs typeface="Arial"/>
                <a:sym typeface="Arial"/>
              </a:rPr>
            </a:br>
            <a:r>
              <a:rPr lang="en-US" sz="4000">
                <a:latin typeface="Arial"/>
                <a:ea typeface="Arial"/>
                <a:cs typeface="Arial"/>
                <a:sym typeface="Arial"/>
              </a:rPr>
              <a:t>Sell Local. Buy Local. </a:t>
            </a:r>
            <a:r>
              <a:rPr b="1" lang="en-US" sz="4000">
                <a:latin typeface="Arial"/>
                <a:ea typeface="Arial"/>
                <a:cs typeface="Arial"/>
                <a:sym typeface="Arial"/>
              </a:rPr>
              <a:t>Boost </a:t>
            </a:r>
            <a:r>
              <a:rPr lang="en-US" sz="4000">
                <a:latin typeface="Arial"/>
                <a:ea typeface="Arial"/>
                <a:cs typeface="Arial"/>
                <a:sym typeface="Arial"/>
              </a:rPr>
              <a:t>Local.</a:t>
            </a:r>
            <a:r>
              <a:rPr baseline="30000" lang="en-US" sz="4000">
                <a:latin typeface="Arial"/>
                <a:ea typeface="Arial"/>
                <a:cs typeface="Arial"/>
                <a:sym typeface="Arial"/>
              </a:rPr>
              <a:t>®</a:t>
            </a:r>
            <a:endParaRPr sz="8000">
              <a:latin typeface="Arial"/>
              <a:ea typeface="Arial"/>
              <a:cs typeface="Arial"/>
              <a:sym typeface="Arial"/>
            </a:endParaRPr>
          </a:p>
        </p:txBody>
      </p:sp>
      <p:sp>
        <p:nvSpPr>
          <p:cNvPr id="206" name="Google Shape;206;p26"/>
          <p:cNvSpPr txBox="1"/>
          <p:nvPr/>
        </p:nvSpPr>
        <p:spPr>
          <a:xfrm>
            <a:off x="3967238" y="3862216"/>
            <a:ext cx="5095944" cy="230832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3600">
                <a:solidFill>
                  <a:srgbClr val="4F81BD"/>
                </a:solidFill>
                <a:latin typeface="Calibri"/>
                <a:ea typeface="Calibri"/>
                <a:cs typeface="Calibri"/>
                <a:sym typeface="Calibri"/>
              </a:rPr>
              <a:t>@boosterville</a:t>
            </a:r>
            <a:endParaRPr sz="3600">
              <a:solidFill>
                <a:srgbClr val="4F81BD"/>
              </a:solidFill>
              <a:latin typeface="Calibri"/>
              <a:ea typeface="Calibri"/>
              <a:cs typeface="Calibri"/>
              <a:sym typeface="Calibri"/>
            </a:endParaRPr>
          </a:p>
          <a:p>
            <a:pPr indent="0" lvl="0" marL="0" marR="0" rtl="0" algn="r">
              <a:spcBef>
                <a:spcPts val="0"/>
              </a:spcBef>
              <a:spcAft>
                <a:spcPts val="0"/>
              </a:spcAft>
              <a:buNone/>
            </a:pPr>
            <a:r>
              <a:rPr lang="en-US" sz="3600">
                <a:solidFill>
                  <a:srgbClr val="4F81BD"/>
                </a:solidFill>
                <a:latin typeface="Calibri"/>
                <a:ea typeface="Calibri"/>
                <a:cs typeface="Calibri"/>
                <a:sym typeface="Calibri"/>
              </a:rPr>
              <a:t>Ph: 317-689-8585</a:t>
            </a:r>
            <a:endParaRPr/>
          </a:p>
          <a:p>
            <a:pPr indent="0" lvl="0" marL="0" marR="0" rtl="0" algn="r">
              <a:spcBef>
                <a:spcPts val="0"/>
              </a:spcBef>
              <a:spcAft>
                <a:spcPts val="0"/>
              </a:spcAft>
              <a:buNone/>
            </a:pPr>
            <a:r>
              <a:rPr lang="en-US" sz="3600" u="sng">
                <a:solidFill>
                  <a:schemeClr val="hlink"/>
                </a:solidFill>
                <a:latin typeface="Calibri"/>
                <a:ea typeface="Calibri"/>
                <a:cs typeface="Calibri"/>
                <a:sym typeface="Calibri"/>
                <a:hlinkClick r:id="rId3"/>
              </a:rPr>
              <a:t>pam@boosterville.com</a:t>
            </a:r>
            <a:endParaRPr sz="3600">
              <a:solidFill>
                <a:srgbClr val="4F81BD"/>
              </a:solidFill>
              <a:latin typeface="Calibri"/>
              <a:ea typeface="Calibri"/>
              <a:cs typeface="Calibri"/>
              <a:sym typeface="Calibri"/>
            </a:endParaRPr>
          </a:p>
          <a:p>
            <a:pPr indent="0" lvl="0" marL="0" marR="0" rtl="0" algn="r">
              <a:spcBef>
                <a:spcPts val="0"/>
              </a:spcBef>
              <a:spcAft>
                <a:spcPts val="0"/>
              </a:spcAft>
              <a:buNone/>
            </a:pPr>
            <a:r>
              <a:rPr lang="en-US" sz="3600">
                <a:solidFill>
                  <a:srgbClr val="4F81BD"/>
                </a:solidFill>
                <a:latin typeface="Calibri"/>
                <a:ea typeface="Calibri"/>
                <a:cs typeface="Calibri"/>
                <a:sym typeface="Calibri"/>
              </a:rPr>
              <a:t>www.boosterville.com</a:t>
            </a:r>
            <a:endParaRPr sz="3600">
              <a:solidFill>
                <a:srgbClr val="4F81BD"/>
              </a:solidFill>
              <a:latin typeface="Calibri"/>
              <a:ea typeface="Calibri"/>
              <a:cs typeface="Calibri"/>
              <a:sym typeface="Calibri"/>
            </a:endParaRPr>
          </a:p>
        </p:txBody>
      </p:sp>
      <p:pic>
        <p:nvPicPr>
          <p:cNvPr descr="billboard-smallerv2FLIPPED.psd" id="207" name="Google Shape;207;p26"/>
          <p:cNvPicPr preferRelativeResize="0"/>
          <p:nvPr/>
        </p:nvPicPr>
        <p:blipFill rotWithShape="1">
          <a:blip r:embed="rId4">
            <a:alphaModFix/>
          </a:blip>
          <a:srcRect b="0" l="0" r="0" t="0"/>
          <a:stretch/>
        </p:blipFill>
        <p:spPr>
          <a:xfrm>
            <a:off x="139700" y="3539067"/>
            <a:ext cx="4495800" cy="245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94" name="Google Shape;94;p14"/>
          <p:cNvSpPr txBox="1"/>
          <p:nvPr>
            <p:ph idx="1" type="body"/>
          </p:nvPr>
        </p:nvSpPr>
        <p:spPr>
          <a:xfrm>
            <a:off x="457200" y="1600200"/>
            <a:ext cx="8229600" cy="452596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9600"/>
              <a:buNone/>
            </a:pPr>
            <a:r>
              <a:rPr lang="en-US" sz="9600">
                <a:solidFill>
                  <a:schemeClr val="dk1"/>
                </a:solidFill>
                <a:latin typeface="Calibri"/>
                <a:ea typeface="Calibri"/>
                <a:cs typeface="Calibri"/>
                <a:sym typeface="Calibri"/>
              </a:rPr>
              <a:t>But first, </a:t>
            </a:r>
            <a:endParaRPr/>
          </a:p>
          <a:p>
            <a:pPr indent="0" lvl="0" marL="0" rtl="0" algn="ctr">
              <a:spcBef>
                <a:spcPts val="1920"/>
              </a:spcBef>
              <a:spcAft>
                <a:spcPts val="0"/>
              </a:spcAft>
              <a:buClr>
                <a:schemeClr val="dk1"/>
              </a:buClr>
              <a:buSzPts val="9600"/>
              <a:buNone/>
            </a:pPr>
            <a:r>
              <a:rPr lang="en-US" sz="9600">
                <a:solidFill>
                  <a:schemeClr val="dk1"/>
                </a:solidFill>
                <a:latin typeface="Calibri"/>
                <a:ea typeface="Calibri"/>
                <a:cs typeface="Calibri"/>
                <a:sym typeface="Calibri"/>
              </a:rPr>
              <a:t>a favor…</a:t>
            </a:r>
            <a:endParaRPr/>
          </a:p>
          <a:p>
            <a:pPr indent="0" lvl="0" marL="0" rtl="0" algn="l">
              <a:spcBef>
                <a:spcPts val="640"/>
              </a:spcBef>
              <a:spcAft>
                <a:spcPts val="0"/>
              </a:spcAft>
              <a:buClr>
                <a:schemeClr val="dk1"/>
              </a:buClr>
              <a:buSzPts val="3200"/>
              <a:buNone/>
            </a:pPr>
            <a:r>
              <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descr="Kelly.JPG" id="100" name="Google Shape;100;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1" name="Google Shape;101;p15"/>
          <p:cNvSpPr txBox="1"/>
          <p:nvPr>
            <p:ph idx="1" type="body"/>
          </p:nvPr>
        </p:nvSpPr>
        <p:spPr>
          <a:xfrm>
            <a:off x="0" y="2793379"/>
            <a:ext cx="9144000" cy="1086303"/>
          </a:xfrm>
          <a:prstGeom prst="rect">
            <a:avLst/>
          </a:prstGeom>
          <a:solidFill>
            <a:schemeClr val="lt1">
              <a:alpha val="49803"/>
            </a:schemeClr>
          </a:solid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7219"/>
              <a:buNone/>
            </a:pPr>
            <a:r>
              <a:rPr b="1" lang="en-US" sz="7219"/>
              <a:t>$1.4B </a:t>
            </a:r>
            <a:r>
              <a:rPr lang="en-US" sz="7219"/>
              <a:t>Raised</a:t>
            </a:r>
            <a:endParaRPr/>
          </a:p>
          <a:p>
            <a:pPr indent="0" lvl="0" marL="0" rtl="0" algn="l">
              <a:lnSpc>
                <a:spcPct val="80000"/>
              </a:lnSpc>
              <a:spcBef>
                <a:spcPts val="304"/>
              </a:spcBef>
              <a:spcAft>
                <a:spcPts val="0"/>
              </a:spcAft>
              <a:buClr>
                <a:schemeClr val="dk1"/>
              </a:buClr>
              <a:buSzPts val="1520"/>
              <a:buNone/>
            </a:pPr>
            <a:r>
              <a:t/>
            </a:r>
            <a:endParaRPr sz="1520"/>
          </a:p>
        </p:txBody>
      </p:sp>
      <p:sp>
        <p:nvSpPr>
          <p:cNvPr id="102" name="Google Shape;102;p15"/>
          <p:cNvSpPr txBox="1"/>
          <p:nvPr/>
        </p:nvSpPr>
        <p:spPr>
          <a:xfrm>
            <a:off x="0" y="3879682"/>
            <a:ext cx="9144000" cy="971541"/>
          </a:xfrm>
          <a:prstGeom prst="rect">
            <a:avLst/>
          </a:prstGeom>
          <a:solidFill>
            <a:schemeClr val="lt1">
              <a:alpha val="49803"/>
            </a:schemeClr>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7210"/>
              <a:buFont typeface="Arial"/>
              <a:buNone/>
            </a:pPr>
            <a:r>
              <a:rPr b="1" lang="en-US" sz="7210">
                <a:solidFill>
                  <a:schemeClr val="dk1"/>
                </a:solidFill>
                <a:latin typeface="Calibri"/>
                <a:ea typeface="Calibri"/>
                <a:cs typeface="Calibri"/>
                <a:sym typeface="Calibri"/>
              </a:rPr>
              <a:t>$3.5B </a:t>
            </a:r>
            <a:r>
              <a:rPr lang="en-US" sz="7210">
                <a:solidFill>
                  <a:schemeClr val="dk1"/>
                </a:solidFill>
                <a:latin typeface="Calibri"/>
                <a:ea typeface="Calibri"/>
                <a:cs typeface="Calibri"/>
                <a:sym typeface="Calibri"/>
              </a:rPr>
              <a:t>Sales</a:t>
            </a:r>
            <a:endParaRPr/>
          </a:p>
          <a:p>
            <a:pPr indent="0" lvl="0" marL="0" marR="0" rtl="0" algn="ctr">
              <a:lnSpc>
                <a:spcPct val="80000"/>
              </a:lnSpc>
              <a:spcBef>
                <a:spcPts val="448"/>
              </a:spcBef>
              <a:spcAft>
                <a:spcPts val="0"/>
              </a:spcAft>
              <a:buClr>
                <a:schemeClr val="dk1"/>
              </a:buClr>
              <a:buSzPts val="2240"/>
              <a:buFont typeface="Arial"/>
              <a:buNone/>
            </a:pPr>
            <a:r>
              <a:t/>
            </a:r>
            <a:endParaRPr sz="2240">
              <a:solidFill>
                <a:schemeClr val="dk1"/>
              </a:solidFill>
              <a:latin typeface="Calibri"/>
              <a:ea typeface="Calibri"/>
              <a:cs typeface="Calibri"/>
              <a:sym typeface="Calibri"/>
            </a:endParaRPr>
          </a:p>
        </p:txBody>
      </p:sp>
      <p:grpSp>
        <p:nvGrpSpPr>
          <p:cNvPr id="103" name="Google Shape;103;p15"/>
          <p:cNvGrpSpPr/>
          <p:nvPr/>
        </p:nvGrpSpPr>
        <p:grpSpPr>
          <a:xfrm>
            <a:off x="0" y="6299200"/>
            <a:ext cx="9144000" cy="558800"/>
            <a:chOff x="0" y="6299200"/>
            <a:chExt cx="9144000" cy="558800"/>
          </a:xfrm>
        </p:grpSpPr>
        <p:pic>
          <p:nvPicPr>
            <p:cNvPr descr="footer.png" id="104" name="Google Shape;104;p15"/>
            <p:cNvPicPr preferRelativeResize="0"/>
            <p:nvPr/>
          </p:nvPicPr>
          <p:blipFill rotWithShape="1">
            <a:blip r:embed="rId4">
              <a:alphaModFix/>
            </a:blip>
            <a:srcRect b="0" l="0" r="0" t="0"/>
            <a:stretch/>
          </p:blipFill>
          <p:spPr>
            <a:xfrm>
              <a:off x="0" y="6299200"/>
              <a:ext cx="9144000" cy="558800"/>
            </a:xfrm>
            <a:prstGeom prst="rect">
              <a:avLst/>
            </a:prstGeom>
            <a:noFill/>
            <a:ln>
              <a:noFill/>
            </a:ln>
          </p:spPr>
        </p:pic>
        <p:sp>
          <p:nvSpPr>
            <p:cNvPr id="105" name="Google Shape;105;p15"/>
            <p:cNvSpPr txBox="1"/>
            <p:nvPr/>
          </p:nvSpPr>
          <p:spPr>
            <a:xfrm>
              <a:off x="118533" y="6319447"/>
              <a:ext cx="228780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Boosterville</a:t>
              </a:r>
              <a:r>
                <a:rPr b="1" baseline="30000" lang="en-US" sz="2800">
                  <a:solidFill>
                    <a:schemeClr val="lt1"/>
                  </a:solidFill>
                  <a:latin typeface="Arial"/>
                  <a:ea typeface="Arial"/>
                  <a:cs typeface="Arial"/>
                  <a:sym typeface="Arial"/>
                </a:rPr>
                <a:t>®</a:t>
              </a:r>
              <a:endParaRPr b="1" sz="2800">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1" type="body"/>
          </p:nvPr>
        </p:nvSpPr>
        <p:spPr>
          <a:xfrm>
            <a:off x="457199" y="711200"/>
            <a:ext cx="8332994" cy="4787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600"/>
              <a:buNone/>
            </a:pPr>
            <a:r>
              <a:rPr b="1" lang="en-US" sz="6600"/>
              <a:t>Local Merchants = $0</a:t>
            </a:r>
            <a:endParaRPr/>
          </a:p>
          <a:p>
            <a:pPr indent="0" lvl="0" marL="0" rtl="0" algn="ctr">
              <a:spcBef>
                <a:spcPts val="1440"/>
              </a:spcBef>
              <a:spcAft>
                <a:spcPts val="0"/>
              </a:spcAft>
              <a:buClr>
                <a:schemeClr val="dk1"/>
              </a:buClr>
              <a:buSzPts val="7200"/>
              <a:buNone/>
            </a:pPr>
            <a:r>
              <a:rPr i="1" lang="en-US" sz="7200"/>
              <a:t>90% Want To Help</a:t>
            </a:r>
            <a:endParaRPr/>
          </a:p>
          <a:p>
            <a:pPr indent="0" lvl="0" marL="0" rtl="0" algn="ctr">
              <a:spcBef>
                <a:spcPts val="1440"/>
              </a:spcBef>
              <a:spcAft>
                <a:spcPts val="0"/>
              </a:spcAft>
              <a:buClr>
                <a:schemeClr val="dk1"/>
              </a:buClr>
              <a:buSzPts val="7200"/>
              <a:buNone/>
            </a:pPr>
            <a:r>
              <a:t/>
            </a:r>
            <a:endParaRPr i="1" sz="7200"/>
          </a:p>
          <a:p>
            <a:pPr indent="0" lvl="0" marL="0" rtl="0" algn="ctr">
              <a:spcBef>
                <a:spcPts val="880"/>
              </a:spcBef>
              <a:spcAft>
                <a:spcPts val="0"/>
              </a:spcAft>
              <a:buClr>
                <a:schemeClr val="dk1"/>
              </a:buClr>
              <a:buSzPts val="4400"/>
              <a:buNone/>
            </a:pPr>
            <a:r>
              <a:rPr i="1" lang="en-US" sz="4400"/>
              <a:t>Consider retail’s impact in the USA:</a:t>
            </a:r>
            <a:endParaRPr i="1"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4F81BD"/>
              </a:buClr>
              <a:buSzPts val="4400"/>
              <a:buFont typeface="Calibri"/>
              <a:buNone/>
            </a:pPr>
            <a:r>
              <a:rPr b="1" lang="en-US">
                <a:solidFill>
                  <a:srgbClr val="4F81BD"/>
                </a:solidFill>
              </a:rPr>
              <a:t>Indiana’s #1 Industry:  RETAIL*</a:t>
            </a:r>
            <a:endParaRPr b="1">
              <a:solidFill>
                <a:srgbClr val="4F81BD"/>
              </a:solidFill>
            </a:endParaRPr>
          </a:p>
        </p:txBody>
      </p:sp>
      <p:sp>
        <p:nvSpPr>
          <p:cNvPr id="117" name="Google Shape;117;p17"/>
          <p:cNvSpPr/>
          <p:nvPr/>
        </p:nvSpPr>
        <p:spPr>
          <a:xfrm>
            <a:off x="863600" y="1397000"/>
            <a:ext cx="7289800" cy="353943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616,600	 jobs		$23 Billion GDP</a:t>
            </a:r>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3200">
                <a:solidFill>
                  <a:srgbClr val="4F81BD"/>
                </a:solidFill>
                <a:latin typeface="Calibri"/>
                <a:ea typeface="Calibri"/>
                <a:cs typeface="Calibri"/>
                <a:sym typeface="Calibri"/>
              </a:rPr>
              <a:t> Across the USA:</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Retail supports 1 in 4 American jobs – (42 Million Jobs)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3,793,621 Retail Establishments</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$2.6 Trillion in Total GDP Impact</a:t>
            </a:r>
            <a:endParaRPr sz="3200">
              <a:solidFill>
                <a:schemeClr val="dk1"/>
              </a:solidFill>
              <a:latin typeface="Calibri"/>
              <a:ea typeface="Calibri"/>
              <a:cs typeface="Calibri"/>
              <a:sym typeface="Calibri"/>
            </a:endParaRPr>
          </a:p>
        </p:txBody>
      </p:sp>
      <p:pic>
        <p:nvPicPr>
          <p:cNvPr id="118" name="Google Shape;118;p17"/>
          <p:cNvPicPr preferRelativeResize="0"/>
          <p:nvPr/>
        </p:nvPicPr>
        <p:blipFill rotWithShape="1">
          <a:blip r:embed="rId3">
            <a:alphaModFix/>
          </a:blip>
          <a:srcRect b="0" l="0" r="0" t="0"/>
          <a:stretch/>
        </p:blipFill>
        <p:spPr>
          <a:xfrm>
            <a:off x="5892800" y="4936430"/>
            <a:ext cx="3251198" cy="1263934"/>
          </a:xfrm>
          <a:prstGeom prst="rect">
            <a:avLst/>
          </a:prstGeom>
          <a:noFill/>
          <a:ln>
            <a:noFill/>
          </a:ln>
        </p:spPr>
      </p:pic>
      <p:sp>
        <p:nvSpPr>
          <p:cNvPr id="119" name="Google Shape;119;p17"/>
          <p:cNvSpPr txBox="1"/>
          <p:nvPr/>
        </p:nvSpPr>
        <p:spPr>
          <a:xfrm>
            <a:off x="1181100" y="5778500"/>
            <a:ext cx="2933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including restaurants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600"/>
              <a:buFont typeface="Calibri"/>
              <a:buNone/>
            </a:pPr>
            <a:r>
              <a:rPr lang="en-US" sz="6600">
                <a:latin typeface="Calibri"/>
                <a:ea typeface="Calibri"/>
                <a:cs typeface="Calibri"/>
                <a:sym typeface="Calibri"/>
              </a:rPr>
              <a:t>Workforce Has Changed</a:t>
            </a:r>
            <a:endParaRPr sz="6600">
              <a:latin typeface="Calibri"/>
              <a:ea typeface="Calibri"/>
              <a:cs typeface="Calibri"/>
              <a:sym typeface="Calibri"/>
            </a:endParaRPr>
          </a:p>
        </p:txBody>
      </p:sp>
      <p:sp>
        <p:nvSpPr>
          <p:cNvPr id="125" name="Google Shape;12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74% of employed women work full-time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70% of working women have children &lt; 18</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Need to maximize impact of volunteer hours:  Tutor/mentor instead of sort orders, chase down bad checks and process deposits.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5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5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5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5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500"/>
                                        <p:tgtEl>
                                          <p:spTgt spid="1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457199" y="467033"/>
            <a:ext cx="8332994" cy="612616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800"/>
              <a:buNone/>
            </a:pPr>
            <a:r>
              <a:t/>
            </a:r>
            <a:endParaRPr sz="4800"/>
          </a:p>
          <a:p>
            <a:pPr indent="0" lvl="0" marL="0" rtl="0" algn="ctr">
              <a:spcBef>
                <a:spcPts val="1920"/>
              </a:spcBef>
              <a:spcAft>
                <a:spcPts val="0"/>
              </a:spcAft>
              <a:buClr>
                <a:schemeClr val="dk1"/>
              </a:buClr>
              <a:buSzPts val="9600"/>
              <a:buNone/>
            </a:pPr>
            <a:r>
              <a:rPr b="1" lang="en-US" sz="9600"/>
              <a:t>So What Is</a:t>
            </a:r>
            <a:endParaRPr/>
          </a:p>
          <a:p>
            <a:pPr indent="0" lvl="0" marL="0" rtl="0" algn="ctr">
              <a:spcBef>
                <a:spcPts val="1920"/>
              </a:spcBef>
              <a:spcAft>
                <a:spcPts val="0"/>
              </a:spcAft>
              <a:buClr>
                <a:schemeClr val="dk1"/>
              </a:buClr>
              <a:buSzPts val="9600"/>
              <a:buNone/>
            </a:pPr>
            <a:r>
              <a:rPr b="1" lang="en-US" sz="9600"/>
              <a:t>Boosterville?</a:t>
            </a:r>
            <a:endParaRPr b="1" sz="9600"/>
          </a:p>
          <a:p>
            <a:pPr indent="0" lvl="0" marL="0" rtl="0" algn="ctr">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0" y="451875"/>
            <a:ext cx="9144000" cy="7635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000"/>
              <a:buFont typeface="Calibri"/>
              <a:buNone/>
            </a:pPr>
            <a:r>
              <a:rPr lang="en-US" sz="6000"/>
              <a:t>Technology for Fundraising</a:t>
            </a:r>
            <a:endParaRPr sz="6000"/>
          </a:p>
        </p:txBody>
      </p:sp>
      <p:grpSp>
        <p:nvGrpSpPr>
          <p:cNvPr id="137" name="Google Shape;137;p20"/>
          <p:cNvGrpSpPr/>
          <p:nvPr/>
        </p:nvGrpSpPr>
        <p:grpSpPr>
          <a:xfrm>
            <a:off x="2310730" y="1601912"/>
            <a:ext cx="4522538" cy="4522538"/>
            <a:chOff x="1853530" y="1712"/>
            <a:chExt cx="4522538" cy="4522538"/>
          </a:xfrm>
        </p:grpSpPr>
        <p:sp>
          <p:nvSpPr>
            <p:cNvPr id="138" name="Google Shape;138;p20"/>
            <p:cNvSpPr/>
            <p:nvPr/>
          </p:nvSpPr>
          <p:spPr>
            <a:xfrm>
              <a:off x="3390490" y="1712"/>
              <a:ext cx="1448618" cy="1448618"/>
            </a:xfrm>
            <a:prstGeom prst="ellipse">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nvSpPr>
          <p:spPr>
            <a:xfrm>
              <a:off x="3602635" y="213857"/>
              <a:ext cx="1024328" cy="1024328"/>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n-US" sz="1300">
                  <a:solidFill>
                    <a:schemeClr val="lt1"/>
                  </a:solidFill>
                  <a:latin typeface="Calibri"/>
                  <a:ea typeface="Calibri"/>
                  <a:cs typeface="Calibri"/>
                  <a:sym typeface="Calibri"/>
                </a:rPr>
                <a:t>Merchants  donate % of purchase</a:t>
              </a:r>
              <a:endParaRPr sz="1300">
                <a:solidFill>
                  <a:schemeClr val="lt1"/>
                </a:solidFill>
                <a:latin typeface="Calibri"/>
                <a:ea typeface="Calibri"/>
                <a:cs typeface="Calibri"/>
                <a:sym typeface="Calibri"/>
              </a:endParaRPr>
            </a:p>
          </p:txBody>
        </p:sp>
        <p:sp>
          <p:nvSpPr>
            <p:cNvPr id="140" name="Google Shape;140;p20"/>
            <p:cNvSpPr/>
            <p:nvPr/>
          </p:nvSpPr>
          <p:spPr>
            <a:xfrm rot="2700000">
              <a:off x="4683473" y="1242357"/>
              <a:ext cx="384234" cy="488908"/>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rot="2700000">
              <a:off x="4700354" y="1299385"/>
              <a:ext cx="268964" cy="2933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142" name="Google Shape;142;p20"/>
            <p:cNvSpPr/>
            <p:nvPr/>
          </p:nvSpPr>
          <p:spPr>
            <a:xfrm>
              <a:off x="4927450" y="1538672"/>
              <a:ext cx="1448618" cy="1448618"/>
            </a:xfrm>
            <a:prstGeom prst="ellipse">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5139595" y="1750817"/>
              <a:ext cx="1024328" cy="1024328"/>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n-US" sz="1300">
                  <a:solidFill>
                    <a:schemeClr val="lt1"/>
                  </a:solidFill>
                  <a:latin typeface="Calibri"/>
                  <a:ea typeface="Calibri"/>
                  <a:cs typeface="Calibri"/>
                  <a:sym typeface="Calibri"/>
                </a:rPr>
                <a:t>School supporters buy from merchants</a:t>
              </a:r>
              <a:endParaRPr/>
            </a:p>
            <a:p>
              <a:pPr indent="0" lvl="0" marL="0" marR="0" rtl="0" algn="ctr">
                <a:lnSpc>
                  <a:spcPct val="90000"/>
                </a:lnSpc>
                <a:spcBef>
                  <a:spcPts val="455"/>
                </a:spcBef>
                <a:spcAft>
                  <a:spcPts val="0"/>
                </a:spcAft>
                <a:buNone/>
              </a:pPr>
              <a:r>
                <a:t/>
              </a:r>
              <a:endParaRPr sz="1300">
                <a:solidFill>
                  <a:schemeClr val="lt1"/>
                </a:solidFill>
                <a:latin typeface="Calibri"/>
                <a:ea typeface="Calibri"/>
                <a:cs typeface="Calibri"/>
                <a:sym typeface="Calibri"/>
              </a:endParaRPr>
            </a:p>
          </p:txBody>
        </p:sp>
        <p:sp>
          <p:nvSpPr>
            <p:cNvPr id="144" name="Google Shape;144;p20"/>
            <p:cNvSpPr/>
            <p:nvPr/>
          </p:nvSpPr>
          <p:spPr>
            <a:xfrm rot="8100000">
              <a:off x="4698852" y="2779317"/>
              <a:ext cx="384234" cy="488908"/>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rot="-2700000">
              <a:off x="4797241" y="2836345"/>
              <a:ext cx="268964" cy="2933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146" name="Google Shape;146;p20"/>
            <p:cNvSpPr/>
            <p:nvPr/>
          </p:nvSpPr>
          <p:spPr>
            <a:xfrm>
              <a:off x="3390490" y="3075632"/>
              <a:ext cx="1448618" cy="1448618"/>
            </a:xfrm>
            <a:prstGeom prst="ellipse">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a:off x="3602635" y="3287777"/>
              <a:ext cx="1024328" cy="1024328"/>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n-US" sz="1300">
                  <a:solidFill>
                    <a:schemeClr val="lt1"/>
                  </a:solidFill>
                  <a:latin typeface="Calibri"/>
                  <a:ea typeface="Calibri"/>
                  <a:cs typeface="Calibri"/>
                  <a:sym typeface="Calibri"/>
                </a:rPr>
                <a:t>School gets donation</a:t>
              </a:r>
              <a:endParaRPr sz="1300">
                <a:solidFill>
                  <a:schemeClr val="lt1"/>
                </a:solidFill>
                <a:latin typeface="Calibri"/>
                <a:ea typeface="Calibri"/>
                <a:cs typeface="Calibri"/>
                <a:sym typeface="Calibri"/>
              </a:endParaRPr>
            </a:p>
          </p:txBody>
        </p:sp>
        <p:sp>
          <p:nvSpPr>
            <p:cNvPr id="148" name="Google Shape;148;p20"/>
            <p:cNvSpPr/>
            <p:nvPr/>
          </p:nvSpPr>
          <p:spPr>
            <a:xfrm rot="-8100000">
              <a:off x="3161892" y="2794696"/>
              <a:ext cx="384234" cy="488908"/>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rot="2700000">
              <a:off x="3260281" y="2933232"/>
              <a:ext cx="268964" cy="2933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150" name="Google Shape;150;p20"/>
            <p:cNvSpPr/>
            <p:nvPr/>
          </p:nvSpPr>
          <p:spPr>
            <a:xfrm>
              <a:off x="1853530" y="1538672"/>
              <a:ext cx="1448618" cy="1448618"/>
            </a:xfrm>
            <a:prstGeom prst="ellipse">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2065675" y="1750817"/>
              <a:ext cx="1024328" cy="1024328"/>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n-US" sz="1300">
                  <a:solidFill>
                    <a:schemeClr val="lt1"/>
                  </a:solidFill>
                  <a:latin typeface="Calibri"/>
                  <a:ea typeface="Calibri"/>
                  <a:cs typeface="Calibri"/>
                  <a:sym typeface="Calibri"/>
                </a:rPr>
                <a:t>School promotes merchants</a:t>
              </a:r>
              <a:endParaRPr sz="1300">
                <a:solidFill>
                  <a:schemeClr val="lt1"/>
                </a:solidFill>
                <a:latin typeface="Calibri"/>
                <a:ea typeface="Calibri"/>
                <a:cs typeface="Calibri"/>
                <a:sym typeface="Calibri"/>
              </a:endParaRPr>
            </a:p>
          </p:txBody>
        </p:sp>
        <p:sp>
          <p:nvSpPr>
            <p:cNvPr id="152" name="Google Shape;152;p20"/>
            <p:cNvSpPr/>
            <p:nvPr/>
          </p:nvSpPr>
          <p:spPr>
            <a:xfrm rot="-2700000">
              <a:off x="3146513" y="1257736"/>
              <a:ext cx="384234" cy="488908"/>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rot="-2700000">
              <a:off x="3163394" y="1396272"/>
              <a:ext cx="268964" cy="2933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grpSp>
        <p:nvGrpSpPr>
          <p:cNvPr id="159" name="Google Shape;159;p21"/>
          <p:cNvGrpSpPr/>
          <p:nvPr/>
        </p:nvGrpSpPr>
        <p:grpSpPr>
          <a:xfrm>
            <a:off x="1156381" y="209293"/>
            <a:ext cx="6934629" cy="5928545"/>
            <a:chOff x="699182" y="34360"/>
            <a:chExt cx="6934629" cy="5928545"/>
          </a:xfrm>
        </p:grpSpPr>
        <p:sp>
          <p:nvSpPr>
            <p:cNvPr id="160" name="Google Shape;160;p21"/>
            <p:cNvSpPr/>
            <p:nvPr/>
          </p:nvSpPr>
          <p:spPr>
            <a:xfrm rot="5400000">
              <a:off x="1109754" y="1752216"/>
              <a:ext cx="1549684" cy="1764260"/>
            </a:xfrm>
            <a:prstGeom prst="bentUpArrow">
              <a:avLst>
                <a:gd fmla="val 32840" name="adj1"/>
                <a:gd fmla="val 25000" name="adj2"/>
                <a:gd fmla="val 35780" name="adj3"/>
              </a:avLst>
            </a:prstGeom>
            <a:solidFill>
              <a:srgbClr val="C0CCE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699182" y="34360"/>
              <a:ext cx="2608756" cy="1826044"/>
            </a:xfrm>
            <a:prstGeom prst="roundRect">
              <a:avLst>
                <a:gd fmla="val 16670" name="adj"/>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nvSpPr>
          <p:spPr>
            <a:xfrm>
              <a:off x="788338" y="123516"/>
              <a:ext cx="2430444" cy="1647732"/>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lt1"/>
                  </a:solidFill>
                  <a:latin typeface="Calibri"/>
                  <a:ea typeface="Calibri"/>
                  <a:cs typeface="Calibri"/>
                  <a:sym typeface="Calibri"/>
                </a:rPr>
                <a:t>Eliminate fundraiser volunteer time (7 million hours/year)</a:t>
              </a:r>
              <a:endParaRPr/>
            </a:p>
          </p:txBody>
        </p:sp>
        <p:sp>
          <p:nvSpPr>
            <p:cNvPr id="163" name="Google Shape;163;p21"/>
            <p:cNvSpPr/>
            <p:nvPr/>
          </p:nvSpPr>
          <p:spPr>
            <a:xfrm>
              <a:off x="3307938" y="208515"/>
              <a:ext cx="1897360" cy="1475889"/>
            </a:xfrm>
            <a:prstGeom prst="rect">
              <a:avLst/>
            </a:prstGeom>
            <a:noFill/>
            <a:ln cap="flat" cmpd="sng" w="9525">
              <a:solidFill>
                <a:schemeClr val="dk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rot="5400000">
              <a:off x="3272691" y="3803467"/>
              <a:ext cx="1549684" cy="1764260"/>
            </a:xfrm>
            <a:prstGeom prst="bentUpArrow">
              <a:avLst>
                <a:gd fmla="val 32840" name="adj1"/>
                <a:gd fmla="val 25000" name="adj2"/>
                <a:gd fmla="val 35780" name="adj3"/>
              </a:avLst>
            </a:prstGeom>
            <a:solidFill>
              <a:srgbClr val="C0CCE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2862118" y="2085611"/>
              <a:ext cx="2608756" cy="1826044"/>
            </a:xfrm>
            <a:prstGeom prst="roundRect">
              <a:avLst>
                <a:gd fmla="val 16670" name="adj"/>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2951274" y="2174767"/>
              <a:ext cx="2430444" cy="1647732"/>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lt1"/>
                  </a:solidFill>
                  <a:latin typeface="Calibri"/>
                  <a:ea typeface="Calibri"/>
                  <a:cs typeface="Calibri"/>
                  <a:sym typeface="Calibri"/>
                </a:rPr>
                <a:t>Buy what you want and need and support local merchants</a:t>
              </a:r>
              <a:endParaRPr sz="2200">
                <a:solidFill>
                  <a:schemeClr val="lt1"/>
                </a:solidFill>
                <a:latin typeface="Calibri"/>
                <a:ea typeface="Calibri"/>
                <a:cs typeface="Calibri"/>
                <a:sym typeface="Calibri"/>
              </a:endParaRPr>
            </a:p>
          </p:txBody>
        </p:sp>
        <p:sp>
          <p:nvSpPr>
            <p:cNvPr id="167" name="Google Shape;167;p21"/>
            <p:cNvSpPr/>
            <p:nvPr/>
          </p:nvSpPr>
          <p:spPr>
            <a:xfrm>
              <a:off x="5470875" y="2259766"/>
              <a:ext cx="1897360" cy="1475889"/>
            </a:xfrm>
            <a:prstGeom prst="rect">
              <a:avLst/>
            </a:prstGeom>
            <a:noFill/>
            <a:ln cap="flat" cmpd="sng" w="9525">
              <a:solidFill>
                <a:schemeClr val="dk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5025055" y="4136861"/>
              <a:ext cx="2608756" cy="1826044"/>
            </a:xfrm>
            <a:prstGeom prst="roundRect">
              <a:avLst>
                <a:gd fmla="val 16670" name="adj"/>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nvSpPr>
          <p:spPr>
            <a:xfrm>
              <a:off x="5114211" y="4226017"/>
              <a:ext cx="2430444" cy="1647732"/>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lt1"/>
                  </a:solidFill>
                  <a:latin typeface="Calibri"/>
                  <a:ea typeface="Calibri"/>
                  <a:cs typeface="Calibri"/>
                  <a:sym typeface="Calibri"/>
                </a:rPr>
                <a:t>Redirect 7 million volunteer hours to classroom time</a:t>
              </a:r>
              <a:endParaRPr sz="22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