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77075" cy="9363075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Bree Serif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schemas.openxmlformats.org/officeDocument/2006/relationships/font" Target="fonts/BreeSerif-regular.fnt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For employers and job seekers in high-turn indus</a:t>
            </a:r>
            <a:endParaRPr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96975" y="701675"/>
            <a:ext cx="4683125" cy="3511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943610" y="4447461"/>
            <a:ext cx="5189855" cy="421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7350" lIns="94700" spcFirstLastPara="1" rIns="94700" wrap="square" tIns="473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- 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1844681"/>
            <a:ext cx="77724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12.gif"/><Relationship Id="rId6" Type="http://schemas.openxmlformats.org/officeDocument/2006/relationships/image" Target="../media/image26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25.jp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Relationship Id="rId9" Type="http://schemas.openxmlformats.org/officeDocument/2006/relationships/image" Target="../media/image13.png"/><Relationship Id="rId5" Type="http://schemas.openxmlformats.org/officeDocument/2006/relationships/image" Target="../media/image15.jpg"/><Relationship Id="rId6" Type="http://schemas.openxmlformats.org/officeDocument/2006/relationships/image" Target="../media/image23.png"/><Relationship Id="rId7" Type="http://schemas.openxmlformats.org/officeDocument/2006/relationships/image" Target="../media/image1.png"/><Relationship Id="rId8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image" Target="../media/image33.png"/><Relationship Id="rId9" Type="http://schemas.openxmlformats.org/officeDocument/2006/relationships/image" Target="../media/image31.png"/><Relationship Id="rId5" Type="http://schemas.openxmlformats.org/officeDocument/2006/relationships/image" Target="../media/image18.gif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1143000" y="5692144"/>
            <a:ext cx="6858000" cy="3086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285751" y="4961285"/>
            <a:ext cx="8572499" cy="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0" name="Google Shape;90;p14"/>
          <p:cNvSpPr/>
          <p:nvPr/>
        </p:nvSpPr>
        <p:spPr>
          <a:xfrm>
            <a:off x="4057614" y="5078741"/>
            <a:ext cx="11252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B4B1A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b="0" i="0" sz="1350" u="none" cap="none" strike="noStrike">
              <a:solidFill>
                <a:srgbClr val="B4B1A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483897" y="5543425"/>
            <a:ext cx="4401403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InnovateHER – Confidential  </a:t>
            </a:r>
            <a:endParaRPr b="0" i="0" sz="13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531428" y="1129761"/>
            <a:ext cx="1245054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5597" y="269083"/>
            <a:ext cx="9760389" cy="509401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997461" y="4309605"/>
            <a:ext cx="5048176" cy="438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Crystal McDonald | Co-Founder &amp; CEO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/>
          <p:nvPr/>
        </p:nvSpPr>
        <p:spPr>
          <a:xfrm>
            <a:off x="1143001" y="5742442"/>
            <a:ext cx="68580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141987" y="199275"/>
            <a:ext cx="209191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The Competition</a:t>
            </a:r>
            <a:endParaRPr b="1" sz="225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descr="Image result for get hired" id="282" name="Google Shape;2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906" y="2889294"/>
            <a:ext cx="1385318" cy="245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restaurantnews.com/wp-content/uploads/2011/12/Restaurants-Signing-Up-for-Video-Job-Interview-Service-JobOn.jpg" id="283" name="Google Shape;2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8708" y="3747948"/>
            <a:ext cx="1081858" cy="790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brandeis.edu/hiatt/images/Interview_Stream_Logo.gif" id="284" name="Google Shape;2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8560" y="4168226"/>
            <a:ext cx="2071688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usiness.utah.gov/wp-content/uploads/HireVueLogo2.png" id="285" name="Google Shape;28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9219" y="4667261"/>
            <a:ext cx="1259845" cy="4199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descr="Image result for hirevue" id="286" name="Google Shape;286;p23"/>
          <p:cNvSpPr/>
          <p:nvPr/>
        </p:nvSpPr>
        <p:spPr>
          <a:xfrm>
            <a:off x="1259681" y="74890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1.prweb.com/prfiles/2012/02/20/12216012/logoblueflatflame.png" id="287" name="Google Shape;28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3861" y="3789235"/>
            <a:ext cx="1214006" cy="2609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23"/>
          <p:cNvCxnSpPr>
            <a:stCxn id="289" idx="2"/>
          </p:cNvCxnSpPr>
          <p:nvPr/>
        </p:nvCxnSpPr>
        <p:spPr>
          <a:xfrm>
            <a:off x="4479384" y="1438565"/>
            <a:ext cx="0" cy="385350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3"/>
          <p:cNvCxnSpPr/>
          <p:nvPr/>
        </p:nvCxnSpPr>
        <p:spPr>
          <a:xfrm flipH="1" rot="10800000">
            <a:off x="1262089" y="3337824"/>
            <a:ext cx="6167669" cy="2735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3"/>
          <p:cNvSpPr txBox="1"/>
          <p:nvPr/>
        </p:nvSpPr>
        <p:spPr>
          <a:xfrm>
            <a:off x="3751309" y="1115402"/>
            <a:ext cx="1456151" cy="323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Job Seeker Pool 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3527557" y="5342389"/>
            <a:ext cx="1903657" cy="323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 Job Seeker Pool  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7429758" y="3128250"/>
            <a:ext cx="1456151" cy="346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Hourly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-235481" y="3128249"/>
            <a:ext cx="1456151" cy="346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6334520" y="1152239"/>
            <a:ext cx="1540754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1" y="6560566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8">
            <a:alphaModFix/>
          </a:blip>
          <a:srcRect b="36569" l="12730" r="12568" t="33651"/>
          <a:stretch/>
        </p:blipFill>
        <p:spPr>
          <a:xfrm>
            <a:off x="6416040" y="141630"/>
            <a:ext cx="2575560" cy="58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8">
            <a:alphaModFix/>
          </a:blip>
          <a:srcRect b="36569" l="12730" r="12568" t="33651"/>
          <a:stretch/>
        </p:blipFill>
        <p:spPr>
          <a:xfrm>
            <a:off x="4997687" y="1348627"/>
            <a:ext cx="3367511" cy="7671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23"/>
          <p:cNvCxnSpPr/>
          <p:nvPr/>
        </p:nvCxnSpPr>
        <p:spPr>
          <a:xfrm>
            <a:off x="141987" y="748903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/>
          <p:nvPr/>
        </p:nvSpPr>
        <p:spPr>
          <a:xfrm>
            <a:off x="2489181" y="1920445"/>
            <a:ext cx="446532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59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1729713" y="1843819"/>
            <a:ext cx="1518937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CRYSTAL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Co-Founder &amp; CEO  </a:t>
            </a:r>
            <a:endParaRPr b="1" i="1" sz="150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911546" y="3058557"/>
            <a:ext cx="11552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ERIC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Chief Technology Officer </a:t>
            </a:r>
            <a:endParaRPr b="1" i="1" sz="150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775728" y="4562669"/>
            <a:ext cx="142690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TODD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Co-Founder</a:t>
            </a:r>
            <a:endParaRPr b="1" i="1" sz="150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7846666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08" name="Google Shape;3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715" y="4080546"/>
            <a:ext cx="246411" cy="2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4"/>
          <p:cNvSpPr/>
          <p:nvPr/>
        </p:nvSpPr>
        <p:spPr>
          <a:xfrm>
            <a:off x="196206" y="205079"/>
            <a:ext cx="238847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Experienced Team </a:t>
            </a:r>
            <a:endParaRPr b="1" sz="225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56" y="1701670"/>
            <a:ext cx="915740" cy="1059242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115" y="2977612"/>
            <a:ext cx="940184" cy="1095161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2" name="Google Shape;31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152" y="4362924"/>
            <a:ext cx="893291" cy="11089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24"/>
          <p:cNvSpPr/>
          <p:nvPr/>
        </p:nvSpPr>
        <p:spPr>
          <a:xfrm>
            <a:off x="1597260" y="5020463"/>
            <a:ext cx="1102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1859C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6629404" y="1112839"/>
            <a:ext cx="1217270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3202632" y="1913069"/>
            <a:ext cx="5788967" cy="623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10+ Years of Recruiting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Marketing, Business Development, </a:t>
            </a:r>
            <a:b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Fundraising &amp; Sales Experience 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3248651" y="3223744"/>
            <a:ext cx="5742950" cy="6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2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Technology Expert, 20+ Years </a:t>
            </a:r>
            <a:r>
              <a:rPr lang="en-US" sz="172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of UX, Design, &amp; </a:t>
            </a:r>
            <a:br>
              <a:rPr lang="en-US" sz="172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2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Development Experience at a Fortune 500 Company  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3248650" y="4512178"/>
            <a:ext cx="5742949" cy="346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10+ Years Multi-Unit Franchise Owner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 Finance &amp; Banking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-1268" y="6520719"/>
            <a:ext cx="9145268" cy="3571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24"/>
          <p:cNvCxnSpPr/>
          <p:nvPr/>
        </p:nvCxnSpPr>
        <p:spPr>
          <a:xfrm>
            <a:off x="144779" y="9034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20" name="Google Shape;320;p24"/>
          <p:cNvPicPr preferRelativeResize="0"/>
          <p:nvPr/>
        </p:nvPicPr>
        <p:blipFill rotWithShape="1">
          <a:blip r:embed="rId7">
            <a:alphaModFix/>
          </a:blip>
          <a:srcRect b="36569" l="12730" r="12568" t="33651"/>
          <a:stretch/>
        </p:blipFill>
        <p:spPr>
          <a:xfrm>
            <a:off x="6271331" y="84833"/>
            <a:ext cx="2575560" cy="58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6206" y="5736514"/>
            <a:ext cx="2060674" cy="53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63161" y="5797088"/>
            <a:ext cx="1567009" cy="4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44430" y="5486200"/>
            <a:ext cx="1357770" cy="88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62280" y="5620468"/>
            <a:ext cx="1838838" cy="62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08927" y="5510818"/>
            <a:ext cx="1007188" cy="9115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/>
          <p:nvPr/>
        </p:nvSpPr>
        <p:spPr>
          <a:xfrm>
            <a:off x="7656166" y="582807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63261" y="5707435"/>
            <a:ext cx="1838838" cy="62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002202" y="991837"/>
            <a:ext cx="6591328" cy="470833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/>
          <p:nvPr/>
        </p:nvSpPr>
        <p:spPr>
          <a:xfrm>
            <a:off x="899530" y="5483062"/>
            <a:ext cx="679667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1451610" y="3812628"/>
            <a:ext cx="2520668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2141085" y="1457965"/>
            <a:ext cx="1795687" cy="98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5902580" y="4253036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182058" y="192717"/>
            <a:ext cx="137409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Traction  </a:t>
            </a:r>
            <a:r>
              <a:rPr b="1" lang="en-US" sz="27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b="1" sz="270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843863" y="2228821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CDD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7846666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2032407" y="3175970"/>
            <a:ext cx="5470604" cy="623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2" marL="214313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4">
            <a:alphaModFix/>
          </a:blip>
          <a:srcRect b="36569" l="12730" r="12568" t="33651"/>
          <a:stretch/>
        </p:blipFill>
        <p:spPr>
          <a:xfrm>
            <a:off x="6408422" y="173027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25"/>
          <p:cNvCxnSpPr/>
          <p:nvPr/>
        </p:nvCxnSpPr>
        <p:spPr>
          <a:xfrm>
            <a:off x="137162" y="800232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43" name="Google Shape;343;p25"/>
          <p:cNvSpPr txBox="1"/>
          <p:nvPr/>
        </p:nvSpPr>
        <p:spPr>
          <a:xfrm>
            <a:off x="523612" y="998158"/>
            <a:ext cx="8445500" cy="6040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400"/>
              <a:buFont typeface="Arial"/>
              <a:buChar char="•"/>
            </a:pPr>
            <a:r>
              <a:rPr b="1" lang="en-US" sz="3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6,500 Users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400"/>
              <a:buFont typeface="Arial"/>
              <a:buChar char="•"/>
            </a:pPr>
            <a:r>
              <a:rPr b="1" lang="en-US" sz="3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 States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Sales Pipeline: 3 National Brands </a:t>
            </a:r>
            <a:endParaRPr/>
          </a:p>
          <a:p>
            <a:pPr indent="4572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 Generation GoToInterview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Winner Rise of the Rest Pitch Competition w/ Steve Case, Founder – AOL  </a:t>
            </a:r>
            <a:endParaRPr/>
          </a:p>
          <a:p>
            <a:pPr indent="45720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1" y="6553083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/>
          <p:nvPr/>
        </p:nvSpPr>
        <p:spPr>
          <a:xfrm>
            <a:off x="899530" y="5483062"/>
            <a:ext cx="679667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1451614" y="1800334"/>
            <a:ext cx="25206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Call-to-action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for in</a:t>
            </a:r>
            <a:r>
              <a:rPr b="1" lang="en-US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</a:t>
            </a:r>
            <a:r>
              <a:rPr lang="en-US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estor(s)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1451610" y="3812628"/>
            <a:ext cx="2520668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2141085" y="1457965"/>
            <a:ext cx="1795687" cy="98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5902580" y="4253036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153014" y="138713"/>
            <a:ext cx="205697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Our Customers </a:t>
            </a:r>
            <a:endParaRPr b="1" sz="225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5843863" y="2228821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3CDD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7846666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322" y="4865245"/>
            <a:ext cx="1678309" cy="140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289" y="4977408"/>
            <a:ext cx="3134796" cy="110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/>
          <p:nvPr/>
        </p:nvSpPr>
        <p:spPr>
          <a:xfrm>
            <a:off x="6492244" y="1054700"/>
            <a:ext cx="1354430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5874" y="1369072"/>
            <a:ext cx="2576935" cy="134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1327" y="2497427"/>
            <a:ext cx="2065315" cy="206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261" y="1227823"/>
            <a:ext cx="1877877" cy="178926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1" y="6526973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26"/>
          <p:cNvCxnSpPr/>
          <p:nvPr/>
        </p:nvCxnSpPr>
        <p:spPr>
          <a:xfrm>
            <a:off x="144780" y="9288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65" name="Google Shape;365;p26"/>
          <p:cNvPicPr preferRelativeResize="0"/>
          <p:nvPr/>
        </p:nvPicPr>
        <p:blipFill rotWithShape="1">
          <a:blip r:embed="rId8">
            <a:alphaModFix/>
          </a:blip>
          <a:srcRect b="36569" l="12730" r="12568" t="33651"/>
          <a:stretch/>
        </p:blipFill>
        <p:spPr>
          <a:xfrm>
            <a:off x="6416040" y="160539"/>
            <a:ext cx="2575560" cy="58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02809" y="1339099"/>
            <a:ext cx="3300137" cy="120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9531" y="3084430"/>
            <a:ext cx="1974991" cy="197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92244" y="4582895"/>
            <a:ext cx="1587196" cy="180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58700" y="2888905"/>
            <a:ext cx="1809587" cy="164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1135234" y="5699485"/>
            <a:ext cx="686576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</a:t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3117585" y="4056440"/>
            <a:ext cx="45786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twitter.com/go2interview</a:t>
            </a:r>
            <a:endParaRPr b="1" sz="320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3533833" y="4883399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117585" y="2983888"/>
            <a:ext cx="41849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angel.co/gotointerview</a:t>
            </a:r>
            <a:endParaRPr b="1" sz="320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617" y="2928000"/>
            <a:ext cx="776811" cy="75639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7"/>
          <p:cNvSpPr/>
          <p:nvPr/>
        </p:nvSpPr>
        <p:spPr>
          <a:xfrm>
            <a:off x="144780" y="187942"/>
            <a:ext cx="1984837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Keep In Touch </a:t>
            </a:r>
            <a:endParaRPr b="1" sz="225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descr="Image result for spark hire" id="380" name="Google Shape;380;p27"/>
          <p:cNvSpPr/>
          <p:nvPr/>
        </p:nvSpPr>
        <p:spPr>
          <a:xfrm>
            <a:off x="1259681" y="748903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6290309" y="1092703"/>
            <a:ext cx="1405890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1" y="6540490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27"/>
          <p:cNvCxnSpPr/>
          <p:nvPr/>
        </p:nvCxnSpPr>
        <p:spPr>
          <a:xfrm>
            <a:off x="144780" y="877668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84" name="Google Shape;384;p27"/>
          <p:cNvPicPr preferRelativeResize="0"/>
          <p:nvPr/>
        </p:nvPicPr>
        <p:blipFill rotWithShape="1">
          <a:blip r:embed="rId4">
            <a:alphaModFix/>
          </a:blip>
          <a:srcRect b="36569" l="12730" r="12568" t="33651"/>
          <a:stretch/>
        </p:blipFill>
        <p:spPr>
          <a:xfrm>
            <a:off x="6408419" y="113863"/>
            <a:ext cx="2575560" cy="586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 txBox="1"/>
          <p:nvPr/>
        </p:nvSpPr>
        <p:spPr>
          <a:xfrm>
            <a:off x="889000" y="1775648"/>
            <a:ext cx="7835899" cy="807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crystal@gotointerview.com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9617" y="4167479"/>
            <a:ext cx="776811" cy="7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151809" y="5733736"/>
            <a:ext cx="684919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298928" y="4594269"/>
            <a:ext cx="67020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97BA3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451614" y="5059472"/>
            <a:ext cx="430534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995482" y="3427627"/>
            <a:ext cx="4741570" cy="346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97B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572250" y="1101348"/>
            <a:ext cx="1314450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257318" y="4411981"/>
            <a:ext cx="638176" cy="486888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1690544" y="4602631"/>
            <a:ext cx="1983105" cy="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6" name="Google Shape;106;p15"/>
          <p:cNvSpPr txBox="1"/>
          <p:nvPr/>
        </p:nvSpPr>
        <p:spPr>
          <a:xfrm>
            <a:off x="1772738" y="5093782"/>
            <a:ext cx="5152371" cy="438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Burdensome         Ineffective         Costly 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098" y="1787885"/>
            <a:ext cx="4953735" cy="238599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5"/>
          <p:cNvSpPr/>
          <p:nvPr/>
        </p:nvSpPr>
        <p:spPr>
          <a:xfrm>
            <a:off x="-3810" y="6549389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36569" l="12730" r="12568" t="33651"/>
          <a:stretch/>
        </p:blipFill>
        <p:spPr>
          <a:xfrm>
            <a:off x="6357818" y="7939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5"/>
          <p:cNvCxnSpPr/>
          <p:nvPr/>
        </p:nvCxnSpPr>
        <p:spPr>
          <a:xfrm>
            <a:off x="5366266" y="4602950"/>
            <a:ext cx="1983105" cy="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" name="Google Shape;111;p15"/>
          <p:cNvSpPr/>
          <p:nvPr/>
        </p:nvSpPr>
        <p:spPr>
          <a:xfrm>
            <a:off x="0" y="40524"/>
            <a:ext cx="377058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b="1" i="0" lang="en-US" sz="22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The Hiring Process Is Tough </a:t>
            </a:r>
            <a:endParaRPr b="1" i="0" sz="22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144780" y="7383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144780" y="1063500"/>
            <a:ext cx="8846820" cy="4078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employers and job seekers  in high-turn industries, the hiring process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6697108" y="1069363"/>
            <a:ext cx="999092" cy="34624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5400000" dist="23000">
              <a:srgbClr val="FFFFFF">
                <a:alpha val="34901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" y="6541339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143001" y="5714635"/>
            <a:ext cx="68580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647099" y="2418135"/>
            <a:ext cx="11252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b="0" i="0" sz="13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964296" y="4122264"/>
            <a:ext cx="272557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2159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598408" y="3692977"/>
            <a:ext cx="69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BCCCB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2187972" y="3928076"/>
            <a:ext cx="1208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55%</a:t>
            </a:r>
            <a:endParaRPr b="1" i="0" sz="3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561778" y="2573468"/>
            <a:ext cx="104125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62%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846666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85202" y="168650"/>
            <a:ext cx="4313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1859C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b="1" i="0" lang="en-US" sz="22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Hourly-Wage Labor Market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3364619" y="2296441"/>
            <a:ext cx="2564951" cy="2793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Million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36569" l="12730" r="12568" t="33651"/>
          <a:stretch/>
        </p:blipFill>
        <p:spPr>
          <a:xfrm>
            <a:off x="6162040" y="33100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6"/>
          <p:cNvCxnSpPr/>
          <p:nvPr/>
        </p:nvCxnSpPr>
        <p:spPr>
          <a:xfrm>
            <a:off x="144780" y="7256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462" y="1135915"/>
            <a:ext cx="7965891" cy="460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615462" y="5497390"/>
            <a:ext cx="2035186" cy="19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143001" y="5714635"/>
            <a:ext cx="68580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647099" y="2418135"/>
            <a:ext cx="11252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b="0" i="0" sz="13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942496" y="4122264"/>
            <a:ext cx="272557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2159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598408" y="3692977"/>
            <a:ext cx="69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BCCCB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846666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697984" y="1115086"/>
            <a:ext cx="998219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092461" y="1687676"/>
            <a:ext cx="3822675" cy="3343317"/>
          </a:xfrm>
          <a:prstGeom prst="ellipse">
            <a:avLst/>
          </a:prstGeom>
          <a:solidFill>
            <a:srgbClr val="92D050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$32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Billion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0" y="6539651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951038" y="2843279"/>
            <a:ext cx="962025" cy="1032112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0625" y="220297"/>
            <a:ext cx="428737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50" u="none" cap="none" strike="noStrike">
                <a:solidFill>
                  <a:srgbClr val="31859C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b="1" i="0" lang="en-US" sz="22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 Hourly – Wage Market Spend</a:t>
            </a:r>
            <a:endParaRPr b="1" i="0" sz="22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36569" l="12730" r="12568" t="33651"/>
          <a:stretch/>
        </p:blipFill>
        <p:spPr>
          <a:xfrm>
            <a:off x="6408423" y="-20194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7"/>
          <p:cNvCxnSpPr/>
          <p:nvPr/>
        </p:nvCxnSpPr>
        <p:spPr>
          <a:xfrm>
            <a:off x="30625" y="7256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49" name="Google Shape;149;p17"/>
          <p:cNvGrpSpPr/>
          <p:nvPr/>
        </p:nvGrpSpPr>
        <p:grpSpPr>
          <a:xfrm>
            <a:off x="57634" y="1355741"/>
            <a:ext cx="4018197" cy="3941215"/>
            <a:chOff x="2042836" y="1467560"/>
            <a:chExt cx="3705977" cy="3893901"/>
          </a:xfrm>
        </p:grpSpPr>
        <p:pic>
          <p:nvPicPr>
            <p:cNvPr descr="Untitled-1.eps" id="150" name="Google Shape;15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96219">
              <a:off x="2745272" y="2673105"/>
              <a:ext cx="1763487" cy="1975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7"/>
            <p:cNvSpPr/>
            <p:nvPr/>
          </p:nvSpPr>
          <p:spPr>
            <a:xfrm>
              <a:off x="3554252" y="1467560"/>
              <a:ext cx="2194561" cy="2194563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" rotWithShape="0" dir="1800000" dist="63500">
                <a:srgbClr val="DDD9C3">
                  <a:alpha val="2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38646" y="1532284"/>
              <a:ext cx="2011681" cy="2011681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CC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2814524" y="3704332"/>
              <a:ext cx="1676899" cy="1657129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" rotWithShape="0" dir="1800000" dist="63500">
                <a:srgbClr val="DDD9C3">
                  <a:alpha val="2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042836" y="1956482"/>
              <a:ext cx="1371602" cy="1371601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7F6F0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" rotWithShape="0" dir="1800000" dist="63500">
                <a:srgbClr val="DDD9C3">
                  <a:alpha val="29803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416953" y="3570680"/>
              <a:ext cx="182881" cy="182881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880472" y="3031151"/>
              <a:ext cx="91441" cy="91442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31859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 rot="10800000">
              <a:off x="4659627" y="1559900"/>
              <a:ext cx="1005841" cy="201168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00CC99"/>
                </a:gs>
                <a:gs pos="57000">
                  <a:srgbClr val="00CC99"/>
                </a:gs>
                <a:gs pos="100000">
                  <a:srgbClr val="00DFAA">
                    <a:alpha val="90980"/>
                  </a:srgbClr>
                </a:gs>
              </a:gsLst>
              <a:lin ang="300000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" name="Google Shape;158;p17"/>
            <p:cNvGrpSpPr/>
            <p:nvPr/>
          </p:nvGrpSpPr>
          <p:grpSpPr>
            <a:xfrm>
              <a:off x="2887822" y="3780783"/>
              <a:ext cx="1503804" cy="1481773"/>
              <a:chOff x="-35115" y="-13106"/>
              <a:chExt cx="1503802" cy="1481771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-35115" y="-13106"/>
                <a:ext cx="1463042" cy="1463042"/>
              </a:xfrm>
              <a:custGeom>
                <a:rect b="b" l="l" r="r" t="t"/>
                <a:pathLst>
                  <a:path extrusionOk="0" h="19679" w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B982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 rot="10800000">
                <a:off x="737166" y="22"/>
                <a:ext cx="731521" cy="1463041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9820">
                      <a:alpha val="90980"/>
                    </a:srgbClr>
                  </a:gs>
                  <a:gs pos="58999">
                    <a:srgbClr val="FB9820">
                      <a:alpha val="90980"/>
                    </a:srgbClr>
                  </a:gs>
                  <a:gs pos="100000">
                    <a:srgbClr val="FFB807">
                      <a:alpha val="90980"/>
                    </a:srgbClr>
                  </a:gs>
                </a:gsLst>
                <a:lin ang="4079999" scaled="0"/>
              </a:gra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 rot="-5400000">
                <a:off x="365760" y="371384"/>
                <a:ext cx="731521" cy="1463041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FB982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17"/>
            <p:cNvSpPr/>
            <p:nvPr/>
          </p:nvSpPr>
          <p:spPr>
            <a:xfrm rot="-5400000">
              <a:off x="4148581" y="2062814"/>
              <a:ext cx="1005841" cy="2011682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691383" y="1924654"/>
              <a:ext cx="1973635" cy="141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4275" spcFirstLastPara="1" rIns="3427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27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Million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PT Workers </a:t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869474" y="4167250"/>
              <a:ext cx="1552371" cy="733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4275" spcFirstLastPara="1" rIns="3427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25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$5,500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25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Cost to Hire </a:t>
              </a:r>
              <a:endParaRPr b="1" i="0" sz="1725" u="none" cap="none" strike="noStrik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2127853" y="2044330"/>
              <a:ext cx="1193309" cy="1193290"/>
              <a:chOff x="0" y="0"/>
              <a:chExt cx="1193308" cy="1193289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17" y="0"/>
                <a:ext cx="1188721" cy="1188720"/>
              </a:xfrm>
              <a:custGeom>
                <a:rect b="b" l="l" r="r" t="t"/>
                <a:pathLst>
                  <a:path extrusionOk="0" h="19679" w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33CCCC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 rot="10800000">
                <a:off x="598947" y="18"/>
                <a:ext cx="594360" cy="1188720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CCCB">
                      <a:alpha val="90980"/>
                    </a:srgbClr>
                  </a:gs>
                  <a:gs pos="60000">
                    <a:srgbClr val="3BCCCB">
                      <a:alpha val="90980"/>
                    </a:srgbClr>
                  </a:gs>
                  <a:gs pos="100000">
                    <a:srgbClr val="42E8E8">
                      <a:alpha val="90980"/>
                    </a:srgbClr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 rot="-5400000">
                <a:off x="297179" y="301749"/>
                <a:ext cx="594361" cy="1188720"/>
              </a:xfrm>
              <a:custGeom>
                <a:rect b="b" l="l" r="r" t="t"/>
                <a:pathLst>
                  <a:path extrusionOk="0" h="21600" w="2160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close/>
                  </a:path>
                </a:pathLst>
              </a:custGeom>
              <a:solidFill>
                <a:srgbClr val="3BCCCB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2158352" y="2343619"/>
              <a:ext cx="1256086" cy="733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34275" spcFirstLastPara="1" rIns="3427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25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60%</a:t>
              </a:r>
              <a:endParaRPr b="1" i="0" sz="1725" u="none" cap="none" strike="noStrik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725" u="none" cap="none" strike="noStrik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Turnover</a:t>
              </a:r>
              <a:endParaRPr b="1" i="0" sz="1725" u="none" cap="none" strike="noStrik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70C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7846666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451613" y="5742446"/>
            <a:ext cx="198306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3185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3999" cy="69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144780" y="157433"/>
            <a:ext cx="18646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Business Case </a:t>
            </a:r>
            <a:endParaRPr b="1" i="0" sz="22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151805" y="5733736"/>
            <a:ext cx="684919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451610" y="4530427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201451" y="3130349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146" y="2163440"/>
            <a:ext cx="3374980" cy="3221100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19"/>
          <p:cNvSpPr txBox="1"/>
          <p:nvPr/>
        </p:nvSpPr>
        <p:spPr>
          <a:xfrm>
            <a:off x="6549390" y="1101355"/>
            <a:ext cx="1291590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821771" y="950100"/>
            <a:ext cx="5509260" cy="692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450 Room Hotel  </a:t>
            </a:r>
            <a:endParaRPr b="1" i="0" sz="405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4402" y="6549389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4">
            <a:alphaModFix/>
          </a:blip>
          <a:srcRect b="36569" l="12730" r="12568" t="33651"/>
          <a:stretch/>
        </p:blipFill>
        <p:spPr>
          <a:xfrm>
            <a:off x="6384925" y="58713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9"/>
          <p:cNvCxnSpPr/>
          <p:nvPr/>
        </p:nvCxnSpPr>
        <p:spPr>
          <a:xfrm>
            <a:off x="144780" y="7510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91" name="Google Shape;191;p19"/>
          <p:cNvGrpSpPr/>
          <p:nvPr/>
        </p:nvGrpSpPr>
        <p:grpSpPr>
          <a:xfrm>
            <a:off x="458202" y="2239635"/>
            <a:ext cx="4650457" cy="709392"/>
            <a:chOff x="52" y="405496"/>
            <a:chExt cx="4650457" cy="709392"/>
          </a:xfrm>
        </p:grpSpPr>
        <p:sp>
          <p:nvSpPr>
            <p:cNvPr id="192" name="Google Shape;192;p19"/>
            <p:cNvSpPr/>
            <p:nvPr/>
          </p:nvSpPr>
          <p:spPr>
            <a:xfrm>
              <a:off x="52" y="405496"/>
              <a:ext cx="1611473" cy="709392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354748" y="405496"/>
              <a:ext cx="902081" cy="709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50" lIns="56000" spcFirstLastPara="1" rIns="18650" wrap="square" tIns="1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27,000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Apps 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434178" y="405496"/>
              <a:ext cx="1694791" cy="709392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1788874" y="405496"/>
              <a:ext cx="985399" cy="709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50" lIns="56000" spcFirstLastPara="1" rIns="18650" wrap="square" tIns="1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13,500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Interviews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951621" y="405496"/>
              <a:ext cx="1698888" cy="709392"/>
            </a:xfrm>
            <a:prstGeom prst="chevron">
              <a:avLst>
                <a:gd fmla="val 5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3306317" y="405496"/>
              <a:ext cx="989496" cy="709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50" lIns="56000" spcFirstLastPara="1" rIns="18650" wrap="square" tIns="1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900        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Hires 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9"/>
          <p:cNvSpPr txBox="1"/>
          <p:nvPr/>
        </p:nvSpPr>
        <p:spPr>
          <a:xfrm>
            <a:off x="59281" y="3503223"/>
            <a:ext cx="5448300" cy="23544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Cost = $4.9 Million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 = 6,750 Hours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5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144780" y="157433"/>
            <a:ext cx="210506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Hiring Process   </a:t>
            </a:r>
            <a:endParaRPr b="1" i="0" sz="22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151805" y="5733736"/>
            <a:ext cx="684919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451610" y="4530427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4201451" y="3130349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549390" y="1101355"/>
            <a:ext cx="1291590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402" y="6549389"/>
            <a:ext cx="914399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36569" l="12730" r="12568" t="33651"/>
          <a:stretch/>
        </p:blipFill>
        <p:spPr>
          <a:xfrm>
            <a:off x="6384925" y="58713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0"/>
          <p:cNvCxnSpPr/>
          <p:nvPr/>
        </p:nvCxnSpPr>
        <p:spPr>
          <a:xfrm>
            <a:off x="144780" y="9542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11" name="Google Shape;211;p20"/>
          <p:cNvGrpSpPr/>
          <p:nvPr/>
        </p:nvGrpSpPr>
        <p:grpSpPr>
          <a:xfrm>
            <a:off x="622300" y="1548680"/>
            <a:ext cx="8100998" cy="3691720"/>
            <a:chOff x="581896" y="2132856"/>
            <a:chExt cx="10914704" cy="4106030"/>
          </a:xfrm>
        </p:grpSpPr>
        <p:sp>
          <p:nvSpPr>
            <p:cNvPr id="212" name="Google Shape;212;p20"/>
            <p:cNvSpPr/>
            <p:nvPr/>
          </p:nvSpPr>
          <p:spPr>
            <a:xfrm>
              <a:off x="599641" y="213285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 opportunity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607891" y="213285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 &amp; recruit candidate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6616141" y="213285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Schedule 1</a:t>
              </a:r>
              <a:r>
                <a:rPr b="1" baseline="3000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interview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9624392" y="213285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Host 1</a:t>
              </a:r>
              <a:r>
                <a:rPr b="1" baseline="3000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interview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81896" y="375303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Schedule 2</a:t>
              </a:r>
              <a:r>
                <a:rPr b="1" baseline="3000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interview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6610226" y="375303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Deliberate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596061" y="375303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Host 2</a:t>
              </a:r>
              <a:r>
                <a:rPr b="1" baseline="3000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interview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9624392" y="375303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Extend offer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2063552" y="533878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Conduct background screen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5087888" y="533878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new employee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8112224" y="5338786"/>
              <a:ext cx="1872208" cy="9001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 hiring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550666" y="234059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564138" y="234059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562424" y="234059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2556656" y="396077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5570128" y="396077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8568414" y="396077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4027518" y="554652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7061808" y="5546520"/>
              <a:ext cx="978408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5400000">
              <a:off x="1260205" y="3225197"/>
              <a:ext cx="515590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1401380" y="3158560"/>
              <a:ext cx="9235440" cy="22111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10469913" y="3096687"/>
              <a:ext cx="265542" cy="28299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 rot="5400000">
              <a:off x="2741861" y="4801097"/>
              <a:ext cx="515590" cy="4846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891897" y="4784769"/>
              <a:ext cx="7632595" cy="22111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0501697" y="4722896"/>
              <a:ext cx="265542" cy="28299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>
            <a:off x="1143001" y="5699836"/>
            <a:ext cx="68580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6016183" y="3416032"/>
            <a:ext cx="16762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2159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7846662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5179569" y="4403044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31859C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214656" y="286419"/>
            <a:ext cx="221214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We Make It Easy </a:t>
            </a:r>
            <a:endParaRPr b="1" i="0" sz="2250" u="none" cap="none" strike="noStrike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5506665" y="1388084"/>
            <a:ext cx="3383335" cy="13734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75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Job Seekers 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Easy &amp; Free Online Resume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Interview 24 Hours A Day 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High Employer Visibility 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1451610" y="2087162"/>
            <a:ext cx="3429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3434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5358076" y="3107781"/>
            <a:ext cx="3637335" cy="1500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7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Employers</a:t>
            </a:r>
            <a:r>
              <a:rPr b="1" lang="en-US" sz="33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Increase Human Resources ROI 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Review Interviews On Demand</a:t>
            </a:r>
            <a:endParaRPr/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Access to Candidate Pool 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6720840" y="1078443"/>
            <a:ext cx="1030743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0" y="6525881"/>
            <a:ext cx="916685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36569" l="12730" r="12568" t="33651"/>
          <a:stretch/>
        </p:blipFill>
        <p:spPr>
          <a:xfrm>
            <a:off x="6404610" y="189054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1"/>
          <p:cNvCxnSpPr/>
          <p:nvPr/>
        </p:nvCxnSpPr>
        <p:spPr>
          <a:xfrm>
            <a:off x="148591" y="852702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53" name="Google Shape;2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33" y="1264405"/>
            <a:ext cx="4411403" cy="4849774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1143001" y="5699836"/>
            <a:ext cx="68580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6016183" y="3416032"/>
            <a:ext cx="16762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159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7846662" y="5689572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EECE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5179569" y="4403044"/>
            <a:ext cx="69312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4275" spcFirstLastPara="1" rIns="3427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1859C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1451610" y="1914411"/>
            <a:ext cx="3429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34343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6720840" y="1078443"/>
            <a:ext cx="1030743" cy="346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0" y="6547147"/>
            <a:ext cx="9166859" cy="308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449580" y="4298962"/>
            <a:ext cx="4431031" cy="45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7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Software Licensing </a:t>
            </a:r>
            <a:endParaRPr b="1" sz="33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449577" y="3110510"/>
            <a:ext cx="4431031" cy="45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7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Enterprise    </a:t>
            </a:r>
            <a:endParaRPr b="1" sz="33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49578" y="1991722"/>
            <a:ext cx="4431031" cy="45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7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Subscription Based </a:t>
            </a:r>
            <a:endParaRPr b="1" sz="33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22"/>
          <p:cNvCxnSpPr/>
          <p:nvPr/>
        </p:nvCxnSpPr>
        <p:spPr>
          <a:xfrm>
            <a:off x="3528173" y="1947873"/>
            <a:ext cx="0" cy="31072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2"/>
          <p:cNvSpPr txBox="1"/>
          <p:nvPr/>
        </p:nvSpPr>
        <p:spPr>
          <a:xfrm>
            <a:off x="3797245" y="2025932"/>
            <a:ext cx="5194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Small employers, high-turnover,  full access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platform, priced based on number of job postings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3816644" y="3087964"/>
            <a:ext cx="49011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Medium employers, high-turnover,  customized  professional services, priced based on scope and scale of work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3816644" y="4304018"/>
            <a:ext cx="4436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Large employers, high-turnover, API, priced based on scope and scale of work </a:t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144780" y="257413"/>
            <a:ext cx="30857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070C0"/>
                </a:solidFill>
                <a:latin typeface="Bree Serif"/>
                <a:ea typeface="Bree Serif"/>
                <a:cs typeface="Bree Serif"/>
                <a:sym typeface="Bree Serif"/>
              </a:rPr>
              <a:t>Scalable Business Model </a:t>
            </a:r>
            <a:endParaRPr b="1" sz="2250">
              <a:solidFill>
                <a:srgbClr val="0070C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36569" l="12730" r="12568" t="33651"/>
          <a:stretch/>
        </p:blipFill>
        <p:spPr>
          <a:xfrm>
            <a:off x="6394422" y="173174"/>
            <a:ext cx="2575560" cy="586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2"/>
          <p:cNvCxnSpPr/>
          <p:nvPr/>
        </p:nvCxnSpPr>
        <p:spPr>
          <a:xfrm>
            <a:off x="123162" y="966965"/>
            <a:ext cx="8846820" cy="0"/>
          </a:xfrm>
          <a:prstGeom prst="straightConnector1">
            <a:avLst/>
          </a:prstGeom>
          <a:noFill/>
          <a:ln cap="flat" cmpd="sng" w="25400">
            <a:solidFill>
              <a:srgbClr val="27A25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5" name="Google Shape;275;p22"/>
          <p:cNvSpPr/>
          <p:nvPr/>
        </p:nvSpPr>
        <p:spPr>
          <a:xfrm>
            <a:off x="288289" y="2959931"/>
            <a:ext cx="8590279" cy="1152218"/>
          </a:xfrm>
          <a:prstGeom prst="frame">
            <a:avLst>
              <a:gd fmla="val 12500" name="adj1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