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 </a:t>
            </a:r>
            <a:endParaRPr/>
          </a:p>
        </p:txBody>
      </p:sp>
      <p:sp>
        <p:nvSpPr>
          <p:cNvPr id="85" name="Google Shape;85;p13"/>
          <p:cNvSpPr txBox="1"/>
          <p:nvPr>
            <p:ph idx="1" type="subTitle"/>
          </p:nvPr>
        </p:nvSpPr>
        <p:spPr>
          <a:xfrm>
            <a:off x="0" y="3602038"/>
            <a:ext cx="9144000" cy="32559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200"/>
              <a:buNone/>
            </a:pPr>
            <a:r>
              <a:rPr b="1" lang="en-US" sz="1200"/>
              <a:t>Title</a:t>
            </a:r>
            <a:endParaRPr/>
          </a:p>
          <a:p>
            <a:pPr indent="0" lvl="0" marL="0" rtl="0" algn="ctr">
              <a:lnSpc>
                <a:spcPct val="100000"/>
              </a:lnSpc>
              <a:spcBef>
                <a:spcPts val="0"/>
              </a:spcBef>
              <a:spcAft>
                <a:spcPts val="0"/>
              </a:spcAft>
              <a:buClr>
                <a:schemeClr val="dk1"/>
              </a:buClr>
              <a:buSzPts val="1200"/>
              <a:buNone/>
            </a:pPr>
            <a:r>
              <a:rPr lang="en-US" sz="1200"/>
              <a:t>Virus Overload</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Visual, Audio, and Programming</a:t>
            </a:r>
            <a:endParaRPr/>
          </a:p>
          <a:p>
            <a:pPr indent="0" lvl="0" marL="0" rtl="0" algn="ctr">
              <a:lnSpc>
                <a:spcPct val="100000"/>
              </a:lnSpc>
              <a:spcBef>
                <a:spcPts val="0"/>
              </a:spcBef>
              <a:spcAft>
                <a:spcPts val="0"/>
              </a:spcAft>
              <a:buClr>
                <a:schemeClr val="dk1"/>
              </a:buClr>
              <a:buSzPts val="1200"/>
              <a:buNone/>
            </a:pPr>
            <a:r>
              <a:rPr lang="en-US" sz="1200"/>
              <a:t>Alexander Perez, 11</a:t>
            </a:r>
            <a:r>
              <a:rPr baseline="30000" lang="en-US" sz="1200"/>
              <a:t>th</a:t>
            </a:r>
            <a:r>
              <a:rPr lang="en-US" sz="1200"/>
              <a:t> grade, iTECH Academy, Miami Springs SHS</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Integrated Development Environment</a:t>
            </a:r>
            <a:endParaRPr/>
          </a:p>
          <a:p>
            <a:pPr indent="0" lvl="0" marL="0" rtl="0" algn="ctr">
              <a:lnSpc>
                <a:spcPct val="100000"/>
              </a:lnSpc>
              <a:spcBef>
                <a:spcPts val="0"/>
              </a:spcBef>
              <a:spcAft>
                <a:spcPts val="0"/>
              </a:spcAft>
              <a:buClr>
                <a:schemeClr val="dk1"/>
              </a:buClr>
              <a:buSzPts val="1200"/>
              <a:buNone/>
            </a:pPr>
            <a:r>
              <a:rPr lang="en-US" sz="1200"/>
              <a:t>Yoyo Games, GameMaker, GML Language</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Game Platform</a:t>
            </a:r>
            <a:endParaRPr/>
          </a:p>
          <a:p>
            <a:pPr indent="0" lvl="0" marL="0" rtl="0" algn="ctr">
              <a:lnSpc>
                <a:spcPct val="100000"/>
              </a:lnSpc>
              <a:spcBef>
                <a:spcPts val="0"/>
              </a:spcBef>
              <a:spcAft>
                <a:spcPts val="0"/>
              </a:spcAft>
              <a:buClr>
                <a:schemeClr val="dk1"/>
              </a:buClr>
              <a:buSzPts val="1200"/>
              <a:buNone/>
            </a:pPr>
            <a:r>
              <a:rPr lang="en-US" sz="1200"/>
              <a:t>Windows</a:t>
            </a:r>
            <a:endParaRPr/>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Game Genre</a:t>
            </a:r>
            <a:endParaRPr/>
          </a:p>
          <a:p>
            <a:pPr indent="0" lvl="0" marL="0" rtl="0" algn="ctr">
              <a:lnSpc>
                <a:spcPct val="100000"/>
              </a:lnSpc>
              <a:spcBef>
                <a:spcPts val="0"/>
              </a:spcBef>
              <a:spcAft>
                <a:spcPts val="0"/>
              </a:spcAft>
              <a:buClr>
                <a:schemeClr val="dk1"/>
              </a:buClr>
              <a:buSzPts val="1200"/>
              <a:buNone/>
            </a:pPr>
            <a:r>
              <a:rPr lang="en-US" sz="1200"/>
              <a:t>Educational, Side Scroll</a:t>
            </a:r>
            <a:endParaRPr sz="1200"/>
          </a:p>
          <a:p>
            <a:pPr indent="0" lvl="0" marL="0" rtl="0" algn="ctr">
              <a:lnSpc>
                <a:spcPct val="100000"/>
              </a:lnSpc>
              <a:spcBef>
                <a:spcPts val="0"/>
              </a:spcBef>
              <a:spcAft>
                <a:spcPts val="0"/>
              </a:spcAft>
              <a:buClr>
                <a:schemeClr val="dk1"/>
              </a:buClr>
              <a:buSzPts val="1200"/>
              <a:buNone/>
            </a:pPr>
            <a:r>
              <a:t/>
            </a:r>
            <a:endParaRPr sz="1200"/>
          </a:p>
          <a:p>
            <a:pPr indent="0" lvl="0" marL="0" rtl="0" algn="ctr">
              <a:lnSpc>
                <a:spcPct val="100000"/>
              </a:lnSpc>
              <a:spcBef>
                <a:spcPts val="0"/>
              </a:spcBef>
              <a:spcAft>
                <a:spcPts val="0"/>
              </a:spcAft>
              <a:buClr>
                <a:schemeClr val="dk1"/>
              </a:buClr>
              <a:buSzPts val="1200"/>
              <a:buNone/>
            </a:pPr>
            <a:r>
              <a:rPr b="1" lang="en-US" sz="1200"/>
              <a:t>Target Audience</a:t>
            </a:r>
            <a:endParaRPr/>
          </a:p>
          <a:p>
            <a:pPr indent="0" lvl="0" marL="0" rtl="0" algn="ctr">
              <a:lnSpc>
                <a:spcPct val="100000"/>
              </a:lnSpc>
              <a:spcBef>
                <a:spcPts val="0"/>
              </a:spcBef>
              <a:spcAft>
                <a:spcPts val="0"/>
              </a:spcAft>
              <a:buClr>
                <a:schemeClr val="dk1"/>
              </a:buClr>
              <a:buSzPts val="1200"/>
              <a:buNone/>
            </a:pPr>
            <a:r>
              <a:rPr lang="en-US" sz="1200"/>
              <a:t>E for Everyone, Ages 12-21 (teens  - young adults)</a:t>
            </a:r>
            <a:endParaRPr/>
          </a:p>
        </p:txBody>
      </p:sp>
      <p:pic>
        <p:nvPicPr>
          <p:cNvPr id="86" name="Google Shape;86;p13"/>
          <p:cNvPicPr preferRelativeResize="0"/>
          <p:nvPr/>
        </p:nvPicPr>
        <p:blipFill rotWithShape="1">
          <a:blip r:embed="rId3">
            <a:alphaModFix/>
          </a:blip>
          <a:srcRect b="0" l="0" r="0" t="0"/>
          <a:stretch/>
        </p:blipFill>
        <p:spPr>
          <a:xfrm>
            <a:off x="1804086" y="160638"/>
            <a:ext cx="5288693" cy="34687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n-US" sz="3600"/>
              <a:t>Characters</a:t>
            </a:r>
            <a:endParaRPr b="1" sz="3600"/>
          </a:p>
        </p:txBody>
      </p:sp>
      <p:pic>
        <p:nvPicPr>
          <p:cNvPr id="156" name="Google Shape;156;p22"/>
          <p:cNvPicPr preferRelativeResize="0"/>
          <p:nvPr>
            <p:ph idx="1" type="body"/>
          </p:nvPr>
        </p:nvPicPr>
        <p:blipFill rotWithShape="1">
          <a:blip r:embed="rId3">
            <a:alphaModFix/>
          </a:blip>
          <a:srcRect b="0" l="0" r="0" t="0"/>
          <a:stretch/>
        </p:blipFill>
        <p:spPr>
          <a:xfrm>
            <a:off x="911259" y="1801241"/>
            <a:ext cx="762299" cy="1185799"/>
          </a:xfrm>
          <a:prstGeom prst="rect">
            <a:avLst/>
          </a:prstGeom>
          <a:noFill/>
          <a:ln>
            <a:noFill/>
          </a:ln>
        </p:spPr>
      </p:pic>
      <p:sp>
        <p:nvSpPr>
          <p:cNvPr id="157" name="Google Shape;157;p22"/>
          <p:cNvSpPr txBox="1"/>
          <p:nvPr/>
        </p:nvSpPr>
        <p:spPr>
          <a:xfrm>
            <a:off x="2255520" y="1962912"/>
            <a:ext cx="468172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Anti-Virus Defender:</a:t>
            </a:r>
            <a:r>
              <a:rPr lang="en-US" sz="1800">
                <a:solidFill>
                  <a:schemeClr val="dk1"/>
                </a:solidFill>
                <a:latin typeface="Calibri"/>
                <a:ea typeface="Calibri"/>
                <a:cs typeface="Calibri"/>
                <a:sym typeface="Calibri"/>
              </a:rPr>
              <a:t> He is sent by the anti-virus program to terminate the virus in the system. He is also the avatar.</a:t>
            </a:r>
            <a:endParaRPr b="1" sz="1800">
              <a:solidFill>
                <a:schemeClr val="dk1"/>
              </a:solidFill>
              <a:latin typeface="Calibri"/>
              <a:ea typeface="Calibri"/>
              <a:cs typeface="Calibri"/>
              <a:sym typeface="Calibri"/>
            </a:endParaRPr>
          </a:p>
        </p:txBody>
      </p:sp>
      <p:pic>
        <p:nvPicPr>
          <p:cNvPr id="158" name="Google Shape;158;p22"/>
          <p:cNvPicPr preferRelativeResize="0"/>
          <p:nvPr/>
        </p:nvPicPr>
        <p:blipFill rotWithShape="1">
          <a:blip r:embed="rId4">
            <a:alphaModFix/>
          </a:blip>
          <a:srcRect b="0" l="0" r="0" t="0"/>
          <a:stretch/>
        </p:blipFill>
        <p:spPr>
          <a:xfrm>
            <a:off x="838391" y="3495580"/>
            <a:ext cx="780788" cy="1205294"/>
          </a:xfrm>
          <a:prstGeom prst="rect">
            <a:avLst/>
          </a:prstGeom>
          <a:noFill/>
          <a:ln>
            <a:noFill/>
          </a:ln>
        </p:spPr>
      </p:pic>
      <p:sp>
        <p:nvSpPr>
          <p:cNvPr id="159" name="Google Shape;159;p22"/>
          <p:cNvSpPr txBox="1"/>
          <p:nvPr/>
        </p:nvSpPr>
        <p:spPr>
          <a:xfrm>
            <a:off x="2255520" y="3681984"/>
            <a:ext cx="431596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Virus: </a:t>
            </a:r>
            <a:r>
              <a:rPr lang="en-US" sz="1800">
                <a:solidFill>
                  <a:schemeClr val="dk1"/>
                </a:solidFill>
                <a:latin typeface="Calibri"/>
                <a:ea typeface="Calibri"/>
                <a:cs typeface="Calibri"/>
                <a:sym typeface="Calibri"/>
              </a:rPr>
              <a:t>This is one of the viruses in the system. If the player answers a question incorrectly, they will invade the computer and corrupt it.</a:t>
            </a:r>
            <a:endParaRPr b="1"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CAD / IDE</a:t>
            </a:r>
            <a:endParaRPr b="1" sz="4000"/>
          </a:p>
        </p:txBody>
      </p:sp>
      <p:sp>
        <p:nvSpPr>
          <p:cNvPr id="165" name="Google Shape;165;p23"/>
          <p:cNvSpPr txBox="1"/>
          <p:nvPr>
            <p:ph idx="1" type="body"/>
          </p:nvPr>
        </p:nvSpPr>
        <p:spPr>
          <a:xfrm>
            <a:off x="592074" y="1830473"/>
            <a:ext cx="3260598" cy="451421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800"/>
              <a:buChar char="•"/>
            </a:pPr>
            <a:r>
              <a:rPr lang="en-US" sz="1800"/>
              <a:t>Photoshop was used to design all the textures, backgrounds, and sprites.</a:t>
            </a:r>
            <a:endParaRPr/>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114300" lvl="0" marL="22860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lang="en-US" sz="1800"/>
              <a:t>All the textures, backgrounds, and sprites were then implemented into Game Maker, where I applied actions to them using drag and drop events, along with small GML code.</a:t>
            </a:r>
            <a:endParaRPr sz="1800"/>
          </a:p>
        </p:txBody>
      </p:sp>
      <p:pic>
        <p:nvPicPr>
          <p:cNvPr id="166" name="Google Shape;166;p23"/>
          <p:cNvPicPr preferRelativeResize="0"/>
          <p:nvPr/>
        </p:nvPicPr>
        <p:blipFill rotWithShape="1">
          <a:blip r:embed="rId3">
            <a:alphaModFix/>
          </a:blip>
          <a:srcRect b="0" l="0" r="0" t="0"/>
          <a:stretch/>
        </p:blipFill>
        <p:spPr>
          <a:xfrm>
            <a:off x="4352544" y="1722118"/>
            <a:ext cx="4364735" cy="2365463"/>
          </a:xfrm>
          <a:prstGeom prst="rect">
            <a:avLst/>
          </a:prstGeom>
          <a:noFill/>
          <a:ln>
            <a:noFill/>
          </a:ln>
        </p:spPr>
      </p:pic>
      <p:pic>
        <p:nvPicPr>
          <p:cNvPr id="167" name="Google Shape;167;p23"/>
          <p:cNvPicPr preferRelativeResize="0"/>
          <p:nvPr/>
        </p:nvPicPr>
        <p:blipFill rotWithShape="1">
          <a:blip r:embed="rId4">
            <a:alphaModFix/>
          </a:blip>
          <a:srcRect b="0" l="0" r="0" t="0"/>
          <a:stretch/>
        </p:blipFill>
        <p:spPr>
          <a:xfrm>
            <a:off x="4352543" y="4364735"/>
            <a:ext cx="4364735" cy="2363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Programming and Code</a:t>
            </a:r>
            <a:endParaRPr b="1" sz="4000"/>
          </a:p>
        </p:txBody>
      </p:sp>
      <p:sp>
        <p:nvSpPr>
          <p:cNvPr id="173" name="Google Shape;173;p24"/>
          <p:cNvSpPr txBox="1"/>
          <p:nvPr>
            <p:ph idx="1" type="body"/>
          </p:nvPr>
        </p:nvSpPr>
        <p:spPr>
          <a:xfrm>
            <a:off x="628650" y="1825624"/>
            <a:ext cx="3345942" cy="463613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Drag and drop code was used for most of the functionality of the game.</a:t>
            </a:r>
            <a:endParaRPr/>
          </a:p>
          <a:p>
            <a:pPr indent="-228600" lvl="0" marL="228600" rtl="0" algn="l">
              <a:lnSpc>
                <a:spcPct val="90000"/>
              </a:lnSpc>
              <a:spcBef>
                <a:spcPts val="1000"/>
              </a:spcBef>
              <a:spcAft>
                <a:spcPts val="0"/>
              </a:spcAft>
              <a:buClr>
                <a:schemeClr val="dk1"/>
              </a:buClr>
              <a:buSzPts val="2000"/>
              <a:buChar char="•"/>
            </a:pPr>
            <a:r>
              <a:rPr lang="en-US" sz="2000"/>
              <a:t>Several events that include actions that change the sprites, and declare what happens when two objects collide.</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Small amount of GML code was used for some functionality.</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174" name="Google Shape;174;p24"/>
          <p:cNvPicPr preferRelativeResize="0"/>
          <p:nvPr/>
        </p:nvPicPr>
        <p:blipFill rotWithShape="1">
          <a:blip r:embed="rId3">
            <a:alphaModFix/>
          </a:blip>
          <a:srcRect b="0" l="0" r="0" t="0"/>
          <a:stretch/>
        </p:blipFill>
        <p:spPr>
          <a:xfrm>
            <a:off x="4352544" y="1823346"/>
            <a:ext cx="4194048" cy="2266403"/>
          </a:xfrm>
          <a:prstGeom prst="rect">
            <a:avLst/>
          </a:prstGeom>
          <a:noFill/>
          <a:ln>
            <a:noFill/>
          </a:ln>
        </p:spPr>
      </p:pic>
      <p:pic>
        <p:nvPicPr>
          <p:cNvPr id="175" name="Google Shape;175;p24"/>
          <p:cNvPicPr preferRelativeResize="0"/>
          <p:nvPr/>
        </p:nvPicPr>
        <p:blipFill rotWithShape="1">
          <a:blip r:embed="rId4">
            <a:alphaModFix/>
          </a:blip>
          <a:srcRect b="0" l="0" r="0" t="0"/>
          <a:stretch/>
        </p:blipFill>
        <p:spPr>
          <a:xfrm>
            <a:off x="4468712" y="4230624"/>
            <a:ext cx="3961712" cy="24810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Programing and Code</a:t>
            </a:r>
            <a:endParaRPr b="1" sz="4000"/>
          </a:p>
        </p:txBody>
      </p:sp>
      <p:sp>
        <p:nvSpPr>
          <p:cNvPr id="181" name="Google Shape;181;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Below is the code I used to make the background scroll, making it seem as if the avatar were running through the computer.</a:t>
            </a:r>
            <a:endParaRPr/>
          </a:p>
          <a:p>
            <a:pPr indent="-228600" lvl="0" marL="228600" rtl="0" algn="l">
              <a:lnSpc>
                <a:spcPct val="90000"/>
              </a:lnSpc>
              <a:spcBef>
                <a:spcPts val="1000"/>
              </a:spcBef>
              <a:spcAft>
                <a:spcPts val="0"/>
              </a:spcAft>
              <a:buClr>
                <a:schemeClr val="dk1"/>
              </a:buClr>
              <a:buSzPts val="2400"/>
              <a:buChar char="•"/>
            </a:pPr>
            <a:r>
              <a:rPr lang="en-US" sz="2400"/>
              <a:t>The code states that if the background is horizontally placed, then set the horizontal speed equal to -10, which makes it scroll to the left.</a:t>
            </a:r>
            <a:endParaRPr/>
          </a:p>
          <a:p>
            <a:pPr indent="0" lvl="0" marL="0" rtl="0" algn="l">
              <a:lnSpc>
                <a:spcPct val="90000"/>
              </a:lnSpc>
              <a:spcBef>
                <a:spcPts val="1000"/>
              </a:spcBef>
              <a:spcAft>
                <a:spcPts val="0"/>
              </a:spcAft>
              <a:buClr>
                <a:schemeClr val="dk1"/>
              </a:buClr>
              <a:buSzPts val="1600"/>
              <a:buNone/>
            </a:pPr>
            <a:r>
              <a:rPr lang="en-US" sz="1600"/>
              <a:t>if background_htiled[0]</a:t>
            </a:r>
            <a:endParaRPr/>
          </a:p>
          <a:p>
            <a:pPr indent="0" lvl="0" marL="0" rtl="0" algn="l">
              <a:lnSpc>
                <a:spcPct val="90000"/>
              </a:lnSpc>
              <a:spcBef>
                <a:spcPts val="1000"/>
              </a:spcBef>
              <a:spcAft>
                <a:spcPts val="0"/>
              </a:spcAft>
              <a:buClr>
                <a:schemeClr val="dk1"/>
              </a:buClr>
              <a:buSzPts val="1600"/>
              <a:buNone/>
            </a:pPr>
            <a:r>
              <a:rPr lang="en-US" sz="1600"/>
              <a:t>   {</a:t>
            </a:r>
            <a:endParaRPr/>
          </a:p>
          <a:p>
            <a:pPr indent="0" lvl="0" marL="0" rtl="0" algn="l">
              <a:lnSpc>
                <a:spcPct val="90000"/>
              </a:lnSpc>
              <a:spcBef>
                <a:spcPts val="1000"/>
              </a:spcBef>
              <a:spcAft>
                <a:spcPts val="0"/>
              </a:spcAft>
              <a:buClr>
                <a:schemeClr val="dk1"/>
              </a:buClr>
              <a:buSzPts val="1600"/>
              <a:buNone/>
            </a:pPr>
            <a:r>
              <a:rPr lang="en-US" sz="1600"/>
              <a:t>   background_hspeed[0] = -10;</a:t>
            </a:r>
            <a:endParaRPr/>
          </a:p>
          <a:p>
            <a:pPr indent="0" lvl="0" marL="0" rtl="0" algn="l">
              <a:lnSpc>
                <a:spcPct val="90000"/>
              </a:lnSpc>
              <a:spcBef>
                <a:spcPts val="1000"/>
              </a:spcBef>
              <a:spcAft>
                <a:spcPts val="0"/>
              </a:spcAft>
              <a:buClr>
                <a:schemeClr val="dk1"/>
              </a:buClr>
              <a:buSzPts val="1600"/>
              <a:buNone/>
            </a:pPr>
            <a:r>
              <a:rPr lang="en-US" sz="1600"/>
              <a:t>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Cover Art</a:t>
            </a:r>
            <a:endParaRPr b="1" sz="4000"/>
          </a:p>
        </p:txBody>
      </p:sp>
      <p:sp>
        <p:nvSpPr>
          <p:cNvPr id="187" name="Google Shape;187;p26"/>
          <p:cNvSpPr txBox="1"/>
          <p:nvPr>
            <p:ph idx="1" type="body"/>
          </p:nvPr>
        </p:nvSpPr>
        <p:spPr>
          <a:xfrm>
            <a:off x="628650" y="1825625"/>
            <a:ext cx="3028950" cy="302214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Photoshop was used to create both the game cover and the DVD labels.</a:t>
            </a:r>
            <a:endParaRPr sz="2000"/>
          </a:p>
        </p:txBody>
      </p:sp>
      <p:pic>
        <p:nvPicPr>
          <p:cNvPr id="188" name="Google Shape;188;p26"/>
          <p:cNvPicPr preferRelativeResize="0"/>
          <p:nvPr/>
        </p:nvPicPr>
        <p:blipFill/>
        <p:spPr>
          <a:xfrm>
            <a:off x="4138663" y="1705654"/>
            <a:ext cx="3437738" cy="2401889"/>
          </a:xfrm>
          <a:prstGeom prst="rect">
            <a:avLst/>
          </a:prstGeom>
          <a:noFill/>
          <a:ln>
            <a:noFill/>
          </a:ln>
        </p:spPr>
      </p:pic>
      <p:pic>
        <p:nvPicPr>
          <p:cNvPr id="189" name="Google Shape;189;p26"/>
          <p:cNvPicPr preferRelativeResize="0"/>
          <p:nvPr/>
        </p:nvPicPr>
        <p:blipFill rotWithShape="1">
          <a:blip r:embed="rId3">
            <a:alphaModFix/>
          </a:blip>
          <a:srcRect b="0" l="0" r="0" t="0"/>
          <a:stretch/>
        </p:blipFill>
        <p:spPr>
          <a:xfrm>
            <a:off x="3657600" y="4107543"/>
            <a:ext cx="1923473" cy="248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Audio</a:t>
            </a:r>
            <a:endParaRPr b="1" sz="4000"/>
          </a:p>
        </p:txBody>
      </p:sp>
      <p:sp>
        <p:nvSpPr>
          <p:cNvPr id="195" name="Google Shape;195;p27"/>
          <p:cNvSpPr txBox="1"/>
          <p:nvPr>
            <p:ph idx="1" type="body"/>
          </p:nvPr>
        </p:nvSpPr>
        <p:spPr>
          <a:xfrm>
            <a:off x="628650" y="1825624"/>
            <a:ext cx="2695121" cy="43719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BFXR was used to create all of the sound effects in the game. BFXR is a free audio producer, so I have full rights over the sound effects that I created.</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For the background music I implemented a royalty free song made by “teknoaxe” on YouTube.</a:t>
            </a:r>
            <a:endParaRPr sz="2000"/>
          </a:p>
        </p:txBody>
      </p:sp>
      <p:pic>
        <p:nvPicPr>
          <p:cNvPr id="196" name="Google Shape;196;p27"/>
          <p:cNvPicPr preferRelativeResize="0"/>
          <p:nvPr/>
        </p:nvPicPr>
        <p:blipFill rotWithShape="1">
          <a:blip r:embed="rId3">
            <a:alphaModFix/>
          </a:blip>
          <a:srcRect b="0" l="0" r="0" t="0"/>
          <a:stretch/>
        </p:blipFill>
        <p:spPr>
          <a:xfrm>
            <a:off x="3902924" y="1969428"/>
            <a:ext cx="4488824" cy="40843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What I Learned</a:t>
            </a:r>
            <a:endParaRPr/>
          </a:p>
        </p:txBody>
      </p:sp>
      <p:sp>
        <p:nvSpPr>
          <p:cNvPr id="92" name="Google Shape;92;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The intricate workings of a computer and its hardware</a:t>
            </a:r>
            <a:endParaRPr/>
          </a:p>
          <a:p>
            <a:pPr indent="-228600" lvl="0" marL="228600" rtl="0" algn="l">
              <a:lnSpc>
                <a:spcPct val="90000"/>
              </a:lnSpc>
              <a:spcBef>
                <a:spcPts val="1000"/>
              </a:spcBef>
              <a:spcAft>
                <a:spcPts val="0"/>
              </a:spcAft>
              <a:buClr>
                <a:schemeClr val="dk1"/>
              </a:buClr>
              <a:buSzPts val="2000"/>
              <a:buChar char="•"/>
            </a:pPr>
            <a:r>
              <a:rPr lang="en-US" sz="2000"/>
              <a:t>“RAM” stands for random access memory.</a:t>
            </a:r>
            <a:endParaRPr/>
          </a:p>
          <a:p>
            <a:pPr indent="-228600" lvl="0" marL="228600" rtl="0" algn="l">
              <a:lnSpc>
                <a:spcPct val="90000"/>
              </a:lnSpc>
              <a:spcBef>
                <a:spcPts val="1000"/>
              </a:spcBef>
              <a:spcAft>
                <a:spcPts val="0"/>
              </a:spcAft>
              <a:buClr>
                <a:schemeClr val="dk1"/>
              </a:buClr>
              <a:buSzPts val="2000"/>
              <a:buChar char="•"/>
            </a:pPr>
            <a:r>
              <a:rPr lang="en-US" sz="2000"/>
              <a:t>Gigahertz is used to measure the speed of a processor</a:t>
            </a:r>
            <a:endParaRPr/>
          </a:p>
          <a:p>
            <a:pPr indent="-228600" lvl="0" marL="228600" rtl="0" algn="l">
              <a:lnSpc>
                <a:spcPct val="90000"/>
              </a:lnSpc>
              <a:spcBef>
                <a:spcPts val="1000"/>
              </a:spcBef>
              <a:spcAft>
                <a:spcPts val="0"/>
              </a:spcAft>
              <a:buClr>
                <a:schemeClr val="dk1"/>
              </a:buClr>
              <a:buSzPts val="2000"/>
              <a:buChar char="•"/>
            </a:pPr>
            <a:r>
              <a:rPr lang="en-US" sz="2000"/>
              <a:t>The most commonly known graphics card manufacturer is NVIDIA</a:t>
            </a:r>
            <a:endParaRPr/>
          </a:p>
          <a:p>
            <a:pPr indent="-228600" lvl="0" marL="228600" rtl="0" algn="l">
              <a:lnSpc>
                <a:spcPct val="90000"/>
              </a:lnSpc>
              <a:spcBef>
                <a:spcPts val="1000"/>
              </a:spcBef>
              <a:spcAft>
                <a:spcPts val="0"/>
              </a:spcAft>
              <a:buClr>
                <a:schemeClr val="dk1"/>
              </a:buClr>
              <a:buSzPts val="2000"/>
              <a:buChar char="•"/>
            </a:pPr>
            <a:r>
              <a:rPr lang="en-US" sz="2000"/>
              <a:t>The dangers a virus can cause in a computer system.</a:t>
            </a:r>
            <a:endParaRPr/>
          </a:p>
          <a:p>
            <a:pPr indent="-228600" lvl="0" marL="228600" rtl="0" algn="l">
              <a:lnSpc>
                <a:spcPct val="90000"/>
              </a:lnSpc>
              <a:spcBef>
                <a:spcPts val="1000"/>
              </a:spcBef>
              <a:spcAft>
                <a:spcPts val="0"/>
              </a:spcAft>
              <a:buClr>
                <a:schemeClr val="dk1"/>
              </a:buClr>
              <a:buSzPts val="2000"/>
              <a:buChar char="•"/>
            </a:pPr>
            <a:r>
              <a:rPr lang="en-US" sz="2000"/>
              <a:t>The precautions that must be taken in order to prevent a virus attack.</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Visual Theme</a:t>
            </a:r>
            <a:endParaRPr b="1" sz="4000"/>
          </a:p>
        </p:txBody>
      </p:sp>
      <p:pic>
        <p:nvPicPr>
          <p:cNvPr id="98" name="Google Shape;98;p15"/>
          <p:cNvPicPr preferRelativeResize="0"/>
          <p:nvPr>
            <p:ph idx="1" type="body"/>
          </p:nvPr>
        </p:nvPicPr>
        <p:blipFill rotWithShape="1">
          <a:blip r:embed="rId3">
            <a:alphaModFix/>
          </a:blip>
          <a:srcRect b="0" l="0" r="0" t="0"/>
          <a:stretch/>
        </p:blipFill>
        <p:spPr>
          <a:xfrm>
            <a:off x="3251200" y="1690689"/>
            <a:ext cx="5264150" cy="3939124"/>
          </a:xfrm>
          <a:prstGeom prst="rect">
            <a:avLst/>
          </a:prstGeom>
          <a:noFill/>
          <a:ln>
            <a:noFill/>
          </a:ln>
        </p:spPr>
      </p:pic>
      <p:sp>
        <p:nvSpPr>
          <p:cNvPr id="99" name="Google Shape;99;p15"/>
          <p:cNvSpPr txBox="1"/>
          <p:nvPr/>
        </p:nvSpPr>
        <p:spPr>
          <a:xfrm>
            <a:off x="188686" y="1690689"/>
            <a:ext cx="2757714" cy="378565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16 bit graphics and animation</a:t>
            </a:r>
            <a:endParaRPr/>
          </a:p>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Outside the computer, computer user.</a:t>
            </a:r>
            <a:endParaRPr/>
          </a:p>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Inside the computer, anti-virus program.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Concept and Game Mechanics</a:t>
            </a:r>
            <a:endParaRPr b="1" sz="4000"/>
          </a:p>
        </p:txBody>
      </p:sp>
      <p:sp>
        <p:nvSpPr>
          <p:cNvPr id="105" name="Google Shape;105;p16"/>
          <p:cNvSpPr txBox="1"/>
          <p:nvPr>
            <p:ph idx="1" type="body"/>
          </p:nvPr>
        </p:nvSpPr>
        <p:spPr>
          <a:xfrm>
            <a:off x="307375" y="1924955"/>
            <a:ext cx="3159579" cy="456066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400"/>
              <a:buChar char="•"/>
            </a:pPr>
            <a:r>
              <a:rPr lang="en-US" sz="1400"/>
              <a:t>A virus has corrupted a computer that you are in charge of.</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The player must answer the different computer-related questions in order to successfully terminate the virus in the system.</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The player must avoid answering the question incorrectly, or risk the virus corrupting the computer.</a:t>
            </a:r>
            <a:endParaRPr/>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Use the arrow keys to choose between the different available answers.</a:t>
            </a:r>
            <a:endParaRPr sz="1400"/>
          </a:p>
        </p:txBody>
      </p:sp>
      <p:pic>
        <p:nvPicPr>
          <p:cNvPr id="106" name="Google Shape;106;p16"/>
          <p:cNvPicPr preferRelativeResize="0"/>
          <p:nvPr/>
        </p:nvPicPr>
        <p:blipFill rotWithShape="1">
          <a:blip r:embed="rId3">
            <a:alphaModFix/>
          </a:blip>
          <a:srcRect b="0" l="0" r="0" t="0"/>
          <a:stretch/>
        </p:blipFill>
        <p:spPr>
          <a:xfrm>
            <a:off x="3775160" y="1550375"/>
            <a:ext cx="5223695" cy="1366997"/>
          </a:xfrm>
          <a:prstGeom prst="rect">
            <a:avLst/>
          </a:prstGeom>
          <a:noFill/>
          <a:ln>
            <a:noFill/>
          </a:ln>
        </p:spPr>
      </p:pic>
      <p:pic>
        <p:nvPicPr>
          <p:cNvPr id="107" name="Google Shape;107;p16"/>
          <p:cNvPicPr preferRelativeResize="0"/>
          <p:nvPr/>
        </p:nvPicPr>
        <p:blipFill rotWithShape="1">
          <a:blip r:embed="rId4">
            <a:alphaModFix/>
          </a:blip>
          <a:srcRect b="0" l="0" r="0" t="0"/>
          <a:stretch/>
        </p:blipFill>
        <p:spPr>
          <a:xfrm>
            <a:off x="4013921" y="3066399"/>
            <a:ext cx="4746171" cy="35526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Level 1</a:t>
            </a:r>
            <a:endParaRPr b="1" sz="4000"/>
          </a:p>
        </p:txBody>
      </p:sp>
      <p:sp>
        <p:nvSpPr>
          <p:cNvPr id="113" name="Google Shape;113;p17"/>
          <p:cNvSpPr txBox="1"/>
          <p:nvPr>
            <p:ph idx="1" type="body"/>
          </p:nvPr>
        </p:nvSpPr>
        <p:spPr>
          <a:xfrm>
            <a:off x="628650" y="1825625"/>
            <a:ext cx="3498507" cy="438982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Quest: You are the anti-virus program in the computer. You must terminate the virus from the computer.</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Task: Use your knowledge in computer hardware in order to answer what RAM stands for correctly by walking into the correct lane, and attacking the virus to continue on to the next level.</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Setting: Inside the computer.</a:t>
            </a:r>
            <a:endParaRPr sz="2000"/>
          </a:p>
        </p:txBody>
      </p:sp>
      <p:pic>
        <p:nvPicPr>
          <p:cNvPr id="114" name="Google Shape;114;p17"/>
          <p:cNvPicPr preferRelativeResize="0"/>
          <p:nvPr/>
        </p:nvPicPr>
        <p:blipFill rotWithShape="1">
          <a:blip r:embed="rId3">
            <a:alphaModFix/>
          </a:blip>
          <a:srcRect b="0" l="0" r="0" t="0"/>
          <a:stretch/>
        </p:blipFill>
        <p:spPr>
          <a:xfrm>
            <a:off x="4127157" y="2217695"/>
            <a:ext cx="4809144" cy="36056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Level 2</a:t>
            </a:r>
            <a:endParaRPr b="1" sz="4000"/>
          </a:p>
        </p:txBody>
      </p:sp>
      <p:sp>
        <p:nvSpPr>
          <p:cNvPr id="120" name="Google Shape;120;p18"/>
          <p:cNvSpPr txBox="1"/>
          <p:nvPr>
            <p:ph idx="1" type="body"/>
          </p:nvPr>
        </p:nvSpPr>
        <p:spPr>
          <a:xfrm>
            <a:off x="628650" y="1825625"/>
            <a:ext cx="3478893" cy="441551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850"/>
              <a:buChar char="•"/>
            </a:pPr>
            <a:r>
              <a:rPr lang="en-US" sz="1850"/>
              <a:t>Quest: You are the anti-virus program in the computer. You must terminate the virus from the computer.</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Task: Use the same mechanics as the level one, Use your knowledge in computer hardware in order to answer the measurement used to indicate processor speed correctly by walking into the correct lane, and attacking the virus to continue on to the next level.</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Setting: Inside the computer.</a:t>
            </a:r>
            <a:endParaRPr sz="1850"/>
          </a:p>
          <a:p>
            <a:pPr indent="-122872" lvl="0" marL="228600" rtl="0" algn="l">
              <a:lnSpc>
                <a:spcPct val="70000"/>
              </a:lnSpc>
              <a:spcBef>
                <a:spcPts val="1000"/>
              </a:spcBef>
              <a:spcAft>
                <a:spcPts val="0"/>
              </a:spcAft>
              <a:buClr>
                <a:schemeClr val="dk1"/>
              </a:buClr>
              <a:buSzPts val="1665"/>
              <a:buNone/>
            </a:pPr>
            <a:r>
              <a:t/>
            </a:r>
            <a:endParaRPr sz="1665"/>
          </a:p>
        </p:txBody>
      </p:sp>
      <p:pic>
        <p:nvPicPr>
          <p:cNvPr id="121" name="Google Shape;121;p18"/>
          <p:cNvPicPr preferRelativeResize="0"/>
          <p:nvPr/>
        </p:nvPicPr>
        <p:blipFill rotWithShape="1">
          <a:blip r:embed="rId3">
            <a:alphaModFix/>
          </a:blip>
          <a:srcRect b="0" l="0" r="0" t="0"/>
          <a:stretch/>
        </p:blipFill>
        <p:spPr>
          <a:xfrm>
            <a:off x="4107543" y="2276729"/>
            <a:ext cx="4785620" cy="3586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Level 3</a:t>
            </a:r>
            <a:endParaRPr b="1" sz="4000"/>
          </a:p>
        </p:txBody>
      </p:sp>
      <p:sp>
        <p:nvSpPr>
          <p:cNvPr id="127" name="Google Shape;127;p19"/>
          <p:cNvSpPr txBox="1"/>
          <p:nvPr>
            <p:ph idx="1" type="body"/>
          </p:nvPr>
        </p:nvSpPr>
        <p:spPr>
          <a:xfrm>
            <a:off x="628650" y="1825625"/>
            <a:ext cx="3478893" cy="441551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850"/>
              <a:buChar char="•"/>
            </a:pPr>
            <a:r>
              <a:rPr lang="en-US" sz="1850"/>
              <a:t>Quest: You are the anti-virus program in the computer. You must terminate the virus from the computer.</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Task: Use the same mechanics as the previous levels, Use your knowledge in computer hardware in order to answer which graphics card manufacturer is most commonly known correctly by walking into the correct lane, and attacking the virus to continue on to the next level.</a:t>
            </a:r>
            <a:endParaRPr/>
          </a:p>
          <a:p>
            <a:pPr indent="-111125" lvl="0" marL="228600" rtl="0" algn="l">
              <a:lnSpc>
                <a:spcPct val="70000"/>
              </a:lnSpc>
              <a:spcBef>
                <a:spcPts val="1000"/>
              </a:spcBef>
              <a:spcAft>
                <a:spcPts val="0"/>
              </a:spcAft>
              <a:buClr>
                <a:schemeClr val="dk1"/>
              </a:buClr>
              <a:buSzPts val="1850"/>
              <a:buNone/>
            </a:pPr>
            <a:r>
              <a:t/>
            </a:r>
            <a:endParaRPr sz="1850"/>
          </a:p>
          <a:p>
            <a:pPr indent="-228600" lvl="0" marL="228600" rtl="0" algn="l">
              <a:lnSpc>
                <a:spcPct val="70000"/>
              </a:lnSpc>
              <a:spcBef>
                <a:spcPts val="1000"/>
              </a:spcBef>
              <a:spcAft>
                <a:spcPts val="0"/>
              </a:spcAft>
              <a:buClr>
                <a:schemeClr val="dk1"/>
              </a:buClr>
              <a:buSzPts val="1850"/>
              <a:buChar char="•"/>
            </a:pPr>
            <a:r>
              <a:rPr lang="en-US" sz="1850"/>
              <a:t>Setting: Inside the computer.</a:t>
            </a:r>
            <a:endParaRPr sz="1850"/>
          </a:p>
          <a:p>
            <a:pPr indent="-122872" lvl="0" marL="228600" rtl="0" algn="l">
              <a:lnSpc>
                <a:spcPct val="70000"/>
              </a:lnSpc>
              <a:spcBef>
                <a:spcPts val="1000"/>
              </a:spcBef>
              <a:spcAft>
                <a:spcPts val="0"/>
              </a:spcAft>
              <a:buClr>
                <a:schemeClr val="dk1"/>
              </a:buClr>
              <a:buSzPts val="1665"/>
              <a:buNone/>
            </a:pPr>
            <a:r>
              <a:t/>
            </a:r>
            <a:endParaRPr sz="1665"/>
          </a:p>
        </p:txBody>
      </p:sp>
      <p:pic>
        <p:nvPicPr>
          <p:cNvPr id="128" name="Google Shape;128;p19"/>
          <p:cNvPicPr preferRelativeResize="0"/>
          <p:nvPr/>
        </p:nvPicPr>
        <p:blipFill rotWithShape="1">
          <a:blip r:embed="rId3">
            <a:alphaModFix/>
          </a:blip>
          <a:srcRect b="0" l="0" r="0" t="0"/>
          <a:stretch/>
        </p:blipFill>
        <p:spPr>
          <a:xfrm>
            <a:off x="4054019" y="2145792"/>
            <a:ext cx="4870524" cy="36302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Victory Condition</a:t>
            </a:r>
            <a:endParaRPr b="1" sz="4000"/>
          </a:p>
        </p:txBody>
      </p:sp>
      <p:sp>
        <p:nvSpPr>
          <p:cNvPr id="134" name="Google Shape;134;p20"/>
          <p:cNvSpPr txBox="1"/>
          <p:nvPr>
            <p:ph idx="1" type="body"/>
          </p:nvPr>
        </p:nvSpPr>
        <p:spPr>
          <a:xfrm>
            <a:off x="628650" y="1825624"/>
            <a:ext cx="3138678" cy="435571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Answer all the questions correctly, resulting in terminating the virus and protecting the computer.</a:t>
            </a:r>
            <a:endParaRPr sz="2400"/>
          </a:p>
        </p:txBody>
      </p:sp>
      <p:pic>
        <p:nvPicPr>
          <p:cNvPr id="135" name="Google Shape;135;p20"/>
          <p:cNvPicPr preferRelativeResize="0"/>
          <p:nvPr/>
        </p:nvPicPr>
        <p:blipFill rotWithShape="1">
          <a:blip r:embed="rId3">
            <a:alphaModFix/>
          </a:blip>
          <a:srcRect b="0" l="0" r="0" t="0"/>
          <a:stretch/>
        </p:blipFill>
        <p:spPr>
          <a:xfrm>
            <a:off x="3672803" y="1877568"/>
            <a:ext cx="5032284" cy="37655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n-US" sz="3600"/>
              <a:t>Sprites / Objects</a:t>
            </a:r>
            <a:endParaRPr b="1" sz="3600"/>
          </a:p>
        </p:txBody>
      </p:sp>
      <p:sp>
        <p:nvSpPr>
          <p:cNvPr id="141" name="Google Shape;141;p21"/>
          <p:cNvSpPr txBox="1"/>
          <p:nvPr/>
        </p:nvSpPr>
        <p:spPr>
          <a:xfrm>
            <a:off x="1901952" y="1597152"/>
            <a:ext cx="619353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Computer:</a:t>
            </a:r>
            <a:r>
              <a:rPr b="0" i="0" lang="en-US" sz="1800" u="none" cap="none" strike="noStrike">
                <a:solidFill>
                  <a:schemeClr val="dk1"/>
                </a:solidFill>
                <a:latin typeface="Calibri"/>
                <a:ea typeface="Calibri"/>
                <a:cs typeface="Calibri"/>
                <a:sym typeface="Calibri"/>
              </a:rPr>
              <a:t> The computer that appears at the start of the game that you must protect, and is being attacked by the virus.</a:t>
            </a:r>
            <a:endParaRPr b="1" sz="1800">
              <a:solidFill>
                <a:schemeClr val="dk1"/>
              </a:solidFill>
              <a:latin typeface="Calibri"/>
              <a:ea typeface="Calibri"/>
              <a:cs typeface="Calibri"/>
              <a:sym typeface="Calibri"/>
            </a:endParaRPr>
          </a:p>
        </p:txBody>
      </p:sp>
      <p:pic>
        <p:nvPicPr>
          <p:cNvPr id="142" name="Google Shape;142;p21"/>
          <p:cNvPicPr preferRelativeResize="0"/>
          <p:nvPr>
            <p:ph idx="1" type="body"/>
          </p:nvPr>
        </p:nvPicPr>
        <p:blipFill rotWithShape="1">
          <a:blip r:embed="rId3">
            <a:alphaModFix/>
          </a:blip>
          <a:srcRect b="0" l="0" r="0" t="0"/>
          <a:stretch/>
        </p:blipFill>
        <p:spPr>
          <a:xfrm>
            <a:off x="738379" y="1457021"/>
            <a:ext cx="1020476" cy="926592"/>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721250" y="2636389"/>
            <a:ext cx="1070974" cy="972444"/>
          </a:xfrm>
          <a:prstGeom prst="rect">
            <a:avLst/>
          </a:prstGeom>
          <a:noFill/>
          <a:ln>
            <a:noFill/>
          </a:ln>
        </p:spPr>
      </p:pic>
      <p:sp>
        <p:nvSpPr>
          <p:cNvPr id="144" name="Google Shape;144;p21"/>
          <p:cNvSpPr txBox="1"/>
          <p:nvPr/>
        </p:nvSpPr>
        <p:spPr>
          <a:xfrm>
            <a:off x="1901952" y="2636388"/>
            <a:ext cx="536448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Warning Computer: </a:t>
            </a:r>
            <a:r>
              <a:rPr lang="en-US" sz="1800">
                <a:solidFill>
                  <a:schemeClr val="dk1"/>
                </a:solidFill>
                <a:latin typeface="Calibri"/>
                <a:ea typeface="Calibri"/>
                <a:cs typeface="Calibri"/>
                <a:sym typeface="Calibri"/>
              </a:rPr>
              <a:t>The sprite that appears when the virus is detected inside the computer.</a:t>
            </a:r>
            <a:endParaRPr b="1" sz="1800">
              <a:solidFill>
                <a:schemeClr val="dk1"/>
              </a:solidFill>
              <a:latin typeface="Calibri"/>
              <a:ea typeface="Calibri"/>
              <a:cs typeface="Calibri"/>
              <a:sym typeface="Calibri"/>
            </a:endParaRPr>
          </a:p>
        </p:txBody>
      </p:sp>
      <p:pic>
        <p:nvPicPr>
          <p:cNvPr id="145" name="Google Shape;145;p21"/>
          <p:cNvPicPr preferRelativeResize="0"/>
          <p:nvPr/>
        </p:nvPicPr>
        <p:blipFill rotWithShape="1">
          <a:blip r:embed="rId5">
            <a:alphaModFix/>
          </a:blip>
          <a:srcRect b="0" l="0" r="0" t="0"/>
          <a:stretch/>
        </p:blipFill>
        <p:spPr>
          <a:xfrm>
            <a:off x="685635" y="3863846"/>
            <a:ext cx="1155870" cy="1049530"/>
          </a:xfrm>
          <a:prstGeom prst="rect">
            <a:avLst/>
          </a:prstGeom>
          <a:noFill/>
          <a:ln>
            <a:noFill/>
          </a:ln>
        </p:spPr>
      </p:pic>
      <p:sp>
        <p:nvSpPr>
          <p:cNvPr id="146" name="Google Shape;146;p21"/>
          <p:cNvSpPr txBox="1"/>
          <p:nvPr/>
        </p:nvSpPr>
        <p:spPr>
          <a:xfrm>
            <a:off x="1901952" y="3863846"/>
            <a:ext cx="470611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Corrupted Computer: </a:t>
            </a:r>
            <a:r>
              <a:rPr lang="en-US" sz="1800">
                <a:solidFill>
                  <a:schemeClr val="dk1"/>
                </a:solidFill>
                <a:latin typeface="Calibri"/>
                <a:ea typeface="Calibri"/>
                <a:cs typeface="Calibri"/>
                <a:sym typeface="Calibri"/>
              </a:rPr>
              <a:t> When the player answers a question incorrectly, the computer becomes overtaken by the virus and is corrupted.</a:t>
            </a:r>
            <a:endParaRPr b="1" sz="1800">
              <a:solidFill>
                <a:schemeClr val="dk1"/>
              </a:solidFill>
              <a:latin typeface="Calibri"/>
              <a:ea typeface="Calibri"/>
              <a:cs typeface="Calibri"/>
              <a:sym typeface="Calibri"/>
            </a:endParaRPr>
          </a:p>
        </p:txBody>
      </p:sp>
      <p:pic>
        <p:nvPicPr>
          <p:cNvPr id="147" name="Google Shape;147;p21"/>
          <p:cNvPicPr preferRelativeResize="0"/>
          <p:nvPr/>
        </p:nvPicPr>
        <p:blipFill rotWithShape="1">
          <a:blip r:embed="rId6">
            <a:alphaModFix/>
          </a:blip>
          <a:srcRect b="0" l="0" r="0" t="0"/>
          <a:stretch/>
        </p:blipFill>
        <p:spPr>
          <a:xfrm>
            <a:off x="920670" y="5473827"/>
            <a:ext cx="685800" cy="95250"/>
          </a:xfrm>
          <a:prstGeom prst="rect">
            <a:avLst/>
          </a:prstGeom>
          <a:noFill/>
          <a:ln>
            <a:noFill/>
          </a:ln>
        </p:spPr>
      </p:pic>
      <p:sp>
        <p:nvSpPr>
          <p:cNvPr id="148" name="Google Shape;148;p21"/>
          <p:cNvSpPr txBox="1"/>
          <p:nvPr/>
        </p:nvSpPr>
        <p:spPr>
          <a:xfrm>
            <a:off x="1901952" y="5245911"/>
            <a:ext cx="460857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Laser: </a:t>
            </a:r>
            <a:r>
              <a:rPr lang="en-US" sz="1800">
                <a:solidFill>
                  <a:schemeClr val="dk1"/>
                </a:solidFill>
                <a:latin typeface="Calibri"/>
                <a:ea typeface="Calibri"/>
                <a:cs typeface="Calibri"/>
                <a:sym typeface="Calibri"/>
              </a:rPr>
              <a:t>This is what the player shoots at the virus to terminate it from the system.</a:t>
            </a:r>
            <a:endParaRPr b="1" sz="1800">
              <a:solidFill>
                <a:schemeClr val="dk1"/>
              </a:solidFill>
              <a:latin typeface="Calibri"/>
              <a:ea typeface="Calibri"/>
              <a:cs typeface="Calibri"/>
              <a:sym typeface="Calibri"/>
            </a:endParaRPr>
          </a:p>
        </p:txBody>
      </p:sp>
      <p:pic>
        <p:nvPicPr>
          <p:cNvPr id="149" name="Google Shape;149;p21"/>
          <p:cNvPicPr preferRelativeResize="0"/>
          <p:nvPr/>
        </p:nvPicPr>
        <p:blipFill rotWithShape="1">
          <a:blip r:embed="rId7">
            <a:alphaModFix/>
          </a:blip>
          <a:srcRect b="0" l="0" r="0" t="0"/>
          <a:stretch/>
        </p:blipFill>
        <p:spPr>
          <a:xfrm>
            <a:off x="1044495" y="6120686"/>
            <a:ext cx="438150" cy="438150"/>
          </a:xfrm>
          <a:prstGeom prst="rect">
            <a:avLst/>
          </a:prstGeom>
          <a:noFill/>
          <a:ln>
            <a:noFill/>
          </a:ln>
        </p:spPr>
      </p:pic>
      <p:sp>
        <p:nvSpPr>
          <p:cNvPr id="150" name="Google Shape;150;p21"/>
          <p:cNvSpPr txBox="1"/>
          <p:nvPr/>
        </p:nvSpPr>
        <p:spPr>
          <a:xfrm>
            <a:off x="1901952" y="6016596"/>
            <a:ext cx="479145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Circuit Board Floor: </a:t>
            </a:r>
            <a:r>
              <a:rPr lang="en-US" sz="1800">
                <a:solidFill>
                  <a:schemeClr val="dk1"/>
                </a:solidFill>
                <a:latin typeface="Calibri"/>
                <a:ea typeface="Calibri"/>
                <a:cs typeface="Calibri"/>
                <a:sym typeface="Calibri"/>
              </a:rPr>
              <a:t>This is what the avatar and the virus run on.</a:t>
            </a:r>
            <a:endParaRPr b="1"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