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Arial Black"/>
      <p:regular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ArialBlack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6666"/>
          <a:stretch/>
        </p:blipFill>
        <p:spPr>
          <a:xfrm>
            <a:off x="6326379" y="829404"/>
            <a:ext cx="2607456" cy="18145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3"/>
          <p:cNvGrpSpPr/>
          <p:nvPr/>
        </p:nvGrpSpPr>
        <p:grpSpPr>
          <a:xfrm>
            <a:off x="3908424" y="715104"/>
            <a:ext cx="2203450" cy="1789197"/>
            <a:chOff x="3746500" y="854804"/>
            <a:chExt cx="2343150" cy="1939196"/>
          </a:xfrm>
        </p:grpSpPr>
        <p:sp>
          <p:nvSpPr>
            <p:cNvPr id="86" name="Google Shape;86;p13"/>
            <p:cNvSpPr/>
            <p:nvPr/>
          </p:nvSpPr>
          <p:spPr>
            <a:xfrm>
              <a:off x="3746500" y="854804"/>
              <a:ext cx="2343150" cy="1939196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C:\Users\epopova3\Documents\Projects\LENS_additive manufacturing\Report\Figures\final\Chl_4str.tif" id="87" name="Google Shape;87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20806" y="976891"/>
              <a:ext cx="2167244" cy="166711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CLD-MediumFit.tif" id="88" name="Google Shape;88;p13"/>
          <p:cNvPicPr preferRelativeResize="0"/>
          <p:nvPr/>
        </p:nvPicPr>
        <p:blipFill rotWithShape="1">
          <a:blip r:embed="rId5">
            <a:alphaModFix/>
          </a:blip>
          <a:srcRect b="6338" l="0" r="7177" t="0"/>
          <a:stretch/>
        </p:blipFill>
        <p:spPr>
          <a:xfrm>
            <a:off x="6874086" y="2851954"/>
            <a:ext cx="2113772" cy="15996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3"/>
          <p:cNvGrpSpPr/>
          <p:nvPr/>
        </p:nvGrpSpPr>
        <p:grpSpPr>
          <a:xfrm>
            <a:off x="4087693" y="2839254"/>
            <a:ext cx="1844913" cy="1796246"/>
            <a:chOff x="4254500" y="3263900"/>
            <a:chExt cx="1660789" cy="1651000"/>
          </a:xfrm>
        </p:grpSpPr>
        <p:sp>
          <p:nvSpPr>
            <p:cNvPr id="90" name="Google Shape;90;p13"/>
            <p:cNvSpPr/>
            <p:nvPr/>
          </p:nvSpPr>
          <p:spPr>
            <a:xfrm>
              <a:off x="4254500" y="3263900"/>
              <a:ext cx="1660789" cy="1651000"/>
            </a:xfrm>
            <a:prstGeom prst="rect">
              <a:avLst/>
            </a:prstGeom>
            <a:gradFill>
              <a:gsLst>
                <a:gs pos="0">
                  <a:srgbClr val="A0C94A"/>
                </a:gs>
                <a:gs pos="100000">
                  <a:srgbClr val="DBFF9C"/>
                </a:gs>
              </a:gsLst>
              <a:lin ang="16200000" scaled="0"/>
            </a:gradFill>
            <a:ln cap="flat" cmpd="sng" w="9525">
              <a:solidFill>
                <a:srgbClr val="97B8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1" name="Google Shape;91;p13"/>
            <p:cNvGrpSpPr/>
            <p:nvPr/>
          </p:nvGrpSpPr>
          <p:grpSpPr>
            <a:xfrm>
              <a:off x="4368801" y="3395850"/>
              <a:ext cx="1404185" cy="1350000"/>
              <a:chOff x="762000" y="-28575"/>
              <a:chExt cx="4419600" cy="4249057"/>
            </a:xfrm>
          </p:grpSpPr>
          <p:pic>
            <p:nvPicPr>
              <p:cNvPr id="92" name="Google Shape;92;p13"/>
              <p:cNvPicPr preferRelativeResize="0"/>
              <p:nvPr/>
            </p:nvPicPr>
            <p:blipFill rotWithShape="1">
              <a:blip r:embed="rId6">
                <a:alphaModFix/>
              </a:blip>
              <a:srcRect b="0" l="31250" r="32500" t="5105"/>
              <a:stretch/>
            </p:blipFill>
            <p:spPr>
              <a:xfrm>
                <a:off x="762000" y="-28575"/>
                <a:ext cx="4419600" cy="424905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3" name="Google Shape;93;p1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1676400" y="685800"/>
                <a:ext cx="1762443" cy="6400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94" name="Google Shape;94;p13"/>
          <p:cNvPicPr preferRelativeResize="0"/>
          <p:nvPr/>
        </p:nvPicPr>
        <p:blipFill rotWithShape="1">
          <a:blip r:embed="rId8">
            <a:alphaModFix/>
          </a:blip>
          <a:srcRect b="-92" l="18008" r="21393" t="71025"/>
          <a:stretch/>
        </p:blipFill>
        <p:spPr>
          <a:xfrm>
            <a:off x="825500" y="3086100"/>
            <a:ext cx="2305196" cy="137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 rotWithShape="1">
          <a:blip r:embed="rId9">
            <a:alphaModFix/>
          </a:blip>
          <a:srcRect b="533" l="1965" r="800" t="660"/>
          <a:stretch/>
        </p:blipFill>
        <p:spPr>
          <a:xfrm>
            <a:off x="960922" y="689704"/>
            <a:ext cx="2163278" cy="217163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 txBox="1"/>
          <p:nvPr/>
        </p:nvSpPr>
        <p:spPr>
          <a:xfrm>
            <a:off x="711200" y="152400"/>
            <a:ext cx="2730500" cy="46166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SYNTHETIC ADDITIVE MANUFACTURING MICROSTRUCTURE CREATION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644899" y="152400"/>
            <a:ext cx="2730500" cy="46166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MEASURED CHORD LENGTH DISTRIBUTIONS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560386" y="152400"/>
            <a:ext cx="2413000" cy="46166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 COMPONENT ANANLYSIS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711200" y="4550649"/>
            <a:ext cx="2730500" cy="46166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ADDITIVE MANUFACTURING PROCESSING PARAMETERS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3644899" y="4550649"/>
            <a:ext cx="2730501" cy="46166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PROCESSING PARAMETER DRIVEN DATA MODEL PC</a:t>
            </a:r>
            <a:r>
              <a:rPr b="1" baseline="-2500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f(W,V,D,L,HAZ,T)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6560385" y="4550649"/>
            <a:ext cx="2413001" cy="46166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MODEL VS. SIMULATION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2708842" y="765904"/>
            <a:ext cx="4388686" cy="285750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5000">
                <a:srgbClr val="96C0FF">
                  <a:alpha val="40000"/>
                </a:srgbClr>
              </a:gs>
              <a:gs pos="96000">
                <a:srgbClr val="3E7FCD">
                  <a:alpha val="42745"/>
                </a:srgbClr>
              </a:gs>
              <a:gs pos="100000">
                <a:srgbClr val="3E7FCD">
                  <a:alpha val="42745"/>
                </a:srgbClr>
              </a:gs>
            </a:gsLst>
            <a:lin ang="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2860823" y="3086100"/>
            <a:ext cx="4388686" cy="285750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5000">
                <a:srgbClr val="9BBB59">
                  <a:alpha val="40000"/>
                </a:srgbClr>
              </a:gs>
              <a:gs pos="96000">
                <a:srgbClr val="9BBB59">
                  <a:alpha val="65882"/>
                </a:srgbClr>
              </a:gs>
              <a:gs pos="100000">
                <a:srgbClr val="9BBB59">
                  <a:alpha val="65882"/>
                </a:srgbClr>
              </a:gs>
            </a:gsLst>
            <a:lin ang="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 rot="-2270805">
            <a:off x="6093643" y="2412408"/>
            <a:ext cx="133940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13"/>
          <p:cNvCxnSpPr/>
          <p:nvPr/>
        </p:nvCxnSpPr>
        <p:spPr>
          <a:xfrm flipH="1">
            <a:off x="5658686" y="2540000"/>
            <a:ext cx="1438842" cy="1082819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06" name="Google Shape;106;p13"/>
          <p:cNvCxnSpPr/>
          <p:nvPr/>
        </p:nvCxnSpPr>
        <p:spPr>
          <a:xfrm>
            <a:off x="3251200" y="3622819"/>
            <a:ext cx="711200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07" name="Google Shape;107;p13"/>
          <p:cNvSpPr txBox="1"/>
          <p:nvPr/>
        </p:nvSpPr>
        <p:spPr>
          <a:xfrm>
            <a:off x="2952895" y="3605515"/>
            <a:ext cx="98070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3"/>
          <p:cNvCxnSpPr/>
          <p:nvPr/>
        </p:nvCxnSpPr>
        <p:spPr>
          <a:xfrm>
            <a:off x="6059679" y="3613438"/>
            <a:ext cx="711200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09" name="Google Shape;109;p13"/>
          <p:cNvSpPr txBox="1"/>
          <p:nvPr/>
        </p:nvSpPr>
        <p:spPr>
          <a:xfrm>
            <a:off x="5846381" y="3605515"/>
            <a:ext cx="98070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 rot="-5400000">
            <a:off x="-2040603" y="2243803"/>
            <a:ext cx="4859914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Extraction of Process-Structure Linkages Using a Data Science Approach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