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Century Gothic"/>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CenturyGothic-bold.fntdata"/><Relationship Id="rId10" Type="http://schemas.openxmlformats.org/officeDocument/2006/relationships/font" Target="fonts/CenturyGothic-regular.fntdata"/><Relationship Id="rId13" Type="http://schemas.openxmlformats.org/officeDocument/2006/relationships/font" Target="fonts/CenturyGothic-boldItalic.fntdata"/><Relationship Id="rId12"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2"/>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Google Shape;133;p11"/>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2"/>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68" name="Google Shape;168;p13"/>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3"/>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13"/>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175"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4"/>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2" name="Shape 192"/>
        <p:cNvGrpSpPr/>
        <p:nvPr/>
      </p:nvGrpSpPr>
      <p:grpSpPr>
        <a:xfrm>
          <a:off x="0" y="0"/>
          <a:ext cx="0" cy="0"/>
          <a:chOff x="0" y="0"/>
          <a:chExt cx="0" cy="0"/>
        </a:xfrm>
      </p:grpSpPr>
      <p:sp>
        <p:nvSpPr>
          <p:cNvPr id="193" name="Google Shape;193;p1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1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1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1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1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1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5" name="Shape 205"/>
        <p:cNvGrpSpPr/>
        <p:nvPr/>
      </p:nvGrpSpPr>
      <p:grpSpPr>
        <a:xfrm>
          <a:off x="0" y="0"/>
          <a:ext cx="0" cy="0"/>
          <a:chOff x="0" y="0"/>
          <a:chExt cx="0" cy="0"/>
        </a:xfrm>
      </p:grpSpPr>
      <p:sp>
        <p:nvSpPr>
          <p:cNvPr id="206" name="Google Shape;206;p1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Google Shape;209;p1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1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Google Shape;212;p1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1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Google Shape;215;p1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1" name="Shape 221"/>
        <p:cNvGrpSpPr/>
        <p:nvPr/>
      </p:nvGrpSpPr>
      <p:grpSpPr>
        <a:xfrm>
          <a:off x="0" y="0"/>
          <a:ext cx="0" cy="0"/>
          <a:chOff x="0" y="0"/>
          <a:chExt cx="0" cy="0"/>
        </a:xfrm>
      </p:grpSpPr>
      <p:sp>
        <p:nvSpPr>
          <p:cNvPr id="222" name="Google Shape;222;p1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 type="body"/>
          </p:nvPr>
        </p:nvSpPr>
        <p:spPr>
          <a:xfrm rot="5400000">
            <a:off x="3859634" y="-101180"/>
            <a:ext cx="3416300" cy="882565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1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p:nvPr>
            <p:ph type="title"/>
          </p:nvPr>
        </p:nvSpPr>
        <p:spPr>
          <a:xfrm rot="5400000">
            <a:off x="6915922" y="2947779"/>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18"/>
          <p:cNvSpPr txBox="1"/>
          <p:nvPr>
            <p:ph idx="1" type="body"/>
          </p:nvPr>
        </p:nvSpPr>
        <p:spPr>
          <a:xfrm rot="5400000">
            <a:off x="1908671" y="524749"/>
            <a:ext cx="4748590" cy="625602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18"/>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sp>
        <p:nvSpPr>
          <p:cNvPr id="33" name="Google Shape;33;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4"/>
          <p:cNvGrpSpPr/>
          <p:nvPr/>
        </p:nvGrpSpPr>
        <p:grpSpPr>
          <a:xfrm>
            <a:off x="0" y="0"/>
            <a:ext cx="12192000" cy="6858000"/>
            <a:chOff x="0" y="0"/>
            <a:chExt cx="12192000" cy="6858000"/>
          </a:xfrm>
        </p:grpSpPr>
        <p:sp>
          <p:nvSpPr>
            <p:cNvPr id="40" name="Google Shape;40;p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4"/>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4"/>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6" name="Shape 56"/>
        <p:cNvGrpSpPr/>
        <p:nvPr/>
      </p:nvGrpSpPr>
      <p:grpSpPr>
        <a:xfrm>
          <a:off x="0" y="0"/>
          <a:ext cx="0" cy="0"/>
          <a:chOff x="0" y="0"/>
          <a:chExt cx="0" cy="0"/>
        </a:xfrm>
      </p:grpSpPr>
      <p:sp>
        <p:nvSpPr>
          <p:cNvPr id="57" name="Google Shape;57;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3" name="Shape 63"/>
        <p:cNvGrpSpPr/>
        <p:nvPr/>
      </p:nvGrpSpPr>
      <p:grpSpPr>
        <a:xfrm>
          <a:off x="0" y="0"/>
          <a:ext cx="0" cy="0"/>
          <a:chOff x="0" y="0"/>
          <a:chExt cx="0" cy="0"/>
        </a:xfrm>
      </p:grpSpPr>
      <p:sp>
        <p:nvSpPr>
          <p:cNvPr id="64" name="Google Shape;64;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6"/>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6"/>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6"/>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77" name="Shape 77"/>
        <p:cNvGrpSpPr/>
        <p:nvPr/>
      </p:nvGrpSpPr>
      <p:grpSpPr>
        <a:xfrm>
          <a:off x="0" y="0"/>
          <a:ext cx="0" cy="0"/>
          <a:chOff x="0" y="0"/>
          <a:chExt cx="0" cy="0"/>
        </a:xfrm>
      </p:grpSpPr>
      <p:sp>
        <p:nvSpPr>
          <p:cNvPr id="78" name="Google Shape;78;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9"/>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9"/>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Google Shape;115;p10"/>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9"/>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r>
              <a:rPr lang="en-US"/>
              <a:t>Development of derivatized magnetite polysaccharride resins as smart filters in aqueous solution</a:t>
            </a:r>
            <a:endParaRPr/>
          </a:p>
        </p:txBody>
      </p:sp>
      <p:sp>
        <p:nvSpPr>
          <p:cNvPr id="250" name="Google Shape;250;p19"/>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a:t>LANCE SHIPMAN YOUNG, PHD, VINCENT CHESTER, JABEZ BEAZER</a:t>
            </a:r>
            <a:endParaRPr/>
          </a:p>
          <a:p>
            <a:pPr indent="0" lvl="0" marL="0" rtl="0" algn="l">
              <a:spcBef>
                <a:spcPts val="1000"/>
              </a:spcBef>
              <a:spcAft>
                <a:spcPts val="0"/>
              </a:spcAft>
              <a:buSzPts val="1440"/>
              <a:buNone/>
            </a:pPr>
            <a:r>
              <a:rPr lang="en-US"/>
              <a:t>MOREHOUSE COLLEGE, ATLANTA, GA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Concept</a:t>
            </a:r>
            <a:endParaRPr/>
          </a:p>
        </p:txBody>
      </p:sp>
      <p:sp>
        <p:nvSpPr>
          <p:cNvPr id="256" name="Google Shape;256;p20"/>
          <p:cNvSpPr txBox="1"/>
          <p:nvPr>
            <p:ph idx="1" type="body"/>
          </p:nvPr>
        </p:nvSpPr>
        <p:spPr>
          <a:xfrm>
            <a:off x="1122830" y="2562403"/>
            <a:ext cx="8825659" cy="393218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332"/>
              <a:buChar char="►"/>
            </a:pPr>
            <a:r>
              <a:rPr lang="en-US" sz="1665"/>
              <a:t>The use of magnetically separable functional materials has been established for applications like protein purification</a:t>
            </a:r>
            <a:endParaRPr/>
          </a:p>
          <a:p>
            <a:pPr indent="-285750" lvl="1" marL="742950" rtl="0" algn="l">
              <a:lnSpc>
                <a:spcPct val="90000"/>
              </a:lnSpc>
              <a:spcBef>
                <a:spcPts val="1000"/>
              </a:spcBef>
              <a:spcAft>
                <a:spcPts val="0"/>
              </a:spcAft>
              <a:buSzPts val="1184"/>
              <a:buChar char="►"/>
            </a:pPr>
            <a:r>
              <a:rPr lang="en-US" sz="1480"/>
              <a:t>For example, chitin magnetite “beads” have been used for the facile purification of engineered proteins containing chitin-binding domains (CBDs)</a:t>
            </a:r>
            <a:endParaRPr/>
          </a:p>
          <a:p>
            <a:pPr indent="-210566" lvl="1" marL="742950" rtl="0" algn="l">
              <a:lnSpc>
                <a:spcPct val="90000"/>
              </a:lnSpc>
              <a:spcBef>
                <a:spcPts val="1000"/>
              </a:spcBef>
              <a:spcAft>
                <a:spcPts val="0"/>
              </a:spcAft>
              <a:buSzPts val="1184"/>
              <a:buNone/>
            </a:pPr>
            <a:r>
              <a:t/>
            </a:r>
            <a:endParaRPr sz="1480"/>
          </a:p>
          <a:p>
            <a:pPr indent="-210566" lvl="1" marL="742950" rtl="0" algn="l">
              <a:lnSpc>
                <a:spcPct val="90000"/>
              </a:lnSpc>
              <a:spcBef>
                <a:spcPts val="1000"/>
              </a:spcBef>
              <a:spcAft>
                <a:spcPts val="0"/>
              </a:spcAft>
              <a:buSzPts val="1184"/>
              <a:buNone/>
            </a:pPr>
            <a:r>
              <a:t/>
            </a:r>
            <a:endParaRPr sz="1480"/>
          </a:p>
          <a:p>
            <a:pPr indent="-210566" lvl="1" marL="742950" rtl="0" algn="l">
              <a:lnSpc>
                <a:spcPct val="90000"/>
              </a:lnSpc>
              <a:spcBef>
                <a:spcPts val="1000"/>
              </a:spcBef>
              <a:spcAft>
                <a:spcPts val="0"/>
              </a:spcAft>
              <a:buSzPts val="1184"/>
              <a:buNone/>
            </a:pPr>
            <a:r>
              <a:t/>
            </a:r>
            <a:endParaRPr sz="1480"/>
          </a:p>
          <a:p>
            <a:pPr indent="-258318" lvl="0" marL="342900" rtl="0" algn="l">
              <a:lnSpc>
                <a:spcPct val="90000"/>
              </a:lnSpc>
              <a:spcBef>
                <a:spcPts val="1000"/>
              </a:spcBef>
              <a:spcAft>
                <a:spcPts val="0"/>
              </a:spcAft>
              <a:buSzPts val="1332"/>
              <a:buNone/>
            </a:pPr>
            <a:r>
              <a:t/>
            </a:r>
            <a:endParaRPr sz="1665"/>
          </a:p>
          <a:p>
            <a:pPr indent="-258318" lvl="0" marL="342900" rtl="0" algn="l">
              <a:lnSpc>
                <a:spcPct val="90000"/>
              </a:lnSpc>
              <a:spcBef>
                <a:spcPts val="1000"/>
              </a:spcBef>
              <a:spcAft>
                <a:spcPts val="0"/>
              </a:spcAft>
              <a:buSzPts val="1332"/>
              <a:buNone/>
            </a:pPr>
            <a:r>
              <a:t/>
            </a:r>
            <a:endParaRPr sz="1665"/>
          </a:p>
          <a:p>
            <a:pPr indent="-342900" lvl="0" marL="342900" rtl="0" algn="l">
              <a:lnSpc>
                <a:spcPct val="90000"/>
              </a:lnSpc>
              <a:spcBef>
                <a:spcPts val="1000"/>
              </a:spcBef>
              <a:spcAft>
                <a:spcPts val="0"/>
              </a:spcAft>
              <a:buSzPts val="1332"/>
              <a:buChar char="►"/>
            </a:pPr>
            <a:r>
              <a:rPr lang="en-US" sz="1665"/>
              <a:t>This concept can be expanded, however, for much wider use as such materials could make for easy-to-use filtration devices and/or solute detectors in aqueous solutions.  </a:t>
            </a:r>
            <a:endParaRPr sz="1665"/>
          </a:p>
        </p:txBody>
      </p:sp>
      <p:pic>
        <p:nvPicPr>
          <p:cNvPr id="257" name="Google Shape;257;p20"/>
          <p:cNvPicPr preferRelativeResize="0"/>
          <p:nvPr/>
        </p:nvPicPr>
        <p:blipFill rotWithShape="1">
          <a:blip r:embed="rId3">
            <a:alphaModFix/>
          </a:blip>
          <a:srcRect b="0" l="0" r="0" t="0"/>
          <a:stretch/>
        </p:blipFill>
        <p:spPr>
          <a:xfrm>
            <a:off x="2633709" y="3763319"/>
            <a:ext cx="5803900" cy="153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Proposed Work</a:t>
            </a:r>
            <a:endParaRPr/>
          </a:p>
        </p:txBody>
      </p:sp>
      <p:sp>
        <p:nvSpPr>
          <p:cNvPr id="263" name="Google Shape;263;p21"/>
          <p:cNvSpPr txBox="1"/>
          <p:nvPr>
            <p:ph idx="1" type="body"/>
          </p:nvPr>
        </p:nvSpPr>
        <p:spPr>
          <a:xfrm>
            <a:off x="6084278" y="2757366"/>
            <a:ext cx="5106858"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Our plan is to develop polysaccharide (primarily chitin and/or chitosan) magnetite beads using chemistry previously described</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These beads will then be chemically treated to create functional “tethers”,  that would attach to the polysaccharide on one end and possess a free functionality on the other.</a:t>
            </a:r>
            <a:endParaRPr/>
          </a:p>
        </p:txBody>
      </p:sp>
      <p:pic>
        <p:nvPicPr>
          <p:cNvPr id="264" name="Google Shape;264;p21"/>
          <p:cNvPicPr preferRelativeResize="0"/>
          <p:nvPr/>
        </p:nvPicPr>
        <p:blipFill rotWithShape="1">
          <a:blip r:embed="rId3">
            <a:alphaModFix/>
          </a:blip>
          <a:srcRect b="0" l="0" r="0" t="0"/>
          <a:stretch/>
        </p:blipFill>
        <p:spPr>
          <a:xfrm>
            <a:off x="1623291" y="2359670"/>
            <a:ext cx="3331281" cy="4211691"/>
          </a:xfrm>
          <a:prstGeom prst="rect">
            <a:avLst/>
          </a:prstGeom>
          <a:noFill/>
          <a:ln>
            <a:noFill/>
          </a:ln>
        </p:spPr>
      </p:pic>
      <p:sp>
        <p:nvSpPr>
          <p:cNvPr id="265" name="Google Shape;265;p21"/>
          <p:cNvSpPr txBox="1"/>
          <p:nvPr/>
        </p:nvSpPr>
        <p:spPr>
          <a:xfrm>
            <a:off x="2782294" y="5373434"/>
            <a:ext cx="840948" cy="27699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entury Gothic"/>
                <a:ea typeface="Century Gothic"/>
                <a:cs typeface="Century Gothic"/>
                <a:sym typeface="Century Gothic"/>
              </a:rPr>
              <a:t>  Beads</a:t>
            </a:r>
            <a:endParaRPr sz="1200">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Proposed Work</a:t>
            </a:r>
            <a:endParaRPr/>
          </a:p>
        </p:txBody>
      </p:sp>
      <p:pic>
        <p:nvPicPr>
          <p:cNvPr id="271" name="Google Shape;271;p22"/>
          <p:cNvPicPr preferRelativeResize="0"/>
          <p:nvPr>
            <p:ph idx="1" type="body"/>
          </p:nvPr>
        </p:nvPicPr>
        <p:blipFill rotWithShape="1">
          <a:blip r:embed="rId3">
            <a:alphaModFix/>
          </a:blip>
          <a:srcRect b="0" l="0" r="0" t="0"/>
          <a:stretch/>
        </p:blipFill>
        <p:spPr>
          <a:xfrm>
            <a:off x="672600" y="4349261"/>
            <a:ext cx="2299887" cy="1615671"/>
          </a:xfrm>
          <a:prstGeom prst="rect">
            <a:avLst/>
          </a:prstGeom>
          <a:noFill/>
          <a:ln>
            <a:noFill/>
          </a:ln>
        </p:spPr>
      </p:pic>
      <p:pic>
        <p:nvPicPr>
          <p:cNvPr id="272" name="Google Shape;272;p22"/>
          <p:cNvPicPr preferRelativeResize="0"/>
          <p:nvPr/>
        </p:nvPicPr>
        <p:blipFill rotWithShape="1">
          <a:blip r:embed="rId3">
            <a:alphaModFix/>
          </a:blip>
          <a:srcRect b="0" l="0" r="0" t="0"/>
          <a:stretch/>
        </p:blipFill>
        <p:spPr>
          <a:xfrm>
            <a:off x="4452641" y="4349261"/>
            <a:ext cx="2377991" cy="1670539"/>
          </a:xfrm>
          <a:prstGeom prst="rect">
            <a:avLst/>
          </a:prstGeom>
          <a:noFill/>
          <a:ln>
            <a:noFill/>
          </a:ln>
        </p:spPr>
      </p:pic>
      <p:sp>
        <p:nvSpPr>
          <p:cNvPr id="273" name="Google Shape;273;p22"/>
          <p:cNvSpPr/>
          <p:nvPr/>
        </p:nvSpPr>
        <p:spPr>
          <a:xfrm>
            <a:off x="3384400" y="4685015"/>
            <a:ext cx="945223" cy="1017141"/>
          </a:xfrm>
          <a:prstGeom prst="rightArrow">
            <a:avLst>
              <a:gd fmla="val 50000" name="adj1"/>
              <a:gd fmla="val 50000" name="adj2"/>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4" name="Google Shape;274;p22"/>
          <p:cNvSpPr/>
          <p:nvPr/>
        </p:nvSpPr>
        <p:spPr>
          <a:xfrm rot="-2297383">
            <a:off x="4981225" y="4196861"/>
            <a:ext cx="1207478" cy="559321"/>
          </a:xfrm>
          <a:prstGeom prst="ellipse">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entury Gothic"/>
                <a:ea typeface="Century Gothic"/>
                <a:cs typeface="Century Gothic"/>
                <a:sym typeface="Century Gothic"/>
              </a:rPr>
              <a:t>Functional</a:t>
            </a:r>
            <a:endParaRPr/>
          </a:p>
          <a:p>
            <a:pPr indent="0" lvl="0" marL="0" marR="0" rtl="0" algn="ctr">
              <a:spcBef>
                <a:spcPts val="0"/>
              </a:spcBef>
              <a:spcAft>
                <a:spcPts val="0"/>
              </a:spcAft>
              <a:buNone/>
            </a:pPr>
            <a:r>
              <a:rPr lang="en-US" sz="1000">
                <a:solidFill>
                  <a:schemeClr val="lt1"/>
                </a:solidFill>
                <a:latin typeface="Century Gothic"/>
                <a:ea typeface="Century Gothic"/>
                <a:cs typeface="Century Gothic"/>
                <a:sym typeface="Century Gothic"/>
              </a:rPr>
              <a:t>Linker</a:t>
            </a:r>
            <a:endParaRPr sz="1000">
              <a:solidFill>
                <a:schemeClr val="lt1"/>
              </a:solidFill>
              <a:latin typeface="Century Gothic"/>
              <a:ea typeface="Century Gothic"/>
              <a:cs typeface="Century Gothic"/>
              <a:sym typeface="Century Gothic"/>
            </a:endParaRPr>
          </a:p>
        </p:txBody>
      </p:sp>
      <p:sp>
        <p:nvSpPr>
          <p:cNvPr id="275" name="Google Shape;275;p22"/>
          <p:cNvSpPr txBox="1"/>
          <p:nvPr/>
        </p:nvSpPr>
        <p:spPr>
          <a:xfrm>
            <a:off x="524978" y="2548632"/>
            <a:ext cx="8825659" cy="3416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a:solidFill>
                  <a:srgbClr val="3F3F3F"/>
                </a:solidFill>
                <a:latin typeface="Century Gothic"/>
                <a:ea typeface="Century Gothic"/>
                <a:cs typeface="Century Gothic"/>
                <a:sym typeface="Century Gothic"/>
              </a:rPr>
              <a:t>These functionalities could include:</a:t>
            </a:r>
            <a:endParaRPr/>
          </a:p>
          <a:p>
            <a:pPr indent="-285750" lvl="1" marL="742950" marR="0" rtl="0" algn="l">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Century Gothic"/>
                <a:ea typeface="Century Gothic"/>
                <a:cs typeface="Century Gothic"/>
                <a:sym typeface="Century Gothic"/>
              </a:rPr>
              <a:t>Heavy metal binding agents </a:t>
            </a:r>
            <a:endParaRPr/>
          </a:p>
          <a:p>
            <a:pPr indent="-228600" lvl="2" marL="1143000" marR="0" rtl="0" algn="l">
              <a:spcBef>
                <a:spcPts val="1000"/>
              </a:spcBef>
              <a:spcAft>
                <a:spcPts val="0"/>
              </a:spcAft>
              <a:buClr>
                <a:schemeClr val="accent1"/>
              </a:buClr>
              <a:buSzPts val="1120"/>
              <a:buFont typeface="Noto Sans Symbols"/>
              <a:buChar char="►"/>
            </a:pPr>
            <a:r>
              <a:rPr b="0" i="0" lang="en-US" sz="1400" u="none" cap="none" strike="noStrike">
                <a:solidFill>
                  <a:srgbClr val="3F3F3F"/>
                </a:solidFill>
                <a:latin typeface="Century Gothic"/>
                <a:ea typeface="Century Gothic"/>
                <a:cs typeface="Century Gothic"/>
                <a:sym typeface="Century Gothic"/>
              </a:rPr>
              <a:t>(water purification/remediation)</a:t>
            </a:r>
            <a:endParaRPr/>
          </a:p>
          <a:p>
            <a:pPr indent="-285750" lvl="1" marL="742950" marR="0" rtl="0" algn="l">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Century Gothic"/>
                <a:ea typeface="Century Gothic"/>
                <a:cs typeface="Century Gothic"/>
                <a:sym typeface="Century Gothic"/>
              </a:rPr>
              <a:t>Microbial detection</a:t>
            </a:r>
            <a:endParaRPr/>
          </a:p>
          <a:p>
            <a:pPr indent="-251459" lvl="0" marL="342900" marR="0" rtl="0" algn="l">
              <a:spcBef>
                <a:spcPts val="1000"/>
              </a:spcBef>
              <a:spcAft>
                <a:spcPts val="0"/>
              </a:spcAft>
              <a:buClr>
                <a:schemeClr val="accent1"/>
              </a:buClr>
              <a:buSzPts val="1440"/>
              <a:buFont typeface="Noto Sans Symbols"/>
              <a:buNone/>
            </a:pPr>
            <a:r>
              <a:t/>
            </a:r>
            <a:endParaRPr b="0" i="0" sz="1800">
              <a:solidFill>
                <a:srgbClr val="3F3F3F"/>
              </a:solidFill>
              <a:latin typeface="Century Gothic"/>
              <a:ea typeface="Century Gothic"/>
              <a:cs typeface="Century Gothic"/>
              <a:sym typeface="Century Gothic"/>
            </a:endParaRPr>
          </a:p>
        </p:txBody>
      </p:sp>
      <p:sp>
        <p:nvSpPr>
          <p:cNvPr id="276" name="Google Shape;276;p22"/>
          <p:cNvSpPr txBox="1"/>
          <p:nvPr/>
        </p:nvSpPr>
        <p:spPr>
          <a:xfrm>
            <a:off x="2289114" y="5357446"/>
            <a:ext cx="840948" cy="27699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Beads</a:t>
            </a:r>
            <a:endParaRPr sz="1200">
              <a:solidFill>
                <a:schemeClr val="dk1"/>
              </a:solidFill>
              <a:latin typeface="Century Gothic"/>
              <a:ea typeface="Century Gothic"/>
              <a:cs typeface="Century Gothic"/>
              <a:sym typeface="Century Gothic"/>
            </a:endParaRPr>
          </a:p>
        </p:txBody>
      </p:sp>
      <p:sp>
        <p:nvSpPr>
          <p:cNvPr id="277" name="Google Shape;277;p22"/>
          <p:cNvSpPr/>
          <p:nvPr/>
        </p:nvSpPr>
        <p:spPr>
          <a:xfrm>
            <a:off x="9222018" y="4271924"/>
            <a:ext cx="808893" cy="24618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278" name="Google Shape;278;p22"/>
          <p:cNvPicPr preferRelativeResize="0"/>
          <p:nvPr/>
        </p:nvPicPr>
        <p:blipFill rotWithShape="1">
          <a:blip r:embed="rId4">
            <a:alphaModFix/>
          </a:blip>
          <a:srcRect b="0" l="0" r="0" t="0"/>
          <a:stretch/>
        </p:blipFill>
        <p:spPr>
          <a:xfrm>
            <a:off x="7422529" y="2548632"/>
            <a:ext cx="2625968" cy="1969476"/>
          </a:xfrm>
          <a:prstGeom prst="rect">
            <a:avLst/>
          </a:prstGeom>
          <a:noFill/>
          <a:ln>
            <a:noFill/>
          </a:ln>
        </p:spPr>
      </p:pic>
      <p:pic>
        <p:nvPicPr>
          <p:cNvPr id="279" name="Google Shape;279;p22"/>
          <p:cNvPicPr preferRelativeResize="0"/>
          <p:nvPr/>
        </p:nvPicPr>
        <p:blipFill rotWithShape="1">
          <a:blip r:embed="rId5">
            <a:alphaModFix/>
          </a:blip>
          <a:srcRect b="0" l="0" r="0" t="0"/>
          <a:stretch/>
        </p:blipFill>
        <p:spPr>
          <a:xfrm>
            <a:off x="7422529" y="4657809"/>
            <a:ext cx="2625968" cy="1969476"/>
          </a:xfrm>
          <a:prstGeom prst="rect">
            <a:avLst/>
          </a:prstGeom>
          <a:noFill/>
          <a:ln>
            <a:noFill/>
          </a:ln>
        </p:spPr>
      </p:pic>
      <p:sp>
        <p:nvSpPr>
          <p:cNvPr id="280" name="Google Shape;280;p22"/>
          <p:cNvSpPr txBox="1"/>
          <p:nvPr/>
        </p:nvSpPr>
        <p:spPr>
          <a:xfrm>
            <a:off x="10206757" y="3117871"/>
            <a:ext cx="1840523"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entury Gothic"/>
                <a:ea typeface="Century Gothic"/>
                <a:cs typeface="Century Gothic"/>
                <a:sym typeface="Century Gothic"/>
              </a:rPr>
              <a:t>Chitin Magnetite Beads</a:t>
            </a:r>
            <a:endParaRPr/>
          </a:p>
          <a:p>
            <a:pPr indent="0" lvl="0" marL="0" marR="0" rtl="0" algn="ctr">
              <a:spcBef>
                <a:spcPts val="0"/>
              </a:spcBef>
              <a:spcAft>
                <a:spcPts val="0"/>
              </a:spcAft>
              <a:buNone/>
            </a:pPr>
            <a:r>
              <a:rPr lang="en-US" sz="1200">
                <a:solidFill>
                  <a:schemeClr val="dk1"/>
                </a:solidFill>
                <a:latin typeface="Century Gothic"/>
                <a:ea typeface="Century Gothic"/>
                <a:cs typeface="Century Gothic"/>
                <a:sym typeface="Century Gothic"/>
              </a:rPr>
              <a:t>In Aqueous Solution</a:t>
            </a:r>
            <a:endParaRPr/>
          </a:p>
          <a:p>
            <a:pPr indent="0" lvl="0" marL="0" marR="0" rtl="0" algn="ctr">
              <a:spcBef>
                <a:spcPts val="0"/>
              </a:spcBef>
              <a:spcAft>
                <a:spcPts val="0"/>
              </a:spcAft>
              <a:buNone/>
            </a:pPr>
            <a:r>
              <a:rPr lang="en-US" sz="1200">
                <a:solidFill>
                  <a:schemeClr val="dk1"/>
                </a:solidFill>
                <a:latin typeface="Century Gothic"/>
                <a:ea typeface="Century Gothic"/>
                <a:cs typeface="Century Gothic"/>
                <a:sym typeface="Century Gothic"/>
              </a:rPr>
              <a:t>(before exposure to magnet)</a:t>
            </a:r>
            <a:endParaRPr sz="1200">
              <a:solidFill>
                <a:schemeClr val="dk1"/>
              </a:solidFill>
              <a:latin typeface="Century Gothic"/>
              <a:ea typeface="Century Gothic"/>
              <a:cs typeface="Century Gothic"/>
              <a:sym typeface="Century Gothic"/>
            </a:endParaRPr>
          </a:p>
        </p:txBody>
      </p:sp>
      <p:sp>
        <p:nvSpPr>
          <p:cNvPr id="281" name="Google Shape;281;p22"/>
          <p:cNvSpPr txBox="1"/>
          <p:nvPr/>
        </p:nvSpPr>
        <p:spPr>
          <a:xfrm>
            <a:off x="10206757" y="4981840"/>
            <a:ext cx="1840523"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entury Gothic"/>
                <a:ea typeface="Century Gothic"/>
                <a:cs typeface="Century Gothic"/>
                <a:sym typeface="Century Gothic"/>
              </a:rPr>
              <a:t>Chitin Magnetite Beads</a:t>
            </a:r>
            <a:endParaRPr/>
          </a:p>
          <a:p>
            <a:pPr indent="0" lvl="0" marL="0" marR="0" rtl="0" algn="ctr">
              <a:spcBef>
                <a:spcPts val="0"/>
              </a:spcBef>
              <a:spcAft>
                <a:spcPts val="0"/>
              </a:spcAft>
              <a:buNone/>
            </a:pPr>
            <a:r>
              <a:rPr lang="en-US" sz="1200">
                <a:solidFill>
                  <a:schemeClr val="dk1"/>
                </a:solidFill>
                <a:latin typeface="Century Gothic"/>
                <a:ea typeface="Century Gothic"/>
                <a:cs typeface="Century Gothic"/>
                <a:sym typeface="Century Gothic"/>
              </a:rPr>
              <a:t>In Aqueous Solution</a:t>
            </a:r>
            <a:endParaRPr/>
          </a:p>
          <a:p>
            <a:pPr indent="0" lvl="0" marL="0" marR="0" rtl="0" algn="ctr">
              <a:spcBef>
                <a:spcPts val="0"/>
              </a:spcBef>
              <a:spcAft>
                <a:spcPts val="0"/>
              </a:spcAft>
              <a:buNone/>
            </a:pPr>
            <a:r>
              <a:rPr lang="en-US" sz="1200">
                <a:solidFill>
                  <a:schemeClr val="dk1"/>
                </a:solidFill>
                <a:latin typeface="Century Gothic"/>
                <a:ea typeface="Century Gothic"/>
                <a:cs typeface="Century Gothic"/>
                <a:sym typeface="Century Gothic"/>
              </a:rPr>
              <a:t>(after exposure to magnet)</a:t>
            </a:r>
            <a:endParaRPr sz="12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Proposed Work</a:t>
            </a:r>
            <a:endParaRPr/>
          </a:p>
        </p:txBody>
      </p:sp>
      <p:pic>
        <p:nvPicPr>
          <p:cNvPr id="287" name="Google Shape;287;p23"/>
          <p:cNvPicPr preferRelativeResize="0"/>
          <p:nvPr/>
        </p:nvPicPr>
        <p:blipFill rotWithShape="1">
          <a:blip r:embed="rId3">
            <a:alphaModFix/>
          </a:blip>
          <a:srcRect b="0" l="0" r="0" t="0"/>
          <a:stretch/>
        </p:blipFill>
        <p:spPr>
          <a:xfrm>
            <a:off x="6716550" y="2603500"/>
            <a:ext cx="3763881" cy="2644127"/>
          </a:xfrm>
          <a:prstGeom prst="rect">
            <a:avLst/>
          </a:prstGeom>
          <a:noFill/>
          <a:ln>
            <a:noFill/>
          </a:ln>
        </p:spPr>
      </p:pic>
      <p:sp>
        <p:nvSpPr>
          <p:cNvPr id="288" name="Google Shape;288;p23"/>
          <p:cNvSpPr txBox="1"/>
          <p:nvPr>
            <p:ph idx="1" type="body"/>
          </p:nvPr>
        </p:nvSpPr>
        <p:spPr>
          <a:xfrm>
            <a:off x="1154954" y="2603500"/>
            <a:ext cx="5128615"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These functionalities could include:</a:t>
            </a:r>
            <a:endParaRPr/>
          </a:p>
          <a:p>
            <a:pPr indent="-285750" lvl="1" marL="742950" rtl="0" algn="l">
              <a:spcBef>
                <a:spcPts val="1000"/>
              </a:spcBef>
              <a:spcAft>
                <a:spcPts val="0"/>
              </a:spcAft>
              <a:buSzPts val="1280"/>
              <a:buChar char="►"/>
            </a:pPr>
            <a:r>
              <a:rPr lang="en-US"/>
              <a:t>Heavy metal binding agents </a:t>
            </a:r>
            <a:endParaRPr/>
          </a:p>
          <a:p>
            <a:pPr indent="-228600" lvl="2" marL="1143000" rtl="0" algn="l">
              <a:spcBef>
                <a:spcPts val="1000"/>
              </a:spcBef>
              <a:spcAft>
                <a:spcPts val="0"/>
              </a:spcAft>
              <a:buSzPts val="1120"/>
              <a:buChar char="►"/>
            </a:pPr>
            <a:r>
              <a:rPr lang="en-US"/>
              <a:t>(water purification/remediation)</a:t>
            </a:r>
            <a:endParaRPr/>
          </a:p>
          <a:p>
            <a:pPr indent="-285750" lvl="1" marL="742950" rtl="0" algn="l">
              <a:spcBef>
                <a:spcPts val="1000"/>
              </a:spcBef>
              <a:spcAft>
                <a:spcPts val="0"/>
              </a:spcAft>
              <a:buSzPts val="1280"/>
              <a:buChar char="►"/>
            </a:pPr>
            <a:r>
              <a:rPr lang="en-US"/>
              <a:t>Microbial detection and/or removal</a:t>
            </a:r>
            <a:endParaRPr/>
          </a:p>
          <a:p>
            <a:pPr indent="-342900" lvl="0" marL="342900" rtl="0" algn="l">
              <a:spcBef>
                <a:spcPts val="1000"/>
              </a:spcBef>
              <a:spcAft>
                <a:spcPts val="0"/>
              </a:spcAft>
              <a:buSzPts val="1440"/>
              <a:buChar char="►"/>
            </a:pPr>
            <a:r>
              <a:rPr lang="en-US"/>
              <a:t>Our project will entail creating beads that can selectively extract a pigment from aqueous solution in order to prove the concept</a:t>
            </a:r>
            <a:endParaRPr/>
          </a:p>
        </p:txBody>
      </p:sp>
      <p:sp>
        <p:nvSpPr>
          <p:cNvPr id="289" name="Google Shape;289;p23"/>
          <p:cNvSpPr txBox="1"/>
          <p:nvPr/>
        </p:nvSpPr>
        <p:spPr>
          <a:xfrm>
            <a:off x="1688122" y="5384271"/>
            <a:ext cx="919089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accent1"/>
                </a:solidFill>
                <a:latin typeface="Century Gothic"/>
                <a:ea typeface="Century Gothic"/>
                <a:cs typeface="Century Gothic"/>
                <a:sym typeface="Century Gothic"/>
              </a:rPr>
              <a:t>In light of recent events in Flint, MI and other areas where water quality and public safety have emerged as concerns, these materials could be very marketable to the public to test the quality of the water supply.</a:t>
            </a:r>
            <a:endParaRPr i="1" sz="1800">
              <a:solidFill>
                <a:schemeClr val="accent1"/>
              </a:solidFill>
              <a:latin typeface="Century Gothic"/>
              <a:ea typeface="Century Gothic"/>
              <a:cs typeface="Century Gothic"/>
              <a:sym typeface="Century Gothic"/>
            </a:endParaRPr>
          </a:p>
        </p:txBody>
      </p:sp>
      <p:sp>
        <p:nvSpPr>
          <p:cNvPr id="290" name="Google Shape;290;p23"/>
          <p:cNvSpPr/>
          <p:nvPr/>
        </p:nvSpPr>
        <p:spPr>
          <a:xfrm rot="-2297383">
            <a:off x="7608551" y="2798383"/>
            <a:ext cx="1207478" cy="559321"/>
          </a:xfrm>
          <a:prstGeom prst="ellipse">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entury Gothic"/>
                <a:ea typeface="Century Gothic"/>
                <a:cs typeface="Century Gothic"/>
                <a:sym typeface="Century Gothic"/>
              </a:rPr>
              <a:t>Functional</a:t>
            </a:r>
            <a:endParaRPr/>
          </a:p>
          <a:p>
            <a:pPr indent="0" lvl="0" marL="0" marR="0" rtl="0" algn="ctr">
              <a:spcBef>
                <a:spcPts val="0"/>
              </a:spcBef>
              <a:spcAft>
                <a:spcPts val="0"/>
              </a:spcAft>
              <a:buNone/>
            </a:pPr>
            <a:r>
              <a:rPr lang="en-US" sz="1000">
                <a:solidFill>
                  <a:schemeClr val="lt1"/>
                </a:solidFill>
                <a:latin typeface="Century Gothic"/>
                <a:ea typeface="Century Gothic"/>
                <a:cs typeface="Century Gothic"/>
                <a:sym typeface="Century Gothic"/>
              </a:rPr>
              <a:t>Linker</a:t>
            </a:r>
            <a:endParaRPr sz="10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