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Quattrocento Sans"/>
              <a:buNone/>
            </a:pPr>
            <a:r>
              <a:rPr lang="en">
                <a:solidFill>
                  <a:srgbClr val="0B539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Dash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Mockups &amp; Screen Flow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0" y="973175"/>
            <a:ext cx="9525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9338"/>
          <a:stretch/>
        </p:blipFill>
        <p:spPr>
          <a:xfrm>
            <a:off x="138125" y="229874"/>
            <a:ext cx="8867775" cy="466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0" y="4325400"/>
            <a:ext cx="9144000" cy="818100"/>
          </a:xfrm>
          <a:prstGeom prst="wedgeRectCallout">
            <a:avLst>
              <a:gd fmla="val -21150" name="adj1"/>
              <a:gd fmla="val -49994" name="adj2"/>
            </a:avLst>
          </a:prstGeom>
          <a:solidFill>
            <a:srgbClr val="000000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Overview - Features &amp; Flow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84225" y="1773750"/>
            <a:ext cx="856200" cy="81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10039"/>
          <a:stretch/>
        </p:blipFill>
        <p:spPr>
          <a:xfrm>
            <a:off x="134800" y="589274"/>
            <a:ext cx="8874398" cy="46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/>
          <p:nvPr/>
        </p:nvSpPr>
        <p:spPr>
          <a:xfrm>
            <a:off x="0" y="4325400"/>
            <a:ext cx="9144000" cy="818100"/>
          </a:xfrm>
          <a:prstGeom prst="wedgeRectCallout">
            <a:avLst>
              <a:gd fmla="val -21150" name="adj1"/>
              <a:gd fmla="val -49994" name="adj2"/>
            </a:avLst>
          </a:prstGeom>
          <a:solidFill>
            <a:srgbClr val="000000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attrocento Sa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Quality Improvement Metrics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7178100" y="2976575"/>
            <a:ext cx="1772100" cy="1265400"/>
          </a:xfrm>
          <a:prstGeom prst="rect">
            <a:avLst/>
          </a:prstGeom>
          <a:solidFill>
            <a:srgbClr val="99DAE8">
              <a:alpha val="7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Quality Indicators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Service-level compliance can be viewed at a glance, with optional drill-down.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9657"/>
          <a:stretch/>
        </p:blipFill>
        <p:spPr>
          <a:xfrm>
            <a:off x="134800" y="255374"/>
            <a:ext cx="8874398" cy="464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0" y="4325400"/>
            <a:ext cx="9144000" cy="818100"/>
          </a:xfrm>
          <a:prstGeom prst="wedgeRectCallout">
            <a:avLst>
              <a:gd fmla="val -21150" name="adj1"/>
              <a:gd fmla="val -49994" name="adj2"/>
            </a:avLst>
          </a:prstGeom>
          <a:solidFill>
            <a:srgbClr val="000000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attrocento Sa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Detail: DVT prophylaxis</a:t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7178100" y="3423875"/>
            <a:ext cx="1772100" cy="818100"/>
          </a:xfrm>
          <a:prstGeom prst="rect">
            <a:avLst/>
          </a:prstGeom>
          <a:solidFill>
            <a:srgbClr val="99DAE8">
              <a:alpha val="7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Drill-down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of compliance is expanded with one click.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9567"/>
          <a:stretch/>
        </p:blipFill>
        <p:spPr>
          <a:xfrm>
            <a:off x="134800" y="338899"/>
            <a:ext cx="8874398" cy="465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0" y="4325400"/>
            <a:ext cx="9144000" cy="818100"/>
          </a:xfrm>
          <a:prstGeom prst="wedgeRectCallout">
            <a:avLst>
              <a:gd fmla="val -21150" name="adj1"/>
              <a:gd fmla="val -49994" name="adj2"/>
            </a:avLst>
          </a:prstGeom>
          <a:solidFill>
            <a:srgbClr val="000000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attrocento Sa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Detail: Next day labs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7178100" y="2936875"/>
            <a:ext cx="1772100" cy="1305300"/>
          </a:xfrm>
          <a:prstGeom prst="rect">
            <a:avLst/>
          </a:prstGeom>
          <a:solidFill>
            <a:srgbClr val="99DAE8">
              <a:alpha val="7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Compliance can be checked off to indicate interventions taken throughout the day.  Status resets every 24hrs.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/>
        <p:spPr>
          <a:xfrm>
            <a:off x="138125" y="240150"/>
            <a:ext cx="8867775" cy="46631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5" name="Google Shape;155;p26"/>
          <p:cNvSpPr/>
          <p:nvPr/>
        </p:nvSpPr>
        <p:spPr>
          <a:xfrm>
            <a:off x="0" y="4325400"/>
            <a:ext cx="9144000" cy="818100"/>
          </a:xfrm>
          <a:prstGeom prst="wedgeRectCallout">
            <a:avLst>
              <a:gd fmla="val -21150" name="adj1"/>
              <a:gd fmla="val -49994" name="adj2"/>
            </a:avLst>
          </a:prstGeom>
          <a:solidFill>
            <a:srgbClr val="000000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attrocento Sa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Drill down view</a:t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667700" y="1544375"/>
            <a:ext cx="779700" cy="221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Quattrocento Sans"/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Rounding and Status Management: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Quattrocento Sans"/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Systems-based Dashboards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9412"/>
          <a:stretch/>
        </p:blipFill>
        <p:spPr>
          <a:xfrm>
            <a:off x="135550" y="170250"/>
            <a:ext cx="8872902" cy="46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0" y="4325400"/>
            <a:ext cx="9144000" cy="818100"/>
          </a:xfrm>
          <a:prstGeom prst="wedgeRectCallout">
            <a:avLst>
              <a:gd fmla="val -21150" name="adj1"/>
              <a:gd fmla="val -49994" name="adj2"/>
            </a:avLst>
          </a:prstGeom>
          <a:solidFill>
            <a:srgbClr val="000000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attrocento Sa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Service-based Lists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Quattrocento Sans"/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Dash - Features &amp; Flow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/>
        <p:spPr>
          <a:xfrm>
            <a:off x="138125" y="115099"/>
            <a:ext cx="8867775" cy="463584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0" y="4325400"/>
            <a:ext cx="9144000" cy="818100"/>
          </a:xfrm>
          <a:prstGeom prst="wedgeRectCallout">
            <a:avLst>
              <a:gd fmla="val -21150" name="adj1"/>
              <a:gd fmla="val -49994" name="adj2"/>
            </a:avLst>
          </a:prstGeom>
          <a:solidFill>
            <a:srgbClr val="000000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attrocento Sa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Overview - Features &amp; Flow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8825"/>
          <a:stretch/>
        </p:blipFill>
        <p:spPr>
          <a:xfrm>
            <a:off x="135687" y="0"/>
            <a:ext cx="8872627" cy="50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92600" y="325450"/>
            <a:ext cx="674700" cy="36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81975" y="2512500"/>
            <a:ext cx="2199600" cy="1050600"/>
          </a:xfrm>
          <a:prstGeom prst="rect">
            <a:avLst/>
          </a:prstGeom>
          <a:solidFill>
            <a:srgbClr val="99DAE8">
              <a:alpha val="7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Beyond a snapshot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Patient’s physiological response to dynamic vent settings can be tracked and interpreted visually</a:t>
            </a:r>
            <a:endParaRPr/>
          </a:p>
        </p:txBody>
      </p:sp>
      <p:cxnSp>
        <p:nvCxnSpPr>
          <p:cNvPr id="82" name="Google Shape;82;p17"/>
          <p:cNvCxnSpPr>
            <a:stCxn id="81" idx="0"/>
          </p:cNvCxnSpPr>
          <p:nvPr/>
        </p:nvCxnSpPr>
        <p:spPr>
          <a:xfrm flipH="1" rot="10800000">
            <a:off x="1181775" y="1476300"/>
            <a:ext cx="1276200" cy="1036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sm" w="sm" type="none"/>
            <a:tailEnd len="lg" w="lg" type="oval"/>
          </a:ln>
        </p:spPr>
      </p:cxnSp>
      <p:sp>
        <p:nvSpPr>
          <p:cNvPr id="83" name="Google Shape;83;p17"/>
          <p:cNvSpPr/>
          <p:nvPr/>
        </p:nvSpPr>
        <p:spPr>
          <a:xfrm>
            <a:off x="7725300" y="1242850"/>
            <a:ext cx="1347600" cy="1482600"/>
          </a:xfrm>
          <a:prstGeom prst="rect">
            <a:avLst/>
          </a:prstGeom>
          <a:solidFill>
            <a:srgbClr val="99DAE8">
              <a:alpha val="7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Decluttered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vent settings and actionable lab indicators are highlighted and can be read at a glance</a:t>
            </a:r>
            <a:endParaRPr/>
          </a:p>
        </p:txBody>
      </p:sp>
      <p:cxnSp>
        <p:nvCxnSpPr>
          <p:cNvPr id="84" name="Google Shape;84;p17"/>
          <p:cNvCxnSpPr>
            <a:stCxn id="83" idx="0"/>
          </p:cNvCxnSpPr>
          <p:nvPr/>
        </p:nvCxnSpPr>
        <p:spPr>
          <a:xfrm rot="10800000">
            <a:off x="8298600" y="865750"/>
            <a:ext cx="100500" cy="3771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sm" w="sm" type="none"/>
            <a:tailEnd len="lg" w="lg" type="oval"/>
          </a:ln>
        </p:spPr>
      </p:cxnSp>
      <p:sp>
        <p:nvSpPr>
          <p:cNvPr id="85" name="Google Shape;85;p17"/>
          <p:cNvSpPr/>
          <p:nvPr/>
        </p:nvSpPr>
        <p:spPr>
          <a:xfrm>
            <a:off x="0" y="4325400"/>
            <a:ext cx="9144000" cy="818100"/>
          </a:xfrm>
          <a:prstGeom prst="wedgeRectCallout">
            <a:avLst>
              <a:gd fmla="val -21150" name="adj1"/>
              <a:gd fmla="val -49994" name="adj2"/>
            </a:avLst>
          </a:prstGeom>
          <a:solidFill>
            <a:srgbClr val="000000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attrocento Sa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Pulmonary Critical Care</a:t>
            </a:r>
            <a:endParaRPr/>
          </a:p>
        </p:txBody>
      </p:sp>
      <p:cxnSp>
        <p:nvCxnSpPr>
          <p:cNvPr id="86" name="Google Shape;86;p17"/>
          <p:cNvCxnSpPr/>
          <p:nvPr/>
        </p:nvCxnSpPr>
        <p:spPr>
          <a:xfrm rot="10800000">
            <a:off x="4224300" y="749400"/>
            <a:ext cx="3501000" cy="1272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sm" w="sm" type="none"/>
            <a:tailEnd len="lg" w="lg" type="oval"/>
          </a:ln>
        </p:spPr>
      </p:cxn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7104" l="4365" r="1542" t="4851"/>
          <a:stretch/>
        </p:blipFill>
        <p:spPr>
          <a:xfrm>
            <a:off x="304125" y="336500"/>
            <a:ext cx="3807599" cy="32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12289" l="53551" r="0" t="8827"/>
          <a:stretch/>
        </p:blipFill>
        <p:spPr>
          <a:xfrm>
            <a:off x="4881375" y="133890"/>
            <a:ext cx="4046851" cy="36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4325400"/>
            <a:ext cx="9144000" cy="818100"/>
          </a:xfrm>
          <a:prstGeom prst="wedgeRectCallout">
            <a:avLst>
              <a:gd fmla="val -21150" name="adj1"/>
              <a:gd fmla="val -49994" name="adj2"/>
            </a:avLst>
          </a:prstGeom>
          <a:solidFill>
            <a:srgbClr val="000000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attrocento Sa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Endocrine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17950" y="2919950"/>
            <a:ext cx="1737300" cy="1267800"/>
          </a:xfrm>
          <a:prstGeom prst="rect">
            <a:avLst/>
          </a:prstGeom>
          <a:solidFill>
            <a:srgbClr val="99DAE8">
              <a:alpha val="7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Purposeful Formatting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systems require manual data collection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restructuring for easiest interpretation.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7009825" y="2919950"/>
            <a:ext cx="1857600" cy="1267800"/>
          </a:xfrm>
          <a:prstGeom prst="rect">
            <a:avLst/>
          </a:prstGeom>
          <a:solidFill>
            <a:srgbClr val="99DAE8">
              <a:alpha val="7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Actionable Comparisons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multiple sources are pulled together to tell a temporal story that can guide decision-making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955239" y="3813575"/>
            <a:ext cx="4750799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Current manual reformatting  ||  Automated reformatting</a:t>
            </a:r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4495800" y="377795"/>
            <a:ext cx="1500" cy="3333900"/>
          </a:xfrm>
          <a:prstGeom prst="straightConnector1">
            <a:avLst/>
          </a:prstGeom>
          <a:noFill/>
          <a:ln cap="flat" cmpd="sng" w="28575">
            <a:solidFill>
              <a:srgbClr val="62D7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8"/>
          <p:cNvCxnSpPr/>
          <p:nvPr/>
        </p:nvCxnSpPr>
        <p:spPr>
          <a:xfrm>
            <a:off x="4366075" y="1972928"/>
            <a:ext cx="407400" cy="0"/>
          </a:xfrm>
          <a:prstGeom prst="straightConnector1">
            <a:avLst/>
          </a:prstGeom>
          <a:noFill/>
          <a:ln cap="flat" cmpd="sng" w="28575">
            <a:solidFill>
              <a:srgbClr val="62D7E8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8575"/>
            <a:ext cx="9144000" cy="4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0" y="4325400"/>
            <a:ext cx="9144000" cy="818100"/>
          </a:xfrm>
          <a:prstGeom prst="wedgeRectCallout">
            <a:avLst>
              <a:gd fmla="val -21150" name="adj1"/>
              <a:gd fmla="val -49994" name="adj2"/>
            </a:avLst>
          </a:prstGeom>
          <a:solidFill>
            <a:srgbClr val="000000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attrocento Sa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Infectious Disease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7439875" y="2731800"/>
            <a:ext cx="1517700" cy="1401000"/>
          </a:xfrm>
          <a:prstGeom prst="rect">
            <a:avLst/>
          </a:prstGeom>
          <a:solidFill>
            <a:srgbClr val="99DAE8">
              <a:alpha val="7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Cause and Effect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 in response to antibiotics can be visualized.  Regimens can be adapted effectively.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4541"/>
            <a:ext cx="9144000" cy="332841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0" y="4325400"/>
            <a:ext cx="9144000" cy="818100"/>
          </a:xfrm>
          <a:prstGeom prst="wedgeRectCallout">
            <a:avLst>
              <a:gd fmla="val -21150" name="adj1"/>
              <a:gd fmla="val -49994" name="adj2"/>
            </a:avLst>
          </a:prstGeom>
          <a:solidFill>
            <a:srgbClr val="000000">
              <a:alpha val="5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Quattrocento Sa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Medication Management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257050" y="3626825"/>
            <a:ext cx="22626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Allscripts  ||  Dash</a:t>
            </a:r>
            <a:endParaRPr/>
          </a:p>
        </p:txBody>
      </p:sp>
      <p:cxnSp>
        <p:nvCxnSpPr>
          <p:cNvPr id="113" name="Google Shape;113;p20"/>
          <p:cNvCxnSpPr>
            <a:stCxn id="110" idx="0"/>
          </p:cNvCxnSpPr>
          <p:nvPr/>
        </p:nvCxnSpPr>
        <p:spPr>
          <a:xfrm>
            <a:off x="4572000" y="194541"/>
            <a:ext cx="1500" cy="3333900"/>
          </a:xfrm>
          <a:prstGeom prst="straightConnector1">
            <a:avLst/>
          </a:prstGeom>
          <a:noFill/>
          <a:ln cap="flat" cmpd="sng" w="28575">
            <a:solidFill>
              <a:srgbClr val="62D7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4442275" y="1789675"/>
            <a:ext cx="407400" cy="0"/>
          </a:xfrm>
          <a:prstGeom prst="straightConnector1">
            <a:avLst/>
          </a:prstGeom>
          <a:noFill/>
          <a:ln cap="flat" cmpd="sng" w="28575">
            <a:solidFill>
              <a:srgbClr val="62D7E8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5" name="Google Shape;115;p20"/>
          <p:cNvSpPr/>
          <p:nvPr/>
        </p:nvSpPr>
        <p:spPr>
          <a:xfrm>
            <a:off x="7178100" y="2817825"/>
            <a:ext cx="1772100" cy="1424100"/>
          </a:xfrm>
          <a:prstGeom prst="rect">
            <a:avLst/>
          </a:prstGeom>
          <a:solidFill>
            <a:srgbClr val="99DAE8">
              <a:alpha val="7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Data:Ink Ratio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Utilizes screen real estate with dense, organized data, minimizing load on working memory.  Details available with hover.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5814300" y="258875"/>
            <a:ext cx="624300" cy="1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Quattrocento Sans"/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Quality and Task Management: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Quattrocento Sans"/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Census Management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