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1200"/>
              <a:buFont typeface="Calibri"/>
              <a:buNone/>
            </a:pPr>
            <a:r>
              <a:rPr b="1" lang="en-US">
                <a:solidFill>
                  <a:srgbClr val="FF0000"/>
                </a:solidFill>
              </a:rPr>
              <a:t>Real-time a</a:t>
            </a:r>
            <a:r>
              <a:rPr b="1" lang="en-US" sz="1200">
                <a:solidFill>
                  <a:srgbClr val="FF0000"/>
                </a:solidFill>
              </a:rPr>
              <a:t>ctivation and notification of emergency services.</a:t>
            </a:r>
            <a:endParaRPr/>
          </a:p>
          <a:p>
            <a:pPr indent="0" lvl="0" marL="0" rtl="0" algn="l">
              <a:spcBef>
                <a:spcPts val="0"/>
              </a:spcBef>
              <a:spcAft>
                <a:spcPts val="0"/>
              </a:spcAft>
              <a:buClr>
                <a:schemeClr val="dk1"/>
              </a:buClr>
              <a:buSzPts val="1200"/>
              <a:buFont typeface="Calibri"/>
              <a:buNone/>
            </a:pPr>
            <a:r>
              <a:rPr lang="en-US" sz="1200"/>
              <a:t>In the US today, crimes on school and college campuses are one the most troublesome social issues. In 2012, students ages 12-18 were victims around 89,000 non-fatal serious violent crimes at school.  On college &amp; university campuses, 88,444 crimes were reported in 2012. Of those crimes reported, </a:t>
            </a:r>
            <a:r>
              <a:rPr lang="en-US"/>
              <a:t>46.0 percent were aggravated assaults, 31.8 percent were robberies, 22.2 percent were forcible rapes. The most important thing to note is that the reporting of these crimes are not instantaneous and the absence of an alert to prevent the crime from occurring was not available to the student.</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US"/>
              <a:t>https://www.ncjrs.gov/ovc_archives/ncvrw/2015/pdf/FullGuide.pdf</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1" lang="en-US"/>
              <a:t>Advantages</a:t>
            </a:r>
            <a:endParaRPr/>
          </a:p>
          <a:p>
            <a:pPr indent="0" lvl="0" marL="0" rtl="0" algn="l">
              <a:spcBef>
                <a:spcPts val="0"/>
              </a:spcBef>
              <a:spcAft>
                <a:spcPts val="0"/>
              </a:spcAft>
              <a:buClr>
                <a:schemeClr val="dk1"/>
              </a:buClr>
              <a:buSzPts val="1200"/>
              <a:buFont typeface="Calibri"/>
              <a:buNone/>
            </a:pPr>
            <a:r>
              <a:rPr lang="en-US"/>
              <a:t>With the NCCU OverWatch we are able to interrupt the cycle of victim reporting in emergency situations, the time delay between an incident occurrence and the services provided.  In the case of Police emergencies, real-time notifications may prevent the victim scenario as the offender may flee.  In the case of medical emergencies, notifications can occur even if the student is non-responses, allowing emergency services o both locate the student and potentially save time and lives.</a:t>
            </a:r>
            <a:endParaRPr/>
          </a:p>
        </p:txBody>
      </p:sp>
      <p:sp>
        <p:nvSpPr>
          <p:cNvPr id="128" name="Google Shape;12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1.jpg"/><Relationship Id="rId5" Type="http://schemas.openxmlformats.org/officeDocument/2006/relationships/image" Target="../media/image8.jpg"/><Relationship Id="rId6" Type="http://schemas.openxmlformats.org/officeDocument/2006/relationships/image" Target="../media/image2.jpg"/><Relationship Id="rId7" Type="http://schemas.openxmlformats.org/officeDocument/2006/relationships/image" Target="../media/image4.jpg"/><Relationship Id="rId8"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8.jpg"/><Relationship Id="rId5" Type="http://schemas.openxmlformats.org/officeDocument/2006/relationships/image" Target="../media/image2.jpg"/><Relationship Id="rId6" Type="http://schemas.openxmlformats.org/officeDocument/2006/relationships/image" Target="../media/image5.jpg"/><Relationship Id="rId7"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NCCU OverWatch™</a:t>
            </a:r>
            <a:br>
              <a:rPr lang="en-US"/>
            </a:br>
            <a:r>
              <a:rPr lang="en-US" sz="2800"/>
              <a:t>21</a:t>
            </a:r>
            <a:r>
              <a:rPr baseline="30000" lang="en-US" sz="2800"/>
              <a:t>st</a:t>
            </a:r>
            <a:r>
              <a:rPr lang="en-US" sz="2800"/>
              <a:t> Century Student Personal Safety and Notification Solution</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400"/>
              <a:buNone/>
            </a:pPr>
            <a:r>
              <a:rPr lang="en-US"/>
              <a:t>2016 HBCU Challenge</a:t>
            </a:r>
            <a:endParaRPr/>
          </a:p>
          <a:p>
            <a:pPr indent="0" lvl="0" marL="0" rtl="0" algn="ctr">
              <a:lnSpc>
                <a:spcPct val="80000"/>
              </a:lnSpc>
              <a:spcBef>
                <a:spcPts val="1000"/>
              </a:spcBef>
              <a:spcAft>
                <a:spcPts val="0"/>
              </a:spcAft>
              <a:buClr>
                <a:schemeClr val="dk1"/>
              </a:buClr>
              <a:buSzPts val="2400"/>
              <a:buNone/>
            </a:pPr>
            <a:r>
              <a:rPr lang="en-US"/>
              <a:t>Students: Kendall Jackson, Nicholas Speaker, Sam Watson, Jarret Weathersby</a:t>
            </a:r>
            <a:endParaRPr/>
          </a:p>
          <a:p>
            <a:pPr indent="0" lvl="0" marL="0" rtl="0" algn="ctr">
              <a:lnSpc>
                <a:spcPct val="80000"/>
              </a:lnSpc>
              <a:spcBef>
                <a:spcPts val="1000"/>
              </a:spcBef>
              <a:spcAft>
                <a:spcPts val="0"/>
              </a:spcAft>
              <a:buClr>
                <a:schemeClr val="dk1"/>
              </a:buClr>
              <a:buSzPts val="2400"/>
              <a:buNone/>
            </a:pPr>
            <a:r>
              <a:rPr lang="en-US"/>
              <a:t>Faculty Advisor: Eric Saliim</a:t>
            </a:r>
            <a:endParaRPr/>
          </a:p>
        </p:txBody>
      </p:sp>
      <p:pic>
        <p:nvPicPr>
          <p:cNvPr id="90" name="Google Shape;90;p13"/>
          <p:cNvPicPr preferRelativeResize="0"/>
          <p:nvPr/>
        </p:nvPicPr>
        <p:blipFill rotWithShape="1">
          <a:blip r:embed="rId3">
            <a:alphaModFix/>
          </a:blip>
          <a:srcRect b="0" l="0" r="0" t="0"/>
          <a:stretch/>
        </p:blipFill>
        <p:spPr>
          <a:xfrm>
            <a:off x="3519747" y="638175"/>
            <a:ext cx="5152505" cy="15065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blip>
          <a:srcRect b="0" l="0" r="0" t="0"/>
          <a:stretch/>
        </p:blipFill>
        <p:spPr>
          <a:xfrm rot="806585">
            <a:off x="10465392" y="3003618"/>
            <a:ext cx="897775" cy="548640"/>
          </a:xfrm>
          <a:prstGeom prst="rect">
            <a:avLst/>
          </a:prstGeom>
          <a:noFill/>
          <a:ln>
            <a:noFill/>
          </a:ln>
        </p:spPr>
      </p:pic>
      <p:sp>
        <p:nvSpPr>
          <p:cNvPr id="97" name="Google Shape;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Current Incident Reporting Process</a:t>
            </a:r>
            <a:endParaRPr/>
          </a:p>
        </p:txBody>
      </p:sp>
      <p:pic>
        <p:nvPicPr>
          <p:cNvPr id="98" name="Google Shape;98;p14"/>
          <p:cNvPicPr preferRelativeResize="0"/>
          <p:nvPr/>
        </p:nvPicPr>
        <p:blipFill rotWithShape="1">
          <a:blip r:embed="rId4">
            <a:alphaModFix/>
          </a:blip>
          <a:srcRect b="0" l="0" r="0" t="0"/>
          <a:stretch/>
        </p:blipFill>
        <p:spPr>
          <a:xfrm>
            <a:off x="734998" y="2566792"/>
            <a:ext cx="752855" cy="914400"/>
          </a:xfrm>
          <a:prstGeom prst="rect">
            <a:avLst/>
          </a:prstGeom>
          <a:noFill/>
          <a:ln>
            <a:noFill/>
          </a:ln>
        </p:spPr>
      </p:pic>
      <p:pic>
        <p:nvPicPr>
          <p:cNvPr id="99" name="Google Shape;99;p14"/>
          <p:cNvPicPr preferRelativeResize="0"/>
          <p:nvPr/>
        </p:nvPicPr>
        <p:blipFill rotWithShape="1">
          <a:blip r:embed="rId5">
            <a:alphaModFix/>
          </a:blip>
          <a:srcRect b="0" l="0" r="0" t="0"/>
          <a:stretch/>
        </p:blipFill>
        <p:spPr>
          <a:xfrm>
            <a:off x="2469369" y="2566792"/>
            <a:ext cx="743712" cy="914400"/>
          </a:xfrm>
          <a:prstGeom prst="rect">
            <a:avLst/>
          </a:prstGeom>
          <a:noFill/>
          <a:ln>
            <a:noFill/>
          </a:ln>
        </p:spPr>
      </p:pic>
      <p:pic>
        <p:nvPicPr>
          <p:cNvPr id="100" name="Google Shape;100;p14"/>
          <p:cNvPicPr preferRelativeResize="0"/>
          <p:nvPr/>
        </p:nvPicPr>
        <p:blipFill rotWithShape="1">
          <a:blip r:embed="rId6">
            <a:alphaModFix/>
          </a:blip>
          <a:srcRect b="0" l="0" r="0" t="0"/>
          <a:stretch/>
        </p:blipFill>
        <p:spPr>
          <a:xfrm>
            <a:off x="3283167" y="2566792"/>
            <a:ext cx="886968" cy="914400"/>
          </a:xfrm>
          <a:prstGeom prst="rect">
            <a:avLst/>
          </a:prstGeom>
          <a:noFill/>
          <a:ln>
            <a:noFill/>
          </a:ln>
        </p:spPr>
      </p:pic>
      <p:pic>
        <p:nvPicPr>
          <p:cNvPr id="101" name="Google Shape;101;p14"/>
          <p:cNvPicPr preferRelativeResize="0"/>
          <p:nvPr/>
        </p:nvPicPr>
        <p:blipFill rotWithShape="1">
          <a:blip r:embed="rId3">
            <a:alphaModFix/>
          </a:blip>
          <a:srcRect b="0" l="0" r="0" t="0"/>
          <a:stretch/>
        </p:blipFill>
        <p:spPr>
          <a:xfrm rot="-4012779">
            <a:off x="4580618" y="2686322"/>
            <a:ext cx="897775" cy="548640"/>
          </a:xfrm>
          <a:prstGeom prst="rect">
            <a:avLst/>
          </a:prstGeom>
          <a:noFill/>
          <a:ln>
            <a:noFill/>
          </a:ln>
        </p:spPr>
      </p:pic>
      <p:pic>
        <p:nvPicPr>
          <p:cNvPr id="102" name="Google Shape;102;p14"/>
          <p:cNvPicPr preferRelativeResize="0"/>
          <p:nvPr/>
        </p:nvPicPr>
        <p:blipFill rotWithShape="1">
          <a:blip r:embed="rId7">
            <a:alphaModFix/>
          </a:blip>
          <a:srcRect b="0" l="0" r="0" t="0"/>
          <a:stretch/>
        </p:blipFill>
        <p:spPr>
          <a:xfrm>
            <a:off x="5937016" y="2566792"/>
            <a:ext cx="499872" cy="914400"/>
          </a:xfrm>
          <a:prstGeom prst="rect">
            <a:avLst/>
          </a:prstGeom>
          <a:noFill/>
          <a:ln>
            <a:noFill/>
          </a:ln>
        </p:spPr>
      </p:pic>
      <p:pic>
        <p:nvPicPr>
          <p:cNvPr id="103" name="Google Shape;103;p14"/>
          <p:cNvPicPr preferRelativeResize="0"/>
          <p:nvPr/>
        </p:nvPicPr>
        <p:blipFill rotWithShape="1">
          <a:blip r:embed="rId8">
            <a:alphaModFix/>
          </a:blip>
          <a:srcRect b="0" l="0" r="0" t="0"/>
          <a:stretch/>
        </p:blipFill>
        <p:spPr>
          <a:xfrm>
            <a:off x="1551860" y="2566792"/>
            <a:ext cx="624840" cy="914400"/>
          </a:xfrm>
          <a:prstGeom prst="rect">
            <a:avLst/>
          </a:prstGeom>
          <a:noFill/>
          <a:ln>
            <a:noFill/>
          </a:ln>
        </p:spPr>
      </p:pic>
      <p:cxnSp>
        <p:nvCxnSpPr>
          <p:cNvPr id="104" name="Google Shape;104;p14"/>
          <p:cNvCxnSpPr/>
          <p:nvPr/>
        </p:nvCxnSpPr>
        <p:spPr>
          <a:xfrm flipH="1" rot="10800000">
            <a:off x="703866" y="3502232"/>
            <a:ext cx="10828010" cy="5731"/>
          </a:xfrm>
          <a:prstGeom prst="straightConnector1">
            <a:avLst/>
          </a:prstGeom>
          <a:noFill/>
          <a:ln cap="flat" cmpd="sng" w="19050">
            <a:solidFill>
              <a:schemeClr val="dk1"/>
            </a:solidFill>
            <a:prstDash val="solid"/>
            <a:miter lim="800000"/>
            <a:headEnd len="sm" w="sm" type="none"/>
            <a:tailEnd len="med" w="med" type="triangle"/>
          </a:ln>
        </p:spPr>
      </p:cxnSp>
      <p:sp>
        <p:nvSpPr>
          <p:cNvPr id="105" name="Google Shape;105;p14"/>
          <p:cNvSpPr/>
          <p:nvPr/>
        </p:nvSpPr>
        <p:spPr>
          <a:xfrm>
            <a:off x="870116" y="3568257"/>
            <a:ext cx="1258824" cy="662147"/>
          </a:xfrm>
          <a:prstGeom prst="upArrowCallout">
            <a:avLst>
              <a:gd fmla="val 25000" name="adj1"/>
              <a:gd fmla="val 25000" name="adj2"/>
              <a:gd fmla="val 25000" name="adj3"/>
              <a:gd fmla="val 64977" name="adj4"/>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Encounter</a:t>
            </a:r>
            <a:endParaRPr b="0" i="0" sz="1800" u="none" cap="none" strike="noStrike">
              <a:solidFill>
                <a:srgbClr val="000000"/>
              </a:solidFill>
              <a:latin typeface="Calibri"/>
              <a:ea typeface="Calibri"/>
              <a:cs typeface="Calibri"/>
              <a:sym typeface="Calibri"/>
            </a:endParaRPr>
          </a:p>
        </p:txBody>
      </p:sp>
      <p:cxnSp>
        <p:nvCxnSpPr>
          <p:cNvPr id="106" name="Google Shape;106;p14"/>
          <p:cNvCxnSpPr/>
          <p:nvPr/>
        </p:nvCxnSpPr>
        <p:spPr>
          <a:xfrm>
            <a:off x="2310941" y="2475286"/>
            <a:ext cx="0" cy="1828800"/>
          </a:xfrm>
          <a:prstGeom prst="straightConnector1">
            <a:avLst/>
          </a:prstGeom>
          <a:noFill/>
          <a:ln cap="flat" cmpd="sng" w="9525">
            <a:solidFill>
              <a:schemeClr val="accent1"/>
            </a:solidFill>
            <a:prstDash val="solid"/>
            <a:miter lim="800000"/>
            <a:headEnd len="sm" w="sm" type="none"/>
            <a:tailEnd len="sm" w="sm" type="none"/>
          </a:ln>
        </p:spPr>
      </p:cxnSp>
      <p:sp>
        <p:nvSpPr>
          <p:cNvPr id="107" name="Google Shape;107;p14"/>
          <p:cNvSpPr/>
          <p:nvPr/>
        </p:nvSpPr>
        <p:spPr>
          <a:xfrm>
            <a:off x="2659193" y="3568257"/>
            <a:ext cx="1258824" cy="662147"/>
          </a:xfrm>
          <a:prstGeom prst="upArrowCallout">
            <a:avLst>
              <a:gd fmla="val 25000" name="adj1"/>
              <a:gd fmla="val 25000" name="adj2"/>
              <a:gd fmla="val 25000" name="adj3"/>
              <a:gd fmla="val 64977" name="adj4"/>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Incident</a:t>
            </a:r>
            <a:endParaRPr b="0" i="0" sz="1800" u="none" cap="none" strike="noStrike">
              <a:solidFill>
                <a:srgbClr val="000000"/>
              </a:solidFill>
              <a:latin typeface="Calibri"/>
              <a:ea typeface="Calibri"/>
              <a:cs typeface="Calibri"/>
              <a:sym typeface="Calibri"/>
            </a:endParaRPr>
          </a:p>
        </p:txBody>
      </p:sp>
      <p:cxnSp>
        <p:nvCxnSpPr>
          <p:cNvPr id="108" name="Google Shape;108;p14"/>
          <p:cNvCxnSpPr/>
          <p:nvPr/>
        </p:nvCxnSpPr>
        <p:spPr>
          <a:xfrm>
            <a:off x="4362480" y="2475286"/>
            <a:ext cx="0" cy="1828800"/>
          </a:xfrm>
          <a:prstGeom prst="straightConnector1">
            <a:avLst/>
          </a:prstGeom>
          <a:noFill/>
          <a:ln cap="flat" cmpd="sng" w="9525">
            <a:solidFill>
              <a:schemeClr val="accent1"/>
            </a:solidFill>
            <a:prstDash val="solid"/>
            <a:miter lim="800000"/>
            <a:headEnd len="sm" w="sm" type="none"/>
            <a:tailEnd len="sm" w="sm" type="none"/>
          </a:ln>
        </p:spPr>
      </p:cxnSp>
      <p:sp>
        <p:nvSpPr>
          <p:cNvPr id="109" name="Google Shape;109;p14"/>
          <p:cNvSpPr/>
          <p:nvPr/>
        </p:nvSpPr>
        <p:spPr>
          <a:xfrm>
            <a:off x="4454813" y="3568257"/>
            <a:ext cx="999356" cy="662147"/>
          </a:xfrm>
          <a:prstGeom prst="upArrowCallout">
            <a:avLst>
              <a:gd fmla="val 25000" name="adj1"/>
              <a:gd fmla="val 25000" name="adj2"/>
              <a:gd fmla="val 25000" name="adj3"/>
              <a:gd fmla="val 64977" name="adj4"/>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911 Call</a:t>
            </a:r>
            <a:endParaRPr b="0" i="0" sz="1800" u="none" cap="none" strike="noStrike">
              <a:solidFill>
                <a:srgbClr val="000000"/>
              </a:solidFill>
              <a:latin typeface="Calibri"/>
              <a:ea typeface="Calibri"/>
              <a:cs typeface="Calibri"/>
              <a:sym typeface="Calibri"/>
            </a:endParaRPr>
          </a:p>
        </p:txBody>
      </p:sp>
      <p:sp>
        <p:nvSpPr>
          <p:cNvPr id="110" name="Google Shape;110;p14"/>
          <p:cNvSpPr/>
          <p:nvPr/>
        </p:nvSpPr>
        <p:spPr>
          <a:xfrm>
            <a:off x="5823738" y="3568257"/>
            <a:ext cx="822960" cy="662147"/>
          </a:xfrm>
          <a:prstGeom prst="upArrowCallout">
            <a:avLst>
              <a:gd fmla="val 25000" name="adj1"/>
              <a:gd fmla="val 25000" name="adj2"/>
              <a:gd fmla="val 25000" name="adj3"/>
              <a:gd fmla="val 64977" name="adj4"/>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Q &amp; A</a:t>
            </a:r>
            <a:endParaRPr b="0" i="0" sz="1800" u="none" cap="none" strike="noStrike">
              <a:solidFill>
                <a:srgbClr val="000000"/>
              </a:solidFill>
              <a:latin typeface="Calibri"/>
              <a:ea typeface="Calibri"/>
              <a:cs typeface="Calibri"/>
              <a:sym typeface="Calibri"/>
            </a:endParaRPr>
          </a:p>
        </p:txBody>
      </p:sp>
      <p:sp>
        <p:nvSpPr>
          <p:cNvPr id="111" name="Google Shape;111;p14"/>
          <p:cNvSpPr/>
          <p:nvPr/>
        </p:nvSpPr>
        <p:spPr>
          <a:xfrm>
            <a:off x="5811050" y="4301730"/>
            <a:ext cx="822960" cy="284531"/>
          </a:xfrm>
          <a:prstGeom prst="flowChartProcess">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What</a:t>
            </a:r>
            <a:endParaRPr b="0" i="0" sz="1800" u="none" cap="none" strike="noStrike">
              <a:solidFill>
                <a:srgbClr val="000000"/>
              </a:solidFill>
              <a:latin typeface="Calibri"/>
              <a:ea typeface="Calibri"/>
              <a:cs typeface="Calibri"/>
              <a:sym typeface="Calibri"/>
            </a:endParaRPr>
          </a:p>
        </p:txBody>
      </p:sp>
      <p:sp>
        <p:nvSpPr>
          <p:cNvPr id="112" name="Google Shape;112;p14"/>
          <p:cNvSpPr/>
          <p:nvPr/>
        </p:nvSpPr>
        <p:spPr>
          <a:xfrm>
            <a:off x="5811050" y="4657587"/>
            <a:ext cx="822960" cy="284531"/>
          </a:xfrm>
          <a:prstGeom prst="flowChartProcess">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Where</a:t>
            </a:r>
            <a:endParaRPr/>
          </a:p>
        </p:txBody>
      </p:sp>
      <p:sp>
        <p:nvSpPr>
          <p:cNvPr id="113" name="Google Shape;113;p14"/>
          <p:cNvSpPr/>
          <p:nvPr/>
        </p:nvSpPr>
        <p:spPr>
          <a:xfrm>
            <a:off x="5811050" y="5013444"/>
            <a:ext cx="822960" cy="284531"/>
          </a:xfrm>
          <a:prstGeom prst="flowChartProcess">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Who</a:t>
            </a:r>
            <a:endParaRPr/>
          </a:p>
        </p:txBody>
      </p:sp>
      <p:sp>
        <p:nvSpPr>
          <p:cNvPr id="114" name="Google Shape;114;p14"/>
          <p:cNvSpPr/>
          <p:nvPr/>
        </p:nvSpPr>
        <p:spPr>
          <a:xfrm>
            <a:off x="5811050" y="5369301"/>
            <a:ext cx="822960" cy="284531"/>
          </a:xfrm>
          <a:prstGeom prst="flowChartProcess">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Why</a:t>
            </a:r>
            <a:endParaRPr/>
          </a:p>
        </p:txBody>
      </p:sp>
      <p:sp>
        <p:nvSpPr>
          <p:cNvPr id="115" name="Google Shape;115;p14"/>
          <p:cNvSpPr/>
          <p:nvPr/>
        </p:nvSpPr>
        <p:spPr>
          <a:xfrm>
            <a:off x="5811050" y="5725158"/>
            <a:ext cx="822960" cy="284531"/>
          </a:xfrm>
          <a:prstGeom prst="flowChartProcess">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When</a:t>
            </a:r>
            <a:endParaRPr/>
          </a:p>
        </p:txBody>
      </p:sp>
      <p:sp>
        <p:nvSpPr>
          <p:cNvPr id="116" name="Google Shape;116;p14"/>
          <p:cNvSpPr/>
          <p:nvPr/>
        </p:nvSpPr>
        <p:spPr>
          <a:xfrm>
            <a:off x="5811050" y="6081012"/>
            <a:ext cx="822960" cy="284531"/>
          </a:xfrm>
          <a:prstGeom prst="flowChartProcess">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How</a:t>
            </a:r>
            <a:endParaRPr/>
          </a:p>
        </p:txBody>
      </p:sp>
      <p:sp>
        <p:nvSpPr>
          <p:cNvPr id="117" name="Google Shape;117;p14"/>
          <p:cNvSpPr/>
          <p:nvPr/>
        </p:nvSpPr>
        <p:spPr>
          <a:xfrm>
            <a:off x="7016267" y="3568257"/>
            <a:ext cx="1258824" cy="918028"/>
          </a:xfrm>
          <a:prstGeom prst="upArrowCallout">
            <a:avLst>
              <a:gd fmla="val 25000" name="adj1"/>
              <a:gd fmla="val 25000" name="adj2"/>
              <a:gd fmla="val 25000" name="adj3"/>
              <a:gd fmla="val 64977" name="adj4"/>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Dispatched</a:t>
            </a:r>
            <a:endParaRPr/>
          </a:p>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Response</a:t>
            </a:r>
            <a:endParaRPr b="0" i="0" sz="1800" u="none" cap="none" strike="noStrike">
              <a:solidFill>
                <a:srgbClr val="000000"/>
              </a:solidFill>
              <a:latin typeface="Calibri"/>
              <a:ea typeface="Calibri"/>
              <a:cs typeface="Calibri"/>
              <a:sym typeface="Calibri"/>
            </a:endParaRPr>
          </a:p>
        </p:txBody>
      </p:sp>
      <p:sp>
        <p:nvSpPr>
          <p:cNvPr id="118" name="Google Shape;118;p14"/>
          <p:cNvSpPr/>
          <p:nvPr/>
        </p:nvSpPr>
        <p:spPr>
          <a:xfrm>
            <a:off x="8644660" y="3568257"/>
            <a:ext cx="1258824" cy="918028"/>
          </a:xfrm>
          <a:prstGeom prst="upArrowCallout">
            <a:avLst>
              <a:gd fmla="val 25000" name="adj1"/>
              <a:gd fmla="val 25000" name="adj2"/>
              <a:gd fmla="val 25000" name="adj3"/>
              <a:gd fmla="val 64977" name="adj4"/>
            </a:avLst>
          </a:prstGeom>
          <a:solidFill>
            <a:srgbClr val="92D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Response Arrival</a:t>
            </a:r>
            <a:endParaRPr b="0" i="0" sz="1800" u="none" cap="none" strike="noStrike">
              <a:solidFill>
                <a:schemeClr val="dk1"/>
              </a:solidFill>
              <a:latin typeface="Calibri"/>
              <a:ea typeface="Calibri"/>
              <a:cs typeface="Calibri"/>
              <a:sym typeface="Calibri"/>
            </a:endParaRPr>
          </a:p>
        </p:txBody>
      </p:sp>
      <p:sp>
        <p:nvSpPr>
          <p:cNvPr id="119" name="Google Shape;119;p14"/>
          <p:cNvSpPr/>
          <p:nvPr/>
        </p:nvSpPr>
        <p:spPr>
          <a:xfrm>
            <a:off x="10273052" y="3568257"/>
            <a:ext cx="1258824" cy="918028"/>
          </a:xfrm>
          <a:prstGeom prst="upArrowCallout">
            <a:avLst>
              <a:gd fmla="val 25000" name="adj1"/>
              <a:gd fmla="val 25000" name="adj2"/>
              <a:gd fmla="val 25000" name="adj3"/>
              <a:gd fmla="val 64977" name="adj4"/>
            </a:avLst>
          </a:prstGeom>
          <a:solidFill>
            <a:srgbClr val="92D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Services Provided</a:t>
            </a:r>
            <a:endParaRPr b="0" i="0" sz="1800" u="none" cap="none" strike="noStrike">
              <a:solidFill>
                <a:schemeClr val="dk1"/>
              </a:solidFill>
              <a:latin typeface="Calibri"/>
              <a:ea typeface="Calibri"/>
              <a:cs typeface="Calibri"/>
              <a:sym typeface="Calibri"/>
            </a:endParaRPr>
          </a:p>
        </p:txBody>
      </p:sp>
      <p:pic>
        <p:nvPicPr>
          <p:cNvPr id="120" name="Google Shape;120;p14"/>
          <p:cNvPicPr preferRelativeResize="0"/>
          <p:nvPr/>
        </p:nvPicPr>
        <p:blipFill rotWithShape="1">
          <a:blip r:embed="rId7">
            <a:alphaModFix/>
          </a:blip>
          <a:srcRect b="0" l="0" r="0" t="0"/>
          <a:stretch/>
        </p:blipFill>
        <p:spPr>
          <a:xfrm>
            <a:off x="7369299" y="2566792"/>
            <a:ext cx="499872" cy="914400"/>
          </a:xfrm>
          <a:prstGeom prst="rect">
            <a:avLst/>
          </a:prstGeom>
          <a:noFill/>
          <a:ln>
            <a:noFill/>
          </a:ln>
        </p:spPr>
      </p:pic>
      <p:pic>
        <p:nvPicPr>
          <p:cNvPr id="121" name="Google Shape;121;p14"/>
          <p:cNvPicPr preferRelativeResize="0"/>
          <p:nvPr/>
        </p:nvPicPr>
        <p:blipFill rotWithShape="1">
          <a:blip r:embed="rId7">
            <a:alphaModFix/>
          </a:blip>
          <a:srcRect b="0" l="0" r="0" t="0"/>
          <a:stretch/>
        </p:blipFill>
        <p:spPr>
          <a:xfrm>
            <a:off x="9024136" y="2566792"/>
            <a:ext cx="499872" cy="914400"/>
          </a:xfrm>
          <a:prstGeom prst="rect">
            <a:avLst/>
          </a:prstGeom>
          <a:noFill/>
          <a:ln>
            <a:noFill/>
          </a:ln>
        </p:spPr>
      </p:pic>
      <p:sp>
        <p:nvSpPr>
          <p:cNvPr id="122" name="Google Shape;122;p14"/>
          <p:cNvSpPr/>
          <p:nvPr/>
        </p:nvSpPr>
        <p:spPr>
          <a:xfrm>
            <a:off x="3918017" y="1828643"/>
            <a:ext cx="7613859" cy="565265"/>
          </a:xfrm>
          <a:custGeom>
            <a:rect b="b" l="l" r="r" t="t"/>
            <a:pathLst>
              <a:path extrusionOk="0" h="120000" w="120000">
                <a:moveTo>
                  <a:pt x="0" y="0"/>
                </a:moveTo>
                <a:lnTo>
                  <a:pt x="120000" y="0"/>
                </a:lnTo>
                <a:lnTo>
                  <a:pt x="120000" y="120000"/>
                </a:lnTo>
                <a:lnTo>
                  <a:pt x="0" y="120000"/>
                </a:lnTo>
                <a:close/>
              </a:path>
              <a:path extrusionOk="0" fill="none" h="120000" w="120000">
                <a:moveTo>
                  <a:pt x="-2608" y="54265"/>
                </a:moveTo>
                <a:lnTo>
                  <a:pt x="-4735" y="135000"/>
                </a:lnTo>
              </a:path>
            </a:pathLst>
          </a:cu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Victim</a:t>
            </a:r>
            <a:endParaRPr b="1" i="0" sz="1800" u="none" cap="none" strike="noStrike">
              <a:solidFill>
                <a:schemeClr val="dk1"/>
              </a:solidFill>
              <a:latin typeface="Calibri"/>
              <a:ea typeface="Calibri"/>
              <a:cs typeface="Calibri"/>
              <a:sym typeface="Calibri"/>
            </a:endParaRPr>
          </a:p>
        </p:txBody>
      </p:sp>
      <p:sp>
        <p:nvSpPr>
          <p:cNvPr id="123" name="Google Shape;123;p14"/>
          <p:cNvSpPr txBox="1"/>
          <p:nvPr/>
        </p:nvSpPr>
        <p:spPr>
          <a:xfrm>
            <a:off x="199504" y="3358337"/>
            <a:ext cx="57086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Time</a:t>
            </a:r>
            <a:endParaRPr sz="1400">
              <a:solidFill>
                <a:schemeClr val="dk1"/>
              </a:solidFill>
              <a:latin typeface="Calibri"/>
              <a:ea typeface="Calibri"/>
              <a:cs typeface="Calibri"/>
              <a:sym typeface="Calibri"/>
            </a:endParaRPr>
          </a:p>
        </p:txBody>
      </p:sp>
      <p:sp>
        <p:nvSpPr>
          <p:cNvPr id="124" name="Google Shape;124;p14"/>
          <p:cNvSpPr/>
          <p:nvPr/>
        </p:nvSpPr>
        <p:spPr>
          <a:xfrm>
            <a:off x="2659193" y="4657587"/>
            <a:ext cx="1703287" cy="635149"/>
          </a:xfrm>
          <a:custGeom>
            <a:rect b="b" l="l" r="r" t="t"/>
            <a:pathLst>
              <a:path extrusionOk="0" h="120000" w="120000">
                <a:moveTo>
                  <a:pt x="0" y="0"/>
                </a:moveTo>
                <a:lnTo>
                  <a:pt x="120000" y="0"/>
                </a:lnTo>
                <a:lnTo>
                  <a:pt x="120000" y="120000"/>
                </a:lnTo>
                <a:lnTo>
                  <a:pt x="0" y="120000"/>
                </a:lnTo>
                <a:close/>
              </a:path>
              <a:path extrusionOk="0" fill="none" h="120000" w="120000">
                <a:moveTo>
                  <a:pt x="124699" y="44488"/>
                </a:moveTo>
                <a:lnTo>
                  <a:pt x="141408" y="-62888"/>
                </a:lnTo>
              </a:path>
            </a:pathLst>
          </a:cu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Victim may never report</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NCCU OverWatch™ Solution</a:t>
            </a:r>
            <a:endParaRPr/>
          </a:p>
        </p:txBody>
      </p:sp>
      <p:pic>
        <p:nvPicPr>
          <p:cNvPr id="131" name="Google Shape;131;p15"/>
          <p:cNvPicPr preferRelativeResize="0"/>
          <p:nvPr/>
        </p:nvPicPr>
        <p:blipFill rotWithShape="1">
          <a:blip r:embed="rId3">
            <a:alphaModFix/>
          </a:blip>
          <a:srcRect b="0" l="0" r="0" t="0"/>
          <a:stretch/>
        </p:blipFill>
        <p:spPr>
          <a:xfrm>
            <a:off x="734998" y="2566792"/>
            <a:ext cx="752855" cy="914400"/>
          </a:xfrm>
          <a:prstGeom prst="rect">
            <a:avLst/>
          </a:prstGeom>
          <a:noFill/>
          <a:ln>
            <a:noFill/>
          </a:ln>
        </p:spPr>
      </p:pic>
      <p:pic>
        <p:nvPicPr>
          <p:cNvPr id="132" name="Google Shape;132;p15"/>
          <p:cNvPicPr preferRelativeResize="0"/>
          <p:nvPr/>
        </p:nvPicPr>
        <p:blipFill rotWithShape="1">
          <a:blip r:embed="rId4">
            <a:alphaModFix/>
          </a:blip>
          <a:srcRect b="0" l="0" r="0" t="0"/>
          <a:stretch/>
        </p:blipFill>
        <p:spPr>
          <a:xfrm>
            <a:off x="2469369" y="2566792"/>
            <a:ext cx="743712" cy="914400"/>
          </a:xfrm>
          <a:prstGeom prst="rect">
            <a:avLst/>
          </a:prstGeom>
          <a:noFill/>
          <a:ln>
            <a:noFill/>
          </a:ln>
        </p:spPr>
      </p:pic>
      <p:pic>
        <p:nvPicPr>
          <p:cNvPr id="133" name="Google Shape;133;p15"/>
          <p:cNvPicPr preferRelativeResize="0"/>
          <p:nvPr/>
        </p:nvPicPr>
        <p:blipFill rotWithShape="1">
          <a:blip r:embed="rId5">
            <a:alphaModFix/>
          </a:blip>
          <a:srcRect b="0" l="0" r="0" t="0"/>
          <a:stretch/>
        </p:blipFill>
        <p:spPr>
          <a:xfrm>
            <a:off x="3283167" y="2566792"/>
            <a:ext cx="886968" cy="914400"/>
          </a:xfrm>
          <a:prstGeom prst="rect">
            <a:avLst/>
          </a:prstGeom>
          <a:noFill/>
          <a:ln>
            <a:noFill/>
          </a:ln>
        </p:spPr>
      </p:pic>
      <p:pic>
        <p:nvPicPr>
          <p:cNvPr id="134" name="Google Shape;134;p15"/>
          <p:cNvPicPr preferRelativeResize="0"/>
          <p:nvPr/>
        </p:nvPicPr>
        <p:blipFill rotWithShape="1">
          <a:blip r:embed="rId6">
            <a:alphaModFix/>
          </a:blip>
          <a:srcRect b="0" l="0" r="0" t="0"/>
          <a:stretch/>
        </p:blipFill>
        <p:spPr>
          <a:xfrm>
            <a:off x="1551860" y="2566792"/>
            <a:ext cx="624840" cy="914400"/>
          </a:xfrm>
          <a:prstGeom prst="rect">
            <a:avLst/>
          </a:prstGeom>
          <a:noFill/>
          <a:ln>
            <a:noFill/>
          </a:ln>
        </p:spPr>
      </p:pic>
      <p:cxnSp>
        <p:nvCxnSpPr>
          <p:cNvPr id="135" name="Google Shape;135;p15"/>
          <p:cNvCxnSpPr/>
          <p:nvPr/>
        </p:nvCxnSpPr>
        <p:spPr>
          <a:xfrm flipH="1" rot="10800000">
            <a:off x="703866" y="3502232"/>
            <a:ext cx="10828010" cy="5731"/>
          </a:xfrm>
          <a:prstGeom prst="straightConnector1">
            <a:avLst/>
          </a:prstGeom>
          <a:noFill/>
          <a:ln cap="flat" cmpd="sng" w="19050">
            <a:solidFill>
              <a:schemeClr val="dk1"/>
            </a:solidFill>
            <a:prstDash val="solid"/>
            <a:miter lim="800000"/>
            <a:headEnd len="sm" w="sm" type="none"/>
            <a:tailEnd len="med" w="med" type="triangle"/>
          </a:ln>
        </p:spPr>
      </p:cxnSp>
      <p:sp>
        <p:nvSpPr>
          <p:cNvPr id="136" name="Google Shape;136;p15"/>
          <p:cNvSpPr/>
          <p:nvPr/>
        </p:nvSpPr>
        <p:spPr>
          <a:xfrm>
            <a:off x="870116" y="3568257"/>
            <a:ext cx="1258824" cy="662147"/>
          </a:xfrm>
          <a:prstGeom prst="upArrowCallout">
            <a:avLst>
              <a:gd fmla="val 25000" name="adj1"/>
              <a:gd fmla="val 25000" name="adj2"/>
              <a:gd fmla="val 25000" name="adj3"/>
              <a:gd fmla="val 64977" name="adj4"/>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Encounter</a:t>
            </a:r>
            <a:endParaRPr sz="1800">
              <a:solidFill>
                <a:srgbClr val="000000"/>
              </a:solidFill>
              <a:latin typeface="Calibri"/>
              <a:ea typeface="Calibri"/>
              <a:cs typeface="Calibri"/>
              <a:sym typeface="Calibri"/>
            </a:endParaRPr>
          </a:p>
        </p:txBody>
      </p:sp>
      <p:cxnSp>
        <p:nvCxnSpPr>
          <p:cNvPr id="137" name="Google Shape;137;p15"/>
          <p:cNvCxnSpPr/>
          <p:nvPr/>
        </p:nvCxnSpPr>
        <p:spPr>
          <a:xfrm>
            <a:off x="2310941" y="2475286"/>
            <a:ext cx="0" cy="1828800"/>
          </a:xfrm>
          <a:prstGeom prst="straightConnector1">
            <a:avLst/>
          </a:prstGeom>
          <a:noFill/>
          <a:ln cap="flat" cmpd="sng" w="9525">
            <a:solidFill>
              <a:schemeClr val="accent1"/>
            </a:solidFill>
            <a:prstDash val="solid"/>
            <a:miter lim="800000"/>
            <a:headEnd len="sm" w="sm" type="none"/>
            <a:tailEnd len="sm" w="sm" type="none"/>
          </a:ln>
        </p:spPr>
      </p:cxnSp>
      <p:sp>
        <p:nvSpPr>
          <p:cNvPr id="138" name="Google Shape;138;p15"/>
          <p:cNvSpPr/>
          <p:nvPr/>
        </p:nvSpPr>
        <p:spPr>
          <a:xfrm>
            <a:off x="2659193" y="3568256"/>
            <a:ext cx="1258824" cy="1445187"/>
          </a:xfrm>
          <a:prstGeom prst="upArrowCallout">
            <a:avLst>
              <a:gd fmla="val 25000" name="adj1"/>
              <a:gd fmla="val 25000" name="adj2"/>
              <a:gd fmla="val 25000" name="adj3"/>
              <a:gd fmla="val 64977" name="adj4"/>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NCCU OverWatch Activation</a:t>
            </a:r>
            <a:endParaRPr sz="1800">
              <a:solidFill>
                <a:schemeClr val="lt1"/>
              </a:solidFill>
              <a:latin typeface="Calibri"/>
              <a:ea typeface="Calibri"/>
              <a:cs typeface="Calibri"/>
              <a:sym typeface="Calibri"/>
            </a:endParaRPr>
          </a:p>
        </p:txBody>
      </p:sp>
      <p:sp>
        <p:nvSpPr>
          <p:cNvPr id="139" name="Google Shape;139;p15"/>
          <p:cNvSpPr/>
          <p:nvPr/>
        </p:nvSpPr>
        <p:spPr>
          <a:xfrm>
            <a:off x="5042339" y="3568257"/>
            <a:ext cx="822960" cy="662147"/>
          </a:xfrm>
          <a:prstGeom prst="upArrowCallout">
            <a:avLst>
              <a:gd fmla="val 25000" name="adj1"/>
              <a:gd fmla="val 25000" name="adj2"/>
              <a:gd fmla="val 25000" name="adj3"/>
              <a:gd fmla="val 64977" name="adj4"/>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Q &amp; A</a:t>
            </a:r>
            <a:endParaRPr sz="1800">
              <a:solidFill>
                <a:schemeClr val="lt1"/>
              </a:solidFill>
              <a:latin typeface="Calibri"/>
              <a:ea typeface="Calibri"/>
              <a:cs typeface="Calibri"/>
              <a:sym typeface="Calibri"/>
            </a:endParaRPr>
          </a:p>
        </p:txBody>
      </p:sp>
      <p:sp>
        <p:nvSpPr>
          <p:cNvPr id="140" name="Google Shape;140;p15"/>
          <p:cNvSpPr/>
          <p:nvPr/>
        </p:nvSpPr>
        <p:spPr>
          <a:xfrm>
            <a:off x="5029651" y="4301730"/>
            <a:ext cx="822960" cy="284531"/>
          </a:xfrm>
          <a:prstGeom prst="flowChartProcess">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What</a:t>
            </a:r>
            <a:endParaRPr sz="1800">
              <a:solidFill>
                <a:schemeClr val="lt1"/>
              </a:solidFill>
              <a:latin typeface="Calibri"/>
              <a:ea typeface="Calibri"/>
              <a:cs typeface="Calibri"/>
              <a:sym typeface="Calibri"/>
            </a:endParaRPr>
          </a:p>
        </p:txBody>
      </p:sp>
      <p:sp>
        <p:nvSpPr>
          <p:cNvPr id="141" name="Google Shape;141;p15"/>
          <p:cNvSpPr/>
          <p:nvPr/>
        </p:nvSpPr>
        <p:spPr>
          <a:xfrm>
            <a:off x="5029651" y="4657587"/>
            <a:ext cx="822960" cy="284531"/>
          </a:xfrm>
          <a:prstGeom prst="flowChartProcess">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Where</a:t>
            </a:r>
            <a:endParaRPr/>
          </a:p>
        </p:txBody>
      </p:sp>
      <p:sp>
        <p:nvSpPr>
          <p:cNvPr id="142" name="Google Shape;142;p15"/>
          <p:cNvSpPr/>
          <p:nvPr/>
        </p:nvSpPr>
        <p:spPr>
          <a:xfrm>
            <a:off x="5029651" y="5013444"/>
            <a:ext cx="822960" cy="284531"/>
          </a:xfrm>
          <a:prstGeom prst="flowChartProcess">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Who</a:t>
            </a:r>
            <a:endParaRPr/>
          </a:p>
        </p:txBody>
      </p:sp>
      <p:sp>
        <p:nvSpPr>
          <p:cNvPr id="143" name="Google Shape;143;p15"/>
          <p:cNvSpPr/>
          <p:nvPr/>
        </p:nvSpPr>
        <p:spPr>
          <a:xfrm>
            <a:off x="5029651" y="5369301"/>
            <a:ext cx="822960" cy="284531"/>
          </a:xfrm>
          <a:prstGeom prst="flowChartProcess">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Why</a:t>
            </a:r>
            <a:endParaRPr/>
          </a:p>
        </p:txBody>
      </p:sp>
      <p:sp>
        <p:nvSpPr>
          <p:cNvPr id="144" name="Google Shape;144;p15"/>
          <p:cNvSpPr/>
          <p:nvPr/>
        </p:nvSpPr>
        <p:spPr>
          <a:xfrm>
            <a:off x="5029651" y="5725158"/>
            <a:ext cx="822960" cy="284531"/>
          </a:xfrm>
          <a:prstGeom prst="flowChartProcess">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When</a:t>
            </a:r>
            <a:endParaRPr/>
          </a:p>
        </p:txBody>
      </p:sp>
      <p:sp>
        <p:nvSpPr>
          <p:cNvPr id="145" name="Google Shape;145;p15"/>
          <p:cNvSpPr/>
          <p:nvPr/>
        </p:nvSpPr>
        <p:spPr>
          <a:xfrm>
            <a:off x="5029651" y="6081012"/>
            <a:ext cx="822960" cy="284531"/>
          </a:xfrm>
          <a:prstGeom prst="flowChartProcess">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How</a:t>
            </a:r>
            <a:endParaRPr/>
          </a:p>
        </p:txBody>
      </p:sp>
      <p:sp>
        <p:nvSpPr>
          <p:cNvPr id="146" name="Google Shape;146;p15"/>
          <p:cNvSpPr/>
          <p:nvPr/>
        </p:nvSpPr>
        <p:spPr>
          <a:xfrm>
            <a:off x="6234868" y="3568257"/>
            <a:ext cx="1258824" cy="918028"/>
          </a:xfrm>
          <a:prstGeom prst="upArrowCallout">
            <a:avLst>
              <a:gd fmla="val 25000" name="adj1"/>
              <a:gd fmla="val 25000" name="adj2"/>
              <a:gd fmla="val 25000" name="adj3"/>
              <a:gd fmla="val 64977" name="adj4"/>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Dispatched</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Response</a:t>
            </a:r>
            <a:endParaRPr sz="1800">
              <a:solidFill>
                <a:schemeClr val="lt1"/>
              </a:solidFill>
              <a:latin typeface="Calibri"/>
              <a:ea typeface="Calibri"/>
              <a:cs typeface="Calibri"/>
              <a:sym typeface="Calibri"/>
            </a:endParaRPr>
          </a:p>
        </p:txBody>
      </p:sp>
      <p:sp>
        <p:nvSpPr>
          <p:cNvPr id="147" name="Google Shape;147;p15"/>
          <p:cNvSpPr/>
          <p:nvPr/>
        </p:nvSpPr>
        <p:spPr>
          <a:xfrm>
            <a:off x="7863261" y="3568257"/>
            <a:ext cx="1258824" cy="918028"/>
          </a:xfrm>
          <a:prstGeom prst="upArrowCallout">
            <a:avLst>
              <a:gd fmla="val 25000" name="adj1"/>
              <a:gd fmla="val 25000" name="adj2"/>
              <a:gd fmla="val 25000" name="adj3"/>
              <a:gd fmla="val 64977" name="adj4"/>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Response Arrival</a:t>
            </a:r>
            <a:endParaRPr sz="1800">
              <a:solidFill>
                <a:schemeClr val="lt1"/>
              </a:solidFill>
              <a:latin typeface="Calibri"/>
              <a:ea typeface="Calibri"/>
              <a:cs typeface="Calibri"/>
              <a:sym typeface="Calibri"/>
            </a:endParaRPr>
          </a:p>
        </p:txBody>
      </p:sp>
      <p:sp>
        <p:nvSpPr>
          <p:cNvPr id="148" name="Google Shape;148;p15"/>
          <p:cNvSpPr/>
          <p:nvPr/>
        </p:nvSpPr>
        <p:spPr>
          <a:xfrm>
            <a:off x="9491653" y="3568257"/>
            <a:ext cx="1258824" cy="918028"/>
          </a:xfrm>
          <a:prstGeom prst="upArrowCallout">
            <a:avLst>
              <a:gd fmla="val 25000" name="adj1"/>
              <a:gd fmla="val 25000" name="adj2"/>
              <a:gd fmla="val 25000" name="adj3"/>
              <a:gd fmla="val 64977" name="adj4"/>
            </a:avLst>
          </a:pr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Services Provided</a:t>
            </a:r>
            <a:endParaRPr sz="1800">
              <a:solidFill>
                <a:schemeClr val="lt1"/>
              </a:solidFill>
              <a:latin typeface="Calibri"/>
              <a:ea typeface="Calibri"/>
              <a:cs typeface="Calibri"/>
              <a:sym typeface="Calibri"/>
            </a:endParaRPr>
          </a:p>
        </p:txBody>
      </p:sp>
      <p:sp>
        <p:nvSpPr>
          <p:cNvPr id="149" name="Google Shape;149;p15"/>
          <p:cNvSpPr/>
          <p:nvPr/>
        </p:nvSpPr>
        <p:spPr>
          <a:xfrm>
            <a:off x="3918017" y="1828643"/>
            <a:ext cx="7613859" cy="565265"/>
          </a:xfrm>
          <a:custGeom>
            <a:rect b="b" l="l" r="r" t="t"/>
            <a:pathLst>
              <a:path extrusionOk="0" h="120000" w="120000">
                <a:moveTo>
                  <a:pt x="0" y="0"/>
                </a:moveTo>
                <a:lnTo>
                  <a:pt x="120000" y="0"/>
                </a:lnTo>
                <a:lnTo>
                  <a:pt x="120000" y="120000"/>
                </a:lnTo>
                <a:lnTo>
                  <a:pt x="0" y="120000"/>
                </a:lnTo>
                <a:close/>
              </a:path>
              <a:path extrusionOk="0" fill="none" h="120000" w="120000">
                <a:moveTo>
                  <a:pt x="-2608" y="54265"/>
                </a:moveTo>
                <a:lnTo>
                  <a:pt x="-4735" y="135000"/>
                </a:lnTo>
              </a:path>
            </a:pathLst>
          </a:cu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No Victim</a:t>
            </a:r>
            <a:endParaRPr b="1" sz="1800">
              <a:solidFill>
                <a:schemeClr val="lt1"/>
              </a:solidFill>
              <a:latin typeface="Calibri"/>
              <a:ea typeface="Calibri"/>
              <a:cs typeface="Calibri"/>
              <a:sym typeface="Calibri"/>
            </a:endParaRPr>
          </a:p>
        </p:txBody>
      </p:sp>
      <p:sp>
        <p:nvSpPr>
          <p:cNvPr id="150" name="Google Shape;150;p15"/>
          <p:cNvSpPr txBox="1"/>
          <p:nvPr/>
        </p:nvSpPr>
        <p:spPr>
          <a:xfrm>
            <a:off x="199504" y="3358337"/>
            <a:ext cx="57086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Time</a:t>
            </a:r>
            <a:endParaRPr sz="1400">
              <a:solidFill>
                <a:schemeClr val="dk1"/>
              </a:solidFill>
              <a:latin typeface="Calibri"/>
              <a:ea typeface="Calibri"/>
              <a:cs typeface="Calibri"/>
              <a:sym typeface="Calibri"/>
            </a:endParaRPr>
          </a:p>
        </p:txBody>
      </p:sp>
      <p:sp>
        <p:nvSpPr>
          <p:cNvPr id="151" name="Google Shape;151;p15"/>
          <p:cNvSpPr/>
          <p:nvPr/>
        </p:nvSpPr>
        <p:spPr>
          <a:xfrm>
            <a:off x="2624708" y="5196860"/>
            <a:ext cx="1703287" cy="635149"/>
          </a:xfrm>
          <a:custGeom>
            <a:rect b="b" l="l" r="r" t="t"/>
            <a:pathLst>
              <a:path extrusionOk="0" h="120000" w="120000">
                <a:moveTo>
                  <a:pt x="0" y="0"/>
                </a:moveTo>
                <a:lnTo>
                  <a:pt x="120000" y="0"/>
                </a:lnTo>
                <a:lnTo>
                  <a:pt x="120000" y="120000"/>
                </a:lnTo>
                <a:lnTo>
                  <a:pt x="0" y="120000"/>
                </a:lnTo>
                <a:close/>
              </a:path>
              <a:path extrusionOk="0" fill="none" h="120000" w="120000">
                <a:moveTo>
                  <a:pt x="124699" y="44488"/>
                </a:moveTo>
                <a:lnTo>
                  <a:pt x="163663" y="-301610"/>
                </a:lnTo>
              </a:path>
            </a:pathLst>
          </a:custGeom>
          <a:solidFill>
            <a:srgbClr val="008E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Offender Flees</a:t>
            </a:r>
            <a:endParaRPr sz="1800">
              <a:solidFill>
                <a:schemeClr val="lt1"/>
              </a:solidFill>
              <a:latin typeface="Calibri"/>
              <a:ea typeface="Calibri"/>
              <a:cs typeface="Calibri"/>
              <a:sym typeface="Calibri"/>
            </a:endParaRPr>
          </a:p>
        </p:txBody>
      </p:sp>
      <p:pic>
        <p:nvPicPr>
          <p:cNvPr id="152" name="Google Shape;152;p15"/>
          <p:cNvPicPr preferRelativeResize="0"/>
          <p:nvPr/>
        </p:nvPicPr>
        <p:blipFill rotWithShape="1">
          <a:blip r:embed="rId7">
            <a:alphaModFix/>
          </a:blip>
          <a:srcRect b="0" l="0" r="0" t="0"/>
          <a:stretch/>
        </p:blipFill>
        <p:spPr>
          <a:xfrm flipH="1">
            <a:off x="6579292" y="2566792"/>
            <a:ext cx="569976" cy="914400"/>
          </a:xfrm>
          <a:prstGeom prst="rect">
            <a:avLst/>
          </a:prstGeom>
          <a:noFill/>
          <a:ln>
            <a:noFill/>
          </a:ln>
        </p:spPr>
      </p:pic>
      <p:pic>
        <p:nvPicPr>
          <p:cNvPr id="153" name="Google Shape;153;p15"/>
          <p:cNvPicPr preferRelativeResize="0"/>
          <p:nvPr/>
        </p:nvPicPr>
        <p:blipFill rotWithShape="1">
          <a:blip r:embed="rId7">
            <a:alphaModFix/>
          </a:blip>
          <a:srcRect b="0" l="0" r="0" t="0"/>
          <a:stretch/>
        </p:blipFill>
        <p:spPr>
          <a:xfrm>
            <a:off x="5168831" y="2566792"/>
            <a:ext cx="569976" cy="914400"/>
          </a:xfrm>
          <a:prstGeom prst="rect">
            <a:avLst/>
          </a:prstGeom>
          <a:noFill/>
          <a:ln>
            <a:noFill/>
          </a:ln>
        </p:spPr>
      </p:pic>
      <p:pic>
        <p:nvPicPr>
          <p:cNvPr id="154" name="Google Shape;154;p15"/>
          <p:cNvPicPr preferRelativeResize="0"/>
          <p:nvPr/>
        </p:nvPicPr>
        <p:blipFill rotWithShape="1">
          <a:blip r:embed="rId7">
            <a:alphaModFix/>
          </a:blip>
          <a:srcRect b="0" l="0" r="0" t="0"/>
          <a:stretch/>
        </p:blipFill>
        <p:spPr>
          <a:xfrm>
            <a:off x="8207685" y="2566792"/>
            <a:ext cx="569976" cy="914400"/>
          </a:xfrm>
          <a:prstGeom prst="rect">
            <a:avLst/>
          </a:prstGeom>
          <a:noFill/>
          <a:ln>
            <a:noFill/>
          </a:ln>
        </p:spPr>
      </p:pic>
      <p:pic>
        <p:nvPicPr>
          <p:cNvPr id="155" name="Google Shape;155;p15"/>
          <p:cNvPicPr preferRelativeResize="0"/>
          <p:nvPr/>
        </p:nvPicPr>
        <p:blipFill rotWithShape="1">
          <a:blip r:embed="rId7">
            <a:alphaModFix/>
          </a:blip>
          <a:srcRect b="0" l="0" r="0" t="0"/>
          <a:stretch/>
        </p:blipFill>
        <p:spPr>
          <a:xfrm flipH="1">
            <a:off x="9836077" y="2566792"/>
            <a:ext cx="569976"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NCCU OverWatch™ Features</a:t>
            </a:r>
            <a:endParaRPr/>
          </a:p>
        </p:txBody>
      </p:sp>
      <p:sp>
        <p:nvSpPr>
          <p:cNvPr id="161" name="Google Shape;16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62" name="Google Shape;162;p16"/>
          <p:cNvPicPr preferRelativeResize="0"/>
          <p:nvPr>
            <p:ph idx="2" type="body"/>
          </p:nvPr>
        </p:nvPicPr>
        <p:blipFill rotWithShape="1">
          <a:blip r:embed="rId3">
            <a:alphaModFix/>
          </a:blip>
          <a:srcRect b="0" l="0" r="0" t="0"/>
          <a:stretch/>
        </p:blipFill>
        <p:spPr>
          <a:xfrm>
            <a:off x="3519747" y="1752081"/>
            <a:ext cx="5152505" cy="1506508"/>
          </a:xfrm>
          <a:prstGeom prst="rect">
            <a:avLst/>
          </a:prstGeom>
          <a:noFill/>
          <a:ln>
            <a:noFill/>
          </a:ln>
        </p:spPr>
      </p:pic>
      <p:sp>
        <p:nvSpPr>
          <p:cNvPr id="163" name="Google Shape;163;p16"/>
          <p:cNvSpPr txBox="1"/>
          <p:nvPr/>
        </p:nvSpPr>
        <p:spPr>
          <a:xfrm>
            <a:off x="6201295" y="3258589"/>
            <a:ext cx="5152506" cy="203132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Communications without need of Cellular Service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Multiple diverse communication methods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Multiple methods of location identification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Audio and voice communications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Touch to activate Police, Health Services, and Guardian communication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Secure communication technology</a:t>
            </a:r>
            <a:endParaRPr/>
          </a:p>
        </p:txBody>
      </p:sp>
      <p:sp>
        <p:nvSpPr>
          <p:cNvPr id="164" name="Google Shape;164;p16"/>
          <p:cNvSpPr txBox="1"/>
          <p:nvPr/>
        </p:nvSpPr>
        <p:spPr>
          <a:xfrm>
            <a:off x="838199" y="3258589"/>
            <a:ext cx="4052455" cy="203132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Cost effective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Self-Powered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Waterproof</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Lightweight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Fashionable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Configurable to Campus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 Need to remove design</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