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7077075" cy="9363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66733" cy="46815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08705" y="0"/>
            <a:ext cx="3066733" cy="46815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93296"/>
            <a:ext cx="3066733" cy="468154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25" spcFirstLastPara="1" rIns="93925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anchorCtr="0" anchor="t" bIns="46950" lIns="93925" spcFirstLastPara="1" rIns="93925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gradFill>
          <a:gsLst>
            <a:gs pos="0">
              <a:schemeClr val="lt1"/>
            </a:gs>
            <a:gs pos="100000">
              <a:srgbClr val="9E9E9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 rotWithShape="1">
            <a:blip r:embed="rId2">
              <a:alphaModFix amt="43000"/>
            </a:blip>
            <a:tile algn="tl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" name="Google Shape;18;p2"/>
          <p:cNvCxnSpPr/>
          <p:nvPr/>
        </p:nvCxnSpPr>
        <p:spPr>
          <a:xfrm rot="-5400000">
            <a:off x="-762000" y="3429000"/>
            <a:ext cx="6858000" cy="0"/>
          </a:xfrm>
          <a:prstGeom prst="straightConnector1">
            <a:avLst/>
          </a:prstGeom>
          <a:noFill/>
          <a:ln cap="flat" cmpd="sng" w="11425">
            <a:solidFill>
              <a:srgbClr val="F9F9F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type="ctrTitle"/>
          </p:nvPr>
        </p:nvSpPr>
        <p:spPr>
          <a:xfrm>
            <a:off x="3366868" y="533400"/>
            <a:ext cx="5105400" cy="2868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4200"/>
              <a:buFont typeface="Trebuchet MS"/>
              <a:buNone/>
              <a:defRPr b="1"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3354442" y="3539864"/>
            <a:ext cx="5114778" cy="110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606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5871224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819400" y="6557946"/>
            <a:ext cx="29277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7880884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1653540" y="413076"/>
            <a:ext cx="4846320" cy="7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389437" y="2438718"/>
            <a:ext cx="5851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38" y="190505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24281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457200" y="6556248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254496" y="6553200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066800" y="2821837"/>
            <a:ext cx="625548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4200"/>
              <a:buFont typeface="Trebuchet MS"/>
              <a:buNone/>
              <a:defRPr b="1" sz="4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066800" y="1905000"/>
            <a:ext cx="6255488" cy="74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46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9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724238" y="6556810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1735358" y="655681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733952" y="6555112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394" lvl="0" marL="457200" algn="l">
              <a:spcBef>
                <a:spcPts val="600"/>
              </a:spcBef>
              <a:spcAft>
                <a:spcPts val="0"/>
              </a:spcAft>
              <a:buSzPts val="2044"/>
              <a:buChar char="⦿"/>
              <a:defRPr sz="2800"/>
            </a:lvl1pPr>
            <a:lvl2pPr indent="-350519" lvl="1" marL="914400" algn="l">
              <a:spcBef>
                <a:spcPts val="50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🞆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 sz="1800"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 sz="18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178808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394" lvl="0" marL="457200" algn="l">
              <a:spcBef>
                <a:spcPts val="600"/>
              </a:spcBef>
              <a:spcAft>
                <a:spcPts val="0"/>
              </a:spcAft>
              <a:buSzPts val="2044"/>
              <a:buChar char="⦿"/>
              <a:defRPr sz="2800"/>
            </a:lvl1pPr>
            <a:lvl2pPr indent="-350519" lvl="1" marL="914400" algn="l">
              <a:spcBef>
                <a:spcPts val="50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🞆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 sz="1800"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 sz="18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5867400"/>
            <a:ext cx="3520440" cy="4572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314"/>
              <a:buNone/>
              <a:defRPr b="1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80"/>
              <a:buNone/>
              <a:defRPr b="1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178808" y="5867400"/>
            <a:ext cx="3520440" cy="4572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314"/>
              <a:buNone/>
              <a:defRPr b="1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80"/>
              <a:buNone/>
              <a:defRPr b="1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57200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852" lvl="0" marL="457200" algn="l">
              <a:spcBef>
                <a:spcPts val="600"/>
              </a:spcBef>
              <a:spcAft>
                <a:spcPts val="0"/>
              </a:spcAft>
              <a:buSzPts val="1752"/>
              <a:buChar char="⦿"/>
              <a:defRPr sz="2400"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⚫"/>
              <a:defRPr sz="1600"/>
            </a:lvl4pPr>
            <a:lvl5pPr indent="-299720" lvl="4" marL="2286000" algn="l">
              <a:spcBef>
                <a:spcPts val="400"/>
              </a:spcBef>
              <a:spcAft>
                <a:spcPts val="0"/>
              </a:spcAft>
              <a:buSzPts val="1120"/>
              <a:buChar char="◉"/>
              <a:defRPr sz="16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178808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852" lvl="0" marL="457200" algn="l">
              <a:spcBef>
                <a:spcPts val="600"/>
              </a:spcBef>
              <a:spcAft>
                <a:spcPts val="0"/>
              </a:spcAft>
              <a:buSzPts val="1752"/>
              <a:buChar char="⦿"/>
              <a:defRPr sz="2400"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⚫"/>
              <a:defRPr sz="1600"/>
            </a:lvl4pPr>
            <a:lvl5pPr indent="-299720" lvl="4" marL="2286000" algn="l">
              <a:spcBef>
                <a:spcPts val="400"/>
              </a:spcBef>
              <a:spcAft>
                <a:spcPts val="0"/>
              </a:spcAft>
              <a:buSzPts val="1120"/>
              <a:buChar char="◉"/>
              <a:defRPr sz="16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28600"/>
            <a:ext cx="5897880" cy="1173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57200" y="1497416"/>
            <a:ext cx="5897880" cy="602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22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2133600"/>
            <a:ext cx="7239000" cy="4371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6936" lvl="0" marL="457200" algn="l">
              <a:spcBef>
                <a:spcPts val="600"/>
              </a:spcBef>
              <a:spcAft>
                <a:spcPts val="0"/>
              </a:spcAft>
              <a:buSzPts val="2336"/>
              <a:buChar char="⦿"/>
              <a:defRPr sz="3200"/>
            </a:lvl1pPr>
            <a:lvl2pPr indent="-370840" lvl="1" marL="914400" algn="l">
              <a:spcBef>
                <a:spcPts val="500"/>
              </a:spcBef>
              <a:spcAft>
                <a:spcPts val="0"/>
              </a:spcAft>
              <a:buSzPts val="2240"/>
              <a:buChar char="◼"/>
              <a:defRPr sz="2800"/>
            </a:lvl2pPr>
            <a:lvl3pPr indent="-320039" lvl="2" marL="1371600" algn="l">
              <a:spcBef>
                <a:spcPts val="400"/>
              </a:spcBef>
              <a:spcAft>
                <a:spcPts val="0"/>
              </a:spcAft>
              <a:buSzPts val="1440"/>
              <a:buChar char="🞆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 sz="2000"/>
            </a:lvl4pPr>
            <a:lvl5pPr indent="-317500" lvl="4" marL="2286000" algn="l">
              <a:spcBef>
                <a:spcPts val="400"/>
              </a:spcBef>
              <a:spcAft>
                <a:spcPts val="0"/>
              </a:spcAft>
              <a:buSzPts val="1400"/>
              <a:buChar char="◉"/>
              <a:defRPr sz="20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gradFill>
          <a:gsLst>
            <a:gs pos="0">
              <a:srgbClr val="E965C8"/>
            </a:gs>
            <a:gs pos="100000">
              <a:srgbClr val="8013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 rot="-36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cap="rnd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5000" rotWithShape="0" algn="t" dir="54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0"/>
          <p:cNvSpPr/>
          <p:nvPr/>
        </p:nvSpPr>
        <p:spPr>
          <a:xfrm rot="-18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cap="rnd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8000" rotWithShape="0" algn="tl" dir="54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5389098" y="1143000"/>
            <a:ext cx="3429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000"/>
              <a:buFont typeface="Trebuchet MS"/>
              <a:buNone/>
              <a:defRPr b="1" sz="3000">
                <a:solidFill>
                  <a:srgbClr val="FEF7F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389098" y="3283634"/>
            <a:ext cx="34290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2275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2"/>
              <a:buFont typeface="Trebuchet MS"/>
              <a:buNone/>
              <a:defRPr sz="1400">
                <a:solidFill>
                  <a:schemeClr val="lt1"/>
                </a:solidFill>
              </a:defRPr>
            </a:lvl1pPr>
            <a:lvl2pPr indent="-289560" lvl="1" marL="914400" algn="l">
              <a:spcBef>
                <a:spcPts val="50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66700" lvl="2" marL="1371600" algn="l">
              <a:spcBef>
                <a:spcPts val="4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74319" lvl="3" marL="1828800" algn="l">
              <a:spcBef>
                <a:spcPts val="18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68604" lvl="4" marL="2286000" algn="l">
              <a:spcBef>
                <a:spcPts val="400"/>
              </a:spcBef>
              <a:spcAft>
                <a:spcPts val="0"/>
              </a:spcAft>
              <a:buSzPts val="630"/>
              <a:buChar char="◉"/>
              <a:defRPr sz="9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663682" y="1041002"/>
            <a:ext cx="4206240" cy="4206240"/>
          </a:xfrm>
          <a:prstGeom prst="rect">
            <a:avLst/>
          </a:prstGeom>
          <a:solidFill>
            <a:srgbClr val="812D70"/>
          </a:solidFill>
          <a:ln cap="flat" cmpd="sng" w="1079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rotWithShape="0" algn="tl" dir="5400000" dist="381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3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40"/>
              <a:buFont typeface="Noto Sans Symbols"/>
              <a:buChar char="◼"/>
              <a:defRPr b="0" i="0" sz="2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Noto Sans Symbols"/>
              <a:buChar char="◉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◼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Trebuchet MS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 rotWithShape="1">
            <a:blip r:embed="rId1">
              <a:alphaModFix amt="43000"/>
            </a:blip>
            <a:tile algn="tl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  <a:defRPr b="1" i="0" sz="3800" u="none" cap="none" strike="noStrik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123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98"/>
              <a:buFont typeface="Noto Sans Symbols"/>
              <a:buChar char="⦿"/>
              <a:defRPr b="0" i="0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544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40"/>
              <a:buFont typeface="Noto Sans Symbols"/>
              <a:buChar char="◼"/>
              <a:defRPr b="0" i="0" sz="23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861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Noto Sans Symbols"/>
              <a:buChar char="◉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◼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Trebuchet MS"/>
              <a:buChar char="•"/>
              <a:defRPr b="0" i="0" sz="16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685800" y="1371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4200"/>
              <a:buFont typeface="Trebuchet MS"/>
              <a:buNone/>
            </a:pPr>
            <a:r>
              <a:rPr lang="en-US"/>
              <a:t>PILL DISPENSER PRO</a:t>
            </a:r>
            <a:br>
              <a:rPr lang="en-US"/>
            </a:br>
            <a:endParaRPr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3354442" y="3539864"/>
            <a:ext cx="5114778" cy="110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86"/>
              <a:buNone/>
            </a:pPr>
            <a:r>
              <a:rPr b="1" lang="en-US" sz="2035"/>
              <a:t>Mission Statement</a:t>
            </a:r>
            <a:endParaRPr b="1" sz="2035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SzPts val="1486"/>
              <a:buNone/>
            </a:pPr>
            <a:r>
              <a:rPr lang="en-US" sz="2035"/>
              <a:t>Revolutionary pill dispenser to guarantee compliance and protect patients</a:t>
            </a:r>
            <a:endParaRPr sz="2035"/>
          </a:p>
        </p:txBody>
      </p:sp>
      <p:sp>
        <p:nvSpPr>
          <p:cNvPr id="96" name="Google Shape;96;p13"/>
          <p:cNvSpPr/>
          <p:nvPr/>
        </p:nvSpPr>
        <p:spPr>
          <a:xfrm>
            <a:off x="0" y="4881830"/>
            <a:ext cx="312419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John Hsu MD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Board Certified Anesthesiologist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MedRevPharma@Gmail.com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(626)695-5985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80066"/>
              </a:buClr>
              <a:buSzPts val="3800"/>
              <a:buFont typeface="Trebuchet MS"/>
              <a:buNone/>
            </a:pPr>
            <a:r>
              <a:rPr lang="en-US">
                <a:solidFill>
                  <a:srgbClr val="780066"/>
                </a:solidFill>
              </a:rPr>
              <a:t>MEDREV PHARMA </a:t>
            </a:r>
            <a:r>
              <a:rPr lang="en-US" sz="1800">
                <a:solidFill>
                  <a:srgbClr val="780066"/>
                </a:solidFill>
              </a:rPr>
              <a:t>THE POTENTIAL</a:t>
            </a:r>
            <a:endParaRPr sz="1800"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57200" y="1609416"/>
            <a:ext cx="7620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60"/>
              <a:buNone/>
            </a:pPr>
            <a:r>
              <a:rPr b="1" lang="en-US" sz="2000"/>
              <a:t>The Market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68"/>
              <a:buNone/>
            </a:pPr>
            <a:r>
              <a:rPr b="1" lang="en-US" sz="1600"/>
              <a:t>In 2014, 259 million opioid prescriptions were written in the US</a:t>
            </a:r>
            <a:endParaRPr/>
          </a:p>
          <a:p>
            <a:pPr indent="0" lvl="1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41"/>
              <a:buNone/>
            </a:pPr>
            <a:r>
              <a:rPr b="1" lang="en-US" sz="1700">
                <a:solidFill>
                  <a:schemeClr val="dk1"/>
                </a:solidFill>
              </a:rPr>
              <a:t>             </a:t>
            </a:r>
            <a:r>
              <a:rPr b="1" lang="en-US" sz="1600">
                <a:solidFill>
                  <a:schemeClr val="dk1"/>
                </a:solidFill>
              </a:rPr>
              <a:t>137 Million prescription were for Vicodin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68"/>
              <a:buNone/>
            </a:pPr>
            <a:r>
              <a:rPr b="1" lang="en-US" sz="1600"/>
              <a:t>              	Vicodin was also the most commonly prescribed </a:t>
            </a:r>
            <a:r>
              <a:rPr b="1" lang="en-US" sz="1600" u="sng"/>
              <a:t>Opioid</a:t>
            </a:r>
            <a:r>
              <a:rPr b="1" lang="en-US" sz="1600"/>
              <a:t> in the US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68"/>
              <a:buNone/>
            </a:pPr>
            <a:r>
              <a:rPr b="1" lang="en-US" sz="1600"/>
              <a:t>	Vicodin was the most commonly prescribed </a:t>
            </a:r>
            <a:r>
              <a:rPr b="1" lang="en-US" sz="1600" u="sng"/>
              <a:t>drug</a:t>
            </a:r>
            <a:r>
              <a:rPr b="1" lang="en-US" sz="1600"/>
              <a:t> in the US.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68"/>
              <a:buNone/>
            </a:pPr>
            <a:r>
              <a:rPr b="1" lang="en-US" sz="1600"/>
              <a:t> 	</a:t>
            </a:r>
            <a:endParaRPr b="1" sz="1800">
              <a:solidFill>
                <a:schemeClr val="dk1"/>
              </a:solidFill>
            </a:endParaRPr>
          </a:p>
          <a:p>
            <a:pPr indent="0" lvl="1" marL="292608" rtl="0" algn="l">
              <a:spcBef>
                <a:spcPts val="500"/>
              </a:spcBef>
              <a:spcAft>
                <a:spcPts val="0"/>
              </a:spcAft>
              <a:buSzPts val="1440"/>
              <a:buNone/>
            </a:pPr>
            <a:r>
              <a:rPr b="1" lang="en-US" sz="1800">
                <a:solidFill>
                  <a:schemeClr val="dk1"/>
                </a:solidFill>
              </a:rPr>
              <a:t>Vicodin at $200 per Prescription x 137 million prescriptions,            </a:t>
            </a:r>
            <a:endParaRPr/>
          </a:p>
          <a:p>
            <a:pPr indent="0" lvl="1" marL="292608" rtl="0" algn="l">
              <a:spcBef>
                <a:spcPts val="500"/>
              </a:spcBef>
              <a:spcAft>
                <a:spcPts val="0"/>
              </a:spcAft>
              <a:buSzPts val="1440"/>
              <a:buNone/>
            </a:pPr>
            <a:r>
              <a:rPr b="1" lang="en-US" sz="1800">
                <a:solidFill>
                  <a:schemeClr val="dk1"/>
                </a:solidFill>
              </a:rPr>
              <a:t>               </a:t>
            </a:r>
            <a:endParaRPr/>
          </a:p>
          <a:p>
            <a:pPr indent="0" lvl="1" marL="292608" rtl="0" algn="ctr">
              <a:spcBef>
                <a:spcPts val="500"/>
              </a:spcBef>
              <a:spcAft>
                <a:spcPts val="0"/>
              </a:spcAft>
              <a:buSzPts val="1920"/>
              <a:buNone/>
            </a:pPr>
            <a:r>
              <a:rPr b="1" lang="en-US" sz="2400" u="sng">
                <a:solidFill>
                  <a:schemeClr val="dk1"/>
                </a:solidFill>
              </a:rPr>
              <a:t>Market would be $27 Billion</a:t>
            </a:r>
            <a:r>
              <a:rPr b="1" lang="en-US" sz="1600" u="sng">
                <a:solidFill>
                  <a:schemeClr val="dk1"/>
                </a:solidFill>
              </a:rPr>
              <a:t>.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rPr b="1" lang="en-US" sz="1800"/>
              <a:t>Future pipeline of drugs.  Patent covers the combination of 14 other Opioids, Benzodiazepines, Barbiturate, Muscle relaxants, Sleeping Pills, ETC</a:t>
            </a:r>
            <a:endParaRPr/>
          </a:p>
          <a:p>
            <a:pPr indent="-190881" lvl="0" marL="274320" rtl="0" algn="just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/>
          </a:p>
          <a:p>
            <a:pPr indent="-18161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t/>
            </a:r>
            <a:endParaRPr sz="2000"/>
          </a:p>
          <a:p>
            <a:pPr indent="-142240" lvl="1" marL="521208" rtl="0" algn="l">
              <a:spcBef>
                <a:spcPts val="5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700"/>
          </a:p>
          <a:p>
            <a:pPr indent="-18161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80066"/>
              </a:buClr>
              <a:buSzPts val="3800"/>
              <a:buFont typeface="Trebuchet MS"/>
              <a:buNone/>
            </a:pPr>
            <a:r>
              <a:rPr lang="en-US">
                <a:solidFill>
                  <a:srgbClr val="780066"/>
                </a:solidFill>
                <a:latin typeface="Trebuchet MS"/>
                <a:ea typeface="Trebuchet MS"/>
                <a:cs typeface="Trebuchet MS"/>
                <a:sym typeface="Trebuchet MS"/>
              </a:rPr>
              <a:t>MEDREV PHARMA </a:t>
            </a:r>
            <a:r>
              <a:rPr lang="en-US" sz="2000">
                <a:solidFill>
                  <a:srgbClr val="780066"/>
                </a:solidFill>
                <a:latin typeface="Trebuchet MS"/>
                <a:ea typeface="Trebuchet MS"/>
                <a:cs typeface="Trebuchet MS"/>
                <a:sym typeface="Trebuchet MS"/>
              </a:rPr>
              <a:t>THE MANAGEMENT</a:t>
            </a:r>
            <a:endParaRPr sz="2000"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457200" y="1609416"/>
            <a:ext cx="85344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3"/>
              <a:buNone/>
            </a:pPr>
            <a:r>
              <a:rPr b="1" lang="en-US" sz="2210" u="sng"/>
              <a:t>Management                                 	Experience </a:t>
            </a:r>
            <a:endParaRPr sz="221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None/>
            </a:pPr>
            <a:r>
              <a:rPr b="1" lang="en-US" sz="1445" u="sng"/>
              <a:t>Founder</a:t>
            </a:r>
            <a:endParaRPr b="1" sz="1445" u="sng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Font typeface="Noto Sans Symbols"/>
              <a:buChar char="❑"/>
            </a:pPr>
            <a:r>
              <a:rPr lang="en-US" sz="1445"/>
              <a:t>MD 	John Hsu Anesthesiologist, 	     		24 years	 	                              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None/>
            </a:pPr>
            <a:r>
              <a:rPr b="1" lang="en-US" sz="1445" u="sng"/>
              <a:t>Advisors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Font typeface="Noto Sans Symbols"/>
              <a:buChar char="❑"/>
            </a:pPr>
            <a:r>
              <a:rPr lang="en-US" sz="1445"/>
              <a:t>MD       	Robert Rappaport, retired FDA Section Chief            	22 years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None/>
            </a:pPr>
            <a:r>
              <a:rPr lang="en-US" sz="1445"/>
              <a:t>                	Anesthesia, Analgesia, Addiction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Font typeface="Noto Sans Symbols"/>
              <a:buChar char="❑"/>
            </a:pPr>
            <a:r>
              <a:rPr lang="en-US" sz="1445"/>
              <a:t>MD	Lynn Webster, Anesthesiologist, Addictionologist</a:t>
            </a:r>
            <a:endParaRPr sz="1445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None/>
            </a:pPr>
            <a:r>
              <a:rPr lang="en-US" sz="1445"/>
              <a:t>	Chronic Pain Management			28 years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Font typeface="Noto Sans Symbols"/>
              <a:buChar char="❑"/>
            </a:pPr>
            <a:r>
              <a:rPr lang="en-US" sz="1445"/>
              <a:t>BS	Sherie W. Hsieh, Management Consultant		28 years</a:t>
            </a:r>
            <a:endParaRPr sz="1445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Font typeface="Noto Sans Symbols"/>
              <a:buChar char="❑"/>
            </a:pPr>
            <a:r>
              <a:rPr lang="en-US" sz="1445"/>
              <a:t>MBA      Michael Reilly, Business Consultant                         	24 years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Font typeface="Noto Sans Symbols"/>
              <a:buChar char="❑"/>
            </a:pPr>
            <a:r>
              <a:rPr lang="en-US" sz="1445"/>
              <a:t>MBA      Gregory Williams, WallStreet Investment Banker     	12 years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None/>
            </a:pPr>
            <a:r>
              <a:rPr lang="en-US" sz="1445"/>
              <a:t> </a:t>
            </a:r>
            <a:r>
              <a:rPr b="1" lang="en-US" sz="1445" u="sng"/>
              <a:t>Employees</a:t>
            </a:r>
            <a:r>
              <a:rPr lang="en-US" sz="1445"/>
              <a:t>   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Font typeface="Noto Sans Symbols"/>
              <a:buChar char="❑"/>
            </a:pPr>
            <a:r>
              <a:rPr lang="en-US" sz="1445"/>
              <a:t>DABT    Peter Rix, Pharmacologist PharmacoKineticist          	28 years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Font typeface="Noto Sans Symbols"/>
              <a:buChar char="❑"/>
            </a:pPr>
            <a:r>
              <a:rPr lang="en-US" sz="1445"/>
              <a:t>MSBA    Juergen Pfeiffer, Pharmacologist Respiratory            	27 years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None/>
            </a:pPr>
            <a:r>
              <a:rPr lang="en-US" sz="1445"/>
              <a:t>                	Toxicologist  </a:t>
            </a:r>
            <a:endParaRPr sz="1445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Font typeface="Noto Sans Symbols"/>
              <a:buChar char="❑"/>
            </a:pPr>
            <a:r>
              <a:rPr lang="en-US" sz="1445"/>
              <a:t>PhD      	Jennifer Grodberg, Regulatory Professional FDA       	25 years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Font typeface="Noto Sans Symbols"/>
              <a:buChar char="❑"/>
            </a:pPr>
            <a:r>
              <a:rPr lang="en-US" sz="1445"/>
              <a:t>PhD,JD  Peter Weinstein, Legal Consultant IP/ Patent		22 years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5"/>
              <a:buFont typeface="Noto Sans Symbols"/>
              <a:buChar char="❑"/>
            </a:pPr>
            <a:r>
              <a:rPr lang="en-US" sz="1445"/>
              <a:t>MS        Jason Brittain, CMC Professional Life Sciences		22 years </a:t>
            </a:r>
            <a:endParaRPr sz="144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80066"/>
              </a:buClr>
              <a:buSzPts val="3800"/>
              <a:buFont typeface="Trebuchet MS"/>
              <a:buNone/>
            </a:pPr>
            <a:r>
              <a:rPr lang="en-US">
                <a:solidFill>
                  <a:srgbClr val="780066"/>
                </a:solidFill>
                <a:latin typeface="Trebuchet MS"/>
                <a:ea typeface="Trebuchet MS"/>
                <a:cs typeface="Trebuchet MS"/>
                <a:sym typeface="Trebuchet MS"/>
              </a:rPr>
              <a:t>MEDREV PHARMA 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rPr b="1" lang="en-US"/>
              <a:t>Mission Statement 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Revolutionary drug development to safely treat pain and prevent abuse </a:t>
            </a:r>
            <a:endParaRPr/>
          </a:p>
          <a:p>
            <a:pPr indent="-153797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153797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  	John Hsu MD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  	Board Certified Anesthesiologist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	MedRevPharma@Gmail.com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	(626)695-5985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80066"/>
              </a:buClr>
              <a:buSzPts val="3800"/>
              <a:buFont typeface="Trebuchet MS"/>
              <a:buNone/>
            </a:pPr>
            <a:r>
              <a:rPr lang="en-US">
                <a:solidFill>
                  <a:srgbClr val="780066"/>
                </a:solidFill>
                <a:latin typeface="Trebuchet MS"/>
                <a:ea typeface="Trebuchet MS"/>
                <a:cs typeface="Trebuchet MS"/>
                <a:sym typeface="Trebuchet MS"/>
              </a:rPr>
              <a:t>MEDREV PHARMA 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98"/>
              <a:buChar char="⦿"/>
            </a:pPr>
            <a:r>
              <a:rPr lang="en-US"/>
              <a:t>Business Plan / Financials information provided upon execution of NDA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80066"/>
              </a:buClr>
              <a:buSzPts val="3800"/>
              <a:buFont typeface="Trebuchet MS"/>
              <a:buNone/>
            </a:pPr>
            <a:r>
              <a:rPr lang="en-US">
                <a:solidFill>
                  <a:srgbClr val="780066"/>
                </a:solidFill>
                <a:latin typeface="Trebuchet MS"/>
                <a:ea typeface="Trebuchet MS"/>
                <a:cs typeface="Trebuchet MS"/>
                <a:sym typeface="Trebuchet MS"/>
              </a:rPr>
              <a:t>MEDREV PHARMA    </a:t>
            </a:r>
            <a:r>
              <a:rPr lang="en-US" sz="2000" u="sng">
                <a:solidFill>
                  <a:srgbClr val="780066"/>
                </a:solidFill>
                <a:latin typeface="Trebuchet MS"/>
                <a:ea typeface="Trebuchet MS"/>
                <a:cs typeface="Trebuchet MS"/>
                <a:sym typeface="Trebuchet MS"/>
              </a:rPr>
              <a:t>THE PITCH</a:t>
            </a:r>
            <a:endParaRPr sz="2000" u="sng"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81000" y="2057400"/>
            <a:ext cx="7696200" cy="4398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9224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83"/>
              <a:buFont typeface="Noto Sans Symbols"/>
              <a:buNone/>
            </a:pPr>
            <a:r>
              <a:t/>
            </a:r>
            <a:endParaRPr sz="1620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83"/>
              <a:buFont typeface="Noto Sans Symbols"/>
              <a:buChar char="⮚"/>
            </a:pPr>
            <a:r>
              <a:rPr lang="en-US" sz="1620"/>
              <a:t>Unmet Need : 	A safe pill dispenser to guarantee compliance and protect 			patients that can minimize abuse and prevent death</a:t>
            </a:r>
            <a:endParaRPr/>
          </a:p>
          <a:p>
            <a:pPr indent="-199224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83"/>
              <a:buFont typeface="Noto Sans Symbols"/>
              <a:buNone/>
            </a:pPr>
            <a:r>
              <a:t/>
            </a:r>
            <a:endParaRPr sz="1620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83"/>
              <a:buFont typeface="Noto Sans Symbols"/>
              <a:buChar char="⮚"/>
            </a:pPr>
            <a:r>
              <a:rPr lang="en-US" sz="1620"/>
              <a:t>Solution :  	Pill Dispenser ProTechnology</a:t>
            </a:r>
            <a:endParaRPr sz="162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83"/>
              <a:buNone/>
            </a:pPr>
            <a:r>
              <a:rPr lang="en-US" sz="1620"/>
              <a:t>	      	a biometrical operated pill dispenser controlled by a cellular 		Mobile app which communicates with Physician EMR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83"/>
              <a:buNone/>
            </a:pPr>
            <a:r>
              <a:t/>
            </a:r>
            <a:endParaRPr sz="1620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83"/>
              <a:buFont typeface="Noto Sans Symbols"/>
              <a:buChar char="⮚"/>
            </a:pPr>
            <a:r>
              <a:rPr lang="en-US" sz="1620"/>
              <a:t>Capital Request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83"/>
              <a:buNone/>
            </a:pPr>
            <a:r>
              <a:rPr lang="en-US" sz="1620"/>
              <a:t>		1</a:t>
            </a:r>
            <a:r>
              <a:rPr lang="en-US" sz="1350"/>
              <a:t>. </a:t>
            </a:r>
            <a:r>
              <a:rPr lang="en-US" sz="1620"/>
              <a:t>$250,000 Seed funding </a:t>
            </a:r>
            <a:endParaRPr sz="162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83"/>
              <a:buNone/>
            </a:pPr>
            <a:r>
              <a:rPr lang="en-US" sz="1620"/>
              <a:t>		        Prototype lab work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83"/>
              <a:buNone/>
            </a:pPr>
            <a:r>
              <a:rPr lang="en-US" sz="1620"/>
              <a:t>		        2016 FDA PreIND application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83"/>
              <a:buNone/>
            </a:pPr>
            <a:r>
              <a:rPr lang="en-US" sz="1620"/>
              <a:t>                	2.  $2 million - $10 million Series A funding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83"/>
              <a:buNone/>
            </a:pPr>
            <a:r>
              <a:rPr lang="en-US" sz="1620"/>
              <a:t>	     	        FDA Medical device approval process </a:t>
            </a:r>
            <a:endParaRPr sz="162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83"/>
              <a:buNone/>
            </a:pPr>
            <a:r>
              <a:rPr lang="en-US" sz="1620"/>
              <a:t>                             	 </a:t>
            </a:r>
            <a:r>
              <a:rPr lang="en-US" sz="1800"/>
              <a:t>	      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80066"/>
              </a:buClr>
              <a:buSzPts val="3800"/>
              <a:buFont typeface="Trebuchet MS"/>
              <a:buNone/>
            </a:pPr>
            <a:r>
              <a:rPr lang="en-US">
                <a:solidFill>
                  <a:srgbClr val="780066"/>
                </a:solidFill>
              </a:rPr>
              <a:t>MEDREV PHARMA    </a:t>
            </a:r>
            <a:r>
              <a:rPr lang="en-US" sz="2000" u="sng">
                <a:solidFill>
                  <a:srgbClr val="780066"/>
                </a:solidFill>
              </a:rPr>
              <a:t>THE PROBLEM</a:t>
            </a:r>
            <a:endParaRPr sz="2000" u="sng"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3797" lvl="0" marL="274320" rtl="0" algn="l"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752"/>
              <a:buChar char="⦿"/>
            </a:pPr>
            <a:r>
              <a:rPr lang="en-US" sz="2400"/>
              <a:t>Problem with opioids: Addiction and Death</a:t>
            </a:r>
            <a:endParaRPr/>
          </a:p>
          <a:p>
            <a:pPr indent="0" lvl="1" marL="292608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en-US" sz="2000">
                <a:solidFill>
                  <a:schemeClr val="dk1"/>
                </a:solidFill>
              </a:rPr>
              <a:t>In 2014:</a:t>
            </a:r>
            <a:endParaRPr/>
          </a:p>
          <a:p>
            <a:pPr indent="-228600" lvl="1" marL="521208" rtl="0" algn="l">
              <a:spcBef>
                <a:spcPts val="500"/>
              </a:spcBef>
              <a:spcAft>
                <a:spcPts val="0"/>
              </a:spcAft>
              <a:buSzPts val="1600"/>
              <a:buChar char="◼"/>
            </a:pPr>
            <a:r>
              <a:rPr lang="en-US" sz="2000">
                <a:solidFill>
                  <a:schemeClr val="dk1"/>
                </a:solidFill>
              </a:rPr>
              <a:t>29,647 people died from opioid overdoses</a:t>
            </a:r>
            <a:endParaRPr/>
          </a:p>
          <a:p>
            <a:pPr indent="-228600" lvl="1" marL="521208" rtl="0" algn="l">
              <a:spcBef>
                <a:spcPts val="500"/>
              </a:spcBef>
              <a:spcAft>
                <a:spcPts val="0"/>
              </a:spcAft>
              <a:buSzPts val="1600"/>
              <a:buChar char="◼"/>
            </a:pPr>
            <a:r>
              <a:rPr lang="en-US" sz="2000">
                <a:solidFill>
                  <a:schemeClr val="dk1"/>
                </a:solidFill>
              </a:rPr>
              <a:t>50 deaths a day from opioid overdoses</a:t>
            </a:r>
            <a:endParaRPr/>
          </a:p>
          <a:p>
            <a:pPr indent="-228600" lvl="1" marL="521208" rtl="0" algn="l">
              <a:spcBef>
                <a:spcPts val="500"/>
              </a:spcBef>
              <a:spcAft>
                <a:spcPts val="0"/>
              </a:spcAft>
              <a:buSzPts val="1600"/>
              <a:buChar char="◼"/>
            </a:pPr>
            <a:r>
              <a:rPr lang="en-US" sz="2000">
                <a:solidFill>
                  <a:schemeClr val="dk1"/>
                </a:solidFill>
              </a:rPr>
              <a:t>CDC declared opioid overdoses an epidemic</a:t>
            </a:r>
            <a:endParaRPr/>
          </a:p>
          <a:p>
            <a:pPr indent="-228600" lvl="1" marL="521208" rtl="0" algn="l">
              <a:spcBef>
                <a:spcPts val="500"/>
              </a:spcBef>
              <a:spcAft>
                <a:spcPts val="0"/>
              </a:spcAft>
              <a:buSzPts val="1600"/>
              <a:buChar char="◼"/>
            </a:pPr>
            <a:r>
              <a:rPr lang="en-US" sz="2000">
                <a:solidFill>
                  <a:schemeClr val="dk1"/>
                </a:solidFill>
              </a:rPr>
              <a:t>$15 billion in additional healthcare costs</a:t>
            </a:r>
            <a:endParaRPr/>
          </a:p>
          <a:p>
            <a:pPr indent="-228600" lvl="1" marL="521208" rtl="0" algn="l">
              <a:spcBef>
                <a:spcPts val="500"/>
              </a:spcBef>
              <a:spcAft>
                <a:spcPts val="0"/>
              </a:spcAft>
              <a:buSzPts val="1600"/>
              <a:buChar char="◼"/>
            </a:pPr>
            <a:r>
              <a:rPr lang="en-US" sz="2000">
                <a:solidFill>
                  <a:schemeClr val="dk1"/>
                </a:solidFill>
              </a:rPr>
              <a:t>President Obama earmarked $1 BILLION to fight the epidemic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80066"/>
              </a:buClr>
              <a:buSzPts val="3800"/>
              <a:buFont typeface="Trebuchet MS"/>
              <a:buNone/>
            </a:pPr>
            <a:r>
              <a:rPr lang="en-US">
                <a:solidFill>
                  <a:srgbClr val="780066"/>
                </a:solidFill>
                <a:latin typeface="Trebuchet MS"/>
                <a:ea typeface="Trebuchet MS"/>
                <a:cs typeface="Trebuchet MS"/>
                <a:sym typeface="Trebuchet MS"/>
              </a:rPr>
              <a:t>MEDREV PHARMA     </a:t>
            </a:r>
            <a:r>
              <a:rPr lang="en-US" sz="2000" u="sng">
                <a:solidFill>
                  <a:srgbClr val="780066"/>
                </a:solidFill>
                <a:latin typeface="Trebuchet MS"/>
                <a:ea typeface="Trebuchet MS"/>
                <a:cs typeface="Trebuchet MS"/>
                <a:sym typeface="Trebuchet MS"/>
              </a:rPr>
              <a:t>THE CAUSE</a:t>
            </a:r>
            <a:endParaRPr sz="2000" u="sng"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57200" y="1609416"/>
            <a:ext cx="7696200" cy="4791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14"/>
              <a:buNone/>
            </a:pPr>
            <a:r>
              <a:rPr b="1" lang="en-US" sz="1800" u="sng"/>
              <a:t>In 2000: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b="1" lang="en-US" sz="2000"/>
              <a:t>The Joint Commission made “Pain the </a:t>
            </a:r>
            <a:r>
              <a:rPr b="1" lang="en-US" sz="2000" u="sng"/>
              <a:t>5</a:t>
            </a:r>
            <a:r>
              <a:rPr b="1" baseline="30000" lang="en-US" sz="2000" u="sng"/>
              <a:t>th</a:t>
            </a:r>
            <a:r>
              <a:rPr b="1" lang="en-US" sz="2000" u="sng"/>
              <a:t> vital sign</a:t>
            </a:r>
            <a:r>
              <a:rPr b="1" lang="en-US" sz="2000"/>
              <a:t>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/>
              <a:t>Patients expected to be “totally pain free”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/>
              <a:t>Patients requested and threatened doctors for prescriptions</a:t>
            </a:r>
            <a:endParaRPr/>
          </a:p>
          <a:p>
            <a:pPr indent="-228600" lvl="1" marL="521208" rtl="0" algn="l">
              <a:spcBef>
                <a:spcPts val="500"/>
              </a:spcBef>
              <a:spcAft>
                <a:spcPts val="0"/>
              </a:spcAft>
              <a:buSzPts val="1440"/>
              <a:buChar char="◼"/>
            </a:pPr>
            <a:r>
              <a:rPr lang="en-US" sz="1800">
                <a:solidFill>
                  <a:schemeClr val="dk1"/>
                </a:solidFill>
              </a:rPr>
              <a:t>Patients became “drug seeking”</a:t>
            </a:r>
            <a:endParaRPr/>
          </a:p>
          <a:p>
            <a:pPr indent="-228600" lvl="1" marL="521208" rtl="0" algn="l">
              <a:spcBef>
                <a:spcPts val="500"/>
              </a:spcBef>
              <a:spcAft>
                <a:spcPts val="0"/>
              </a:spcAft>
              <a:buSzPts val="1440"/>
              <a:buChar char="◼"/>
            </a:pPr>
            <a:r>
              <a:rPr lang="en-US" sz="1800">
                <a:solidFill>
                  <a:schemeClr val="dk1"/>
                </a:solidFill>
              </a:rPr>
              <a:t>Doctors “overprescribed” opioids</a:t>
            </a:r>
            <a:endParaRPr/>
          </a:p>
          <a:p>
            <a:pPr indent="-228600" lvl="1" marL="521208" rtl="0" algn="l">
              <a:spcBef>
                <a:spcPts val="500"/>
              </a:spcBef>
              <a:spcAft>
                <a:spcPts val="0"/>
              </a:spcAft>
              <a:buSzPts val="1440"/>
              <a:buChar char="◼"/>
            </a:pPr>
            <a:r>
              <a:rPr lang="en-US" sz="1800">
                <a:solidFill>
                  <a:schemeClr val="dk1"/>
                </a:solidFill>
              </a:rPr>
              <a:t>Patients “doctor shopped” to get even more opioids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rPr b="1" lang="en-US" sz="1800" u="sng"/>
              <a:t>In 2014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        </a:t>
            </a:r>
            <a:r>
              <a:rPr b="1" lang="en-US" sz="1800"/>
              <a:t>259</a:t>
            </a:r>
            <a:r>
              <a:rPr lang="en-US" sz="1800"/>
              <a:t> million opioid prescriptions were written for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rPr b="1" lang="en-US" sz="1800"/>
              <a:t>	347</a:t>
            </a:r>
            <a:r>
              <a:rPr lang="en-US" sz="1800"/>
              <a:t> million people in the United States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      </a:t>
            </a:r>
            <a:endParaRPr sz="20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b="1" lang="en-US" sz="2000"/>
              <a:t>Death Rate from Prescription opioids </a:t>
            </a:r>
            <a:r>
              <a:rPr b="1" lang="en-US" sz="2000" u="sng"/>
              <a:t>Quadrupled</a:t>
            </a:r>
            <a:endParaRPr b="1" sz="20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80066"/>
              </a:buClr>
              <a:buSzPts val="3800"/>
              <a:buFont typeface="Trebuchet MS"/>
              <a:buNone/>
            </a:pPr>
            <a:r>
              <a:rPr lang="en-US">
                <a:solidFill>
                  <a:srgbClr val="780066"/>
                </a:solidFill>
                <a:latin typeface="Trebuchet MS"/>
                <a:ea typeface="Trebuchet MS"/>
                <a:cs typeface="Trebuchet MS"/>
                <a:sym typeface="Trebuchet MS"/>
              </a:rPr>
              <a:t>MEDREV PHARMA</a:t>
            </a:r>
            <a:endParaRPr sz="1800"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52"/>
              <a:buNone/>
            </a:pPr>
            <a:r>
              <a:rPr b="1" lang="en-US" sz="2400" u="sng"/>
              <a:t>The Government’s policy to solve the problem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Limit Patient access to opioid prescriptions</a:t>
            </a:r>
            <a:endParaRPr/>
          </a:p>
          <a:p>
            <a:pPr indent="-228600" lvl="2" marL="758952" rtl="0" algn="l">
              <a:spcBef>
                <a:spcPts val="400"/>
              </a:spcBef>
              <a:spcAft>
                <a:spcPts val="0"/>
              </a:spcAft>
              <a:buSzPts val="1020"/>
              <a:buChar char="🞆"/>
            </a:pPr>
            <a:r>
              <a:rPr lang="en-US" sz="1700"/>
              <a:t>REMS – </a:t>
            </a:r>
            <a:r>
              <a:rPr lang="en-US" sz="1300"/>
              <a:t>Risk Evaluation Mitigation Strategies</a:t>
            </a:r>
            <a:endParaRPr/>
          </a:p>
          <a:p>
            <a:pPr indent="-228600" lvl="2" marL="758952" rtl="0" algn="l">
              <a:spcBef>
                <a:spcPts val="400"/>
              </a:spcBef>
              <a:spcAft>
                <a:spcPts val="0"/>
              </a:spcAft>
              <a:buSzPts val="1020"/>
              <a:buChar char="🞆"/>
            </a:pPr>
            <a:r>
              <a:rPr lang="en-US" sz="1700"/>
              <a:t>CURES – </a:t>
            </a:r>
            <a:r>
              <a:rPr lang="en-US" sz="1300"/>
              <a:t>Controlled Substance Utilization Review Evaluation System</a:t>
            </a:r>
            <a:endParaRPr/>
          </a:p>
          <a:p>
            <a:pPr indent="-228600" lvl="2" marL="758952" rtl="0" algn="l">
              <a:spcBef>
                <a:spcPts val="400"/>
              </a:spcBef>
              <a:spcAft>
                <a:spcPts val="0"/>
              </a:spcAft>
              <a:buSzPts val="1020"/>
              <a:buChar char="🞆"/>
            </a:pPr>
            <a:r>
              <a:rPr lang="en-US" sz="1700"/>
              <a:t>Changed Vicodin from Schedule III to Schedule II</a:t>
            </a:r>
            <a:endParaRPr/>
          </a:p>
          <a:p>
            <a:pPr indent="-228600" lvl="2" marL="758952" rtl="0" algn="l">
              <a:spcBef>
                <a:spcPts val="400"/>
              </a:spcBef>
              <a:spcAft>
                <a:spcPts val="0"/>
              </a:spcAft>
              <a:buSzPts val="1020"/>
              <a:buChar char="🞆"/>
            </a:pPr>
            <a:r>
              <a:rPr lang="en-US" sz="1700"/>
              <a:t>Prosecute Doctors for Murder </a:t>
            </a:r>
            <a:r>
              <a:rPr lang="en-US" sz="1100"/>
              <a:t>Dr. Lisa Hsiu-Ying “Lisa Tseng</a:t>
            </a:r>
            <a:endParaRPr/>
          </a:p>
          <a:p>
            <a:pPr indent="-186690" lvl="2" marL="758952" rtl="0" algn="l">
              <a:spcBef>
                <a:spcPts val="400"/>
              </a:spcBef>
              <a:spcAft>
                <a:spcPts val="0"/>
              </a:spcAft>
              <a:buSzPts val="660"/>
              <a:buNone/>
            </a:pPr>
            <a:r>
              <a:t/>
            </a:r>
            <a:endParaRPr sz="1100"/>
          </a:p>
          <a:p>
            <a:pPr indent="-224790" lvl="2" marL="758952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Government’s solutions worsen the problem</a:t>
            </a:r>
            <a:endParaRPr/>
          </a:p>
          <a:p>
            <a:pPr indent="-228600" lvl="2" marL="758952" rtl="0" algn="l">
              <a:spcBef>
                <a:spcPts val="400"/>
              </a:spcBef>
              <a:spcAft>
                <a:spcPts val="0"/>
              </a:spcAft>
              <a:buSzPts val="1020"/>
              <a:buChar char="🞆"/>
            </a:pPr>
            <a:r>
              <a:rPr lang="en-US" sz="1700">
                <a:solidFill>
                  <a:schemeClr val="dk1"/>
                </a:solidFill>
              </a:rPr>
              <a:t>Addicts cannot get prescription opioids and turn to Heroin</a:t>
            </a:r>
            <a:endParaRPr sz="1700">
              <a:solidFill>
                <a:schemeClr val="dk1"/>
              </a:solidFill>
            </a:endParaRPr>
          </a:p>
          <a:p>
            <a:pPr indent="0" lvl="1" marL="292608" rtl="0" algn="l"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1" marL="292608" rtl="0" algn="l"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solidFill>
                  <a:schemeClr val="dk1"/>
                </a:solidFill>
              </a:rPr>
              <a:t>       Heroin Addiction and Overdose </a:t>
            </a:r>
            <a:r>
              <a:rPr b="1" lang="en-US" sz="2000" u="sng">
                <a:solidFill>
                  <a:schemeClr val="dk1"/>
                </a:solidFill>
              </a:rPr>
              <a:t>QUADRUPLED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/>
          </a:p>
          <a:p>
            <a:pPr indent="0" lvl="1" marL="292608" rtl="0" algn="l">
              <a:spcBef>
                <a:spcPts val="5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/>
          </a:p>
          <a:p>
            <a:pPr indent="-111759" lvl="1" marL="521208" rtl="0" algn="l">
              <a:spcBef>
                <a:spcPts val="5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80066"/>
              </a:buClr>
              <a:buSzPts val="3800"/>
              <a:buFont typeface="Trebuchet MS"/>
              <a:buNone/>
            </a:pPr>
            <a:r>
              <a:rPr lang="en-US">
                <a:solidFill>
                  <a:srgbClr val="780066"/>
                </a:solidFill>
                <a:latin typeface="Trebuchet MS"/>
                <a:ea typeface="Trebuchet MS"/>
                <a:cs typeface="Trebuchet MS"/>
                <a:sym typeface="Trebuchet MS"/>
              </a:rPr>
              <a:t>MEDREV PHARMA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457200" y="1609416"/>
            <a:ext cx="7696200" cy="5248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52"/>
              <a:buNone/>
            </a:pPr>
            <a:r>
              <a:rPr b="1" lang="en-US" sz="2400" u="sng"/>
              <a:t>Big Pharma Science to solve the problem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b="1" lang="en-US" sz="2000"/>
              <a:t>Modulate opioid binding to the Mu receptor </a:t>
            </a:r>
            <a:endParaRPr b="1" sz="2000"/>
          </a:p>
          <a:p>
            <a:pPr indent="-228600" lvl="1" marL="521208" rtl="0" algn="l">
              <a:spcBef>
                <a:spcPts val="500"/>
              </a:spcBef>
              <a:spcAft>
                <a:spcPts val="0"/>
              </a:spcAft>
              <a:buSzPts val="1360"/>
              <a:buChar char="◼"/>
            </a:pPr>
            <a:r>
              <a:rPr b="1" lang="en-US" sz="1700">
                <a:solidFill>
                  <a:schemeClr val="dk1"/>
                </a:solidFill>
              </a:rPr>
              <a:t>Big pharma developed Narcan 55 years ago</a:t>
            </a:r>
            <a:endParaRPr b="1" sz="1700">
              <a:solidFill>
                <a:schemeClr val="dk1"/>
              </a:solidFill>
            </a:endParaRPr>
          </a:p>
          <a:p>
            <a:pPr indent="-228600" lvl="2" marL="758952" rtl="0" algn="l">
              <a:spcBef>
                <a:spcPts val="400"/>
              </a:spcBef>
              <a:spcAft>
                <a:spcPts val="0"/>
              </a:spcAft>
              <a:buSzPts val="840"/>
              <a:buChar char="🞆"/>
            </a:pPr>
            <a:r>
              <a:rPr lang="en-US" sz="1400">
                <a:solidFill>
                  <a:schemeClr val="dk1"/>
                </a:solidFill>
              </a:rPr>
              <a:t>Narcan completely blocks </a:t>
            </a:r>
            <a:r>
              <a:rPr lang="en-US" sz="1400"/>
              <a:t>opioid binding to the </a:t>
            </a:r>
            <a:r>
              <a:rPr lang="en-US" sz="1400">
                <a:solidFill>
                  <a:schemeClr val="dk1"/>
                </a:solidFill>
              </a:rPr>
              <a:t>Mu receptor and prevents the Respiratory depression and also treatment of pain</a:t>
            </a:r>
            <a:endParaRPr/>
          </a:p>
          <a:p>
            <a:pPr indent="-228600" lvl="2" marL="758952" rtl="0" algn="l">
              <a:spcBef>
                <a:spcPts val="400"/>
              </a:spcBef>
              <a:spcAft>
                <a:spcPts val="0"/>
              </a:spcAft>
              <a:buSzPts val="840"/>
              <a:buChar char="🞆"/>
            </a:pPr>
            <a:r>
              <a:rPr lang="en-US" sz="1400">
                <a:solidFill>
                  <a:schemeClr val="dk1"/>
                </a:solidFill>
              </a:rPr>
              <a:t>Addiction continues</a:t>
            </a:r>
            <a:endParaRPr/>
          </a:p>
          <a:p>
            <a:pPr indent="-228600" lvl="1" marL="521208" rtl="0" algn="l">
              <a:spcBef>
                <a:spcPts val="500"/>
              </a:spcBef>
              <a:spcAft>
                <a:spcPts val="0"/>
              </a:spcAft>
              <a:buSzPts val="1360"/>
              <a:buChar char="◼"/>
            </a:pPr>
            <a:r>
              <a:rPr b="1" lang="en-US" sz="1700">
                <a:solidFill>
                  <a:schemeClr val="dk1"/>
                </a:solidFill>
              </a:rPr>
              <a:t>Big pharma developed Suboxone 35 years ago</a:t>
            </a:r>
            <a:endParaRPr/>
          </a:p>
          <a:p>
            <a:pPr indent="-228600" lvl="2" marL="758952" rtl="0" algn="l">
              <a:spcBef>
                <a:spcPts val="400"/>
              </a:spcBef>
              <a:spcAft>
                <a:spcPts val="0"/>
              </a:spcAft>
              <a:buSzPts val="840"/>
              <a:buChar char="🞆"/>
            </a:pPr>
            <a:r>
              <a:rPr lang="en-US" sz="1400"/>
              <a:t>Suboxone partially blocks opioid binding to the Mu receptor and partially prevents Respiratory depression and partially treats pain</a:t>
            </a:r>
            <a:endParaRPr/>
          </a:p>
          <a:p>
            <a:pPr indent="-228600" lvl="2" marL="758952" rtl="0" algn="l">
              <a:spcBef>
                <a:spcPts val="400"/>
              </a:spcBef>
              <a:spcAft>
                <a:spcPts val="0"/>
              </a:spcAft>
              <a:buSzPts val="840"/>
              <a:buChar char="🞆"/>
            </a:pPr>
            <a:r>
              <a:rPr lang="en-US" sz="1400"/>
              <a:t>Addiction continues</a:t>
            </a:r>
            <a:endParaRPr/>
          </a:p>
          <a:p>
            <a:pPr indent="-175259" lvl="2" marL="758952" rtl="0" algn="l">
              <a:spcBef>
                <a:spcPts val="400"/>
              </a:spcBef>
              <a:spcAft>
                <a:spcPts val="0"/>
              </a:spcAft>
              <a:buSzPts val="840"/>
              <a:buNone/>
            </a:pPr>
            <a:r>
              <a:t/>
            </a:r>
            <a:endParaRPr sz="1400"/>
          </a:p>
          <a:p>
            <a:pPr indent="-228600" lvl="1" marL="521208" rtl="0" algn="l">
              <a:spcBef>
                <a:spcPts val="500"/>
              </a:spcBef>
              <a:spcAft>
                <a:spcPts val="0"/>
              </a:spcAft>
              <a:buSzPts val="1280"/>
              <a:buChar char="◼"/>
            </a:pPr>
            <a:r>
              <a:rPr b="1" lang="en-US" sz="1600">
                <a:solidFill>
                  <a:schemeClr val="dk1"/>
                </a:solidFill>
              </a:rPr>
              <a:t>Most overdosed patients died before either drug could be administered</a:t>
            </a:r>
            <a:endParaRPr/>
          </a:p>
          <a:p>
            <a:pPr indent="-152400" lvl="1" marL="521208" rtl="0" algn="l"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28600" lvl="1" marL="521208" rtl="0" algn="l">
              <a:spcBef>
                <a:spcPts val="500"/>
              </a:spcBef>
              <a:spcAft>
                <a:spcPts val="0"/>
              </a:spcAft>
              <a:buSzPts val="1840"/>
              <a:buChar char="◼"/>
            </a:pPr>
            <a:r>
              <a:rPr b="1" lang="en-US" u="sng">
                <a:solidFill>
                  <a:schemeClr val="dk1"/>
                </a:solidFill>
              </a:rPr>
              <a:t>DEATH RATE QUADRUPLED IN LAST DECADE</a:t>
            </a:r>
            <a:endParaRPr/>
          </a:p>
          <a:p>
            <a:pPr indent="-190881" lvl="0" marL="274320" rtl="0" algn="l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/>
          </a:p>
          <a:p>
            <a:pPr indent="0" lvl="3" marL="77724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0" lvl="3" marL="77724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</a:t>
            </a:r>
            <a:endParaRPr sz="1800"/>
          </a:p>
          <a:p>
            <a:pPr indent="0" lvl="3" marL="77724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190881" lvl="0" marL="274320" rtl="0" algn="l">
              <a:spcBef>
                <a:spcPts val="600"/>
              </a:spcBef>
              <a:spcAft>
                <a:spcPts val="0"/>
              </a:spcAft>
              <a:buSzPts val="1314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80066"/>
              </a:buClr>
              <a:buSzPts val="3800"/>
              <a:buFont typeface="Trebuchet MS"/>
              <a:buNone/>
            </a:pPr>
            <a:r>
              <a:rPr lang="en-US">
                <a:solidFill>
                  <a:srgbClr val="780066"/>
                </a:solidFill>
                <a:latin typeface="Trebuchet MS"/>
                <a:ea typeface="Trebuchet MS"/>
                <a:cs typeface="Trebuchet MS"/>
                <a:sym typeface="Trebuchet MS"/>
              </a:rPr>
              <a:t>MEDREV PHARMA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04800" y="1600200"/>
            <a:ext cx="77724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rPr b="1" lang="en-US" u="sng"/>
              <a:t>No solution from Government or Big Pharma</a:t>
            </a:r>
            <a:endParaRPr/>
          </a:p>
          <a:p>
            <a:pPr indent="-18161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t/>
            </a:r>
            <a:endParaRPr b="1" sz="2000" u="sng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b="1" lang="en-US" sz="2000" u="sng"/>
              <a:t>90% </a:t>
            </a:r>
            <a:r>
              <a:rPr b="1" lang="en-US" sz="2000"/>
              <a:t>of the patients who overdose on opioids are continued on opioids by their physicians</a:t>
            </a:r>
            <a:endParaRPr/>
          </a:p>
          <a:p>
            <a:pPr indent="-18161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b="1" lang="en-US">
                <a:solidFill>
                  <a:schemeClr val="dk1"/>
                </a:solidFill>
              </a:rPr>
              <a:t>In last decade</a:t>
            </a:r>
            <a:endParaRPr/>
          </a:p>
          <a:p>
            <a:pPr indent="0" lvl="3" marL="77724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3" marL="77724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chemeClr val="dk1"/>
                </a:solidFill>
              </a:rPr>
              <a:t>DEATH RATE </a:t>
            </a:r>
            <a:r>
              <a:rPr b="1" lang="en-US" u="sng">
                <a:solidFill>
                  <a:schemeClr val="dk1"/>
                </a:solidFill>
              </a:rPr>
              <a:t>Quadrupled</a:t>
            </a:r>
            <a:r>
              <a:rPr b="1" lang="en-US">
                <a:solidFill>
                  <a:schemeClr val="dk1"/>
                </a:solidFill>
              </a:rPr>
              <a:t> from Opioid overdose</a:t>
            </a:r>
            <a:endParaRPr/>
          </a:p>
          <a:p>
            <a:pPr indent="-228600" lvl="2" marL="758952" rtl="0" algn="l">
              <a:spcBef>
                <a:spcPts val="400"/>
              </a:spcBef>
              <a:spcAft>
                <a:spcPts val="0"/>
              </a:spcAft>
              <a:buSzPts val="1200"/>
              <a:buChar char="🞆"/>
            </a:pPr>
            <a:r>
              <a:rPr b="1" lang="en-US"/>
              <a:t>DEATH RATE </a:t>
            </a:r>
            <a:r>
              <a:rPr b="1" lang="en-US" u="sng"/>
              <a:t>Quadrupled</a:t>
            </a:r>
            <a:r>
              <a:rPr b="1" lang="en-US"/>
              <a:t> from Heroin overdose</a:t>
            </a:r>
            <a:endParaRPr/>
          </a:p>
          <a:p>
            <a:pPr indent="-152400" lvl="2" marL="758952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80066"/>
              </a:buClr>
              <a:buSzPts val="3800"/>
              <a:buFont typeface="Trebuchet MS"/>
              <a:buNone/>
            </a:pPr>
            <a:r>
              <a:rPr lang="en-US">
                <a:solidFill>
                  <a:srgbClr val="780066"/>
                </a:solidFill>
                <a:latin typeface="Trebuchet MS"/>
                <a:ea typeface="Trebuchet MS"/>
                <a:cs typeface="Trebuchet MS"/>
                <a:sym typeface="Trebuchet MS"/>
              </a:rPr>
              <a:t>MEDREV PHARMA     </a:t>
            </a:r>
            <a:r>
              <a:rPr lang="en-US" sz="1800" u="sng">
                <a:solidFill>
                  <a:srgbClr val="780066"/>
                </a:solidFill>
                <a:latin typeface="Trebuchet MS"/>
                <a:ea typeface="Trebuchet MS"/>
                <a:cs typeface="Trebuchet MS"/>
                <a:sym typeface="Trebuchet MS"/>
              </a:rPr>
              <a:t>THE TECHNOLOGY</a:t>
            </a:r>
            <a:endParaRPr sz="1800" u="sng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57200" y="1524000"/>
            <a:ext cx="7620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Deadly Conundrum: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68"/>
              <a:buNone/>
            </a:pPr>
            <a:r>
              <a:rPr lang="en-US" sz="1600"/>
              <a:t>Opioids are the best drugs to treat pain but the opioid side effect of breathing suppression often leads to death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68"/>
              <a:buNone/>
            </a:pPr>
            <a:r>
              <a:rPr lang="en-US" sz="1600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68"/>
              <a:buNone/>
            </a:pPr>
            <a:r>
              <a:rPr lang="en-US" sz="1600"/>
              <a:t>Big Pharma: Focused on the opioid to solve the problem of breathing suppression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68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168"/>
              <a:buNone/>
            </a:pPr>
            <a:r>
              <a:rPr b="1" lang="en-US" sz="1600"/>
              <a:t>MedRev’s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168"/>
              <a:buChar char="⦿"/>
            </a:pPr>
            <a:r>
              <a:rPr b="1" lang="en-US" sz="1600"/>
              <a:t>Clinical success: </a:t>
            </a:r>
            <a:r>
              <a:rPr lang="en-US" sz="1600"/>
              <a:t>Focused on </a:t>
            </a:r>
            <a:r>
              <a:rPr b="1" lang="en-US" sz="1600"/>
              <a:t>breathing stimulation to solve the problem of breathing suppression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168"/>
              <a:buChar char="⦿"/>
            </a:pPr>
            <a:r>
              <a:rPr b="1" lang="en-US" sz="1600"/>
              <a:t>Solution: “Reverse Engineer” the Problem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168"/>
              <a:buChar char="⦿"/>
            </a:pPr>
            <a:r>
              <a:rPr b="1" lang="en-US" sz="1600"/>
              <a:t>Successful technology: “Functional Antagonism”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168"/>
              <a:buChar char="⦿"/>
            </a:pPr>
            <a:r>
              <a:rPr b="1" lang="en-US" sz="1600"/>
              <a:t>Successful Novel drug = Vicodin + Respiratory Drug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752"/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r>
              <a:rPr lang="en-US" sz="2400"/>
              <a:t>         </a:t>
            </a:r>
            <a:r>
              <a:rPr lang="en-US" sz="1600">
                <a:solidFill>
                  <a:schemeClr val="dk1"/>
                </a:solidFill>
              </a:rPr>
              <a:t>= pain treatment + breathing stimulation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80066"/>
              </a:buClr>
              <a:buSzPts val="3800"/>
              <a:buFont typeface="Trebuchet MS"/>
              <a:buNone/>
            </a:pPr>
            <a:r>
              <a:rPr lang="en-US">
                <a:solidFill>
                  <a:srgbClr val="780066"/>
                </a:solidFill>
              </a:rPr>
              <a:t>MEDREV PHARMA </a:t>
            </a:r>
            <a:r>
              <a:rPr lang="en-US" sz="2000">
                <a:solidFill>
                  <a:srgbClr val="780066"/>
                </a:solidFill>
              </a:rPr>
              <a:t>THE TECHNOLOGY</a:t>
            </a:r>
            <a:endParaRPr sz="20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57200" y="1609416"/>
            <a:ext cx="7620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</a:pPr>
            <a:r>
              <a:rPr b="1" lang="en-US" sz="1380" u="sng"/>
              <a:t>The Path to SUCCESS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7"/>
              <a:buNone/>
            </a:pPr>
            <a:r>
              <a:rPr lang="en-US" sz="1380"/>
              <a:t>Goal is to secure US FDA approval for the oral form of the intravenous drug</a:t>
            </a:r>
            <a:endParaRPr/>
          </a:p>
          <a:p>
            <a:pPr indent="-228600" lvl="1" marL="521208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104"/>
              <a:buFont typeface="Noto Sans Symbols"/>
              <a:buChar char="✔"/>
            </a:pPr>
            <a:r>
              <a:rPr lang="en-US" sz="1380">
                <a:solidFill>
                  <a:schemeClr val="dk1"/>
                </a:solidFill>
              </a:rPr>
              <a:t>Oral form approved in Europe, Asia in neonates and adults 	</a:t>
            </a:r>
            <a:endParaRPr/>
          </a:p>
          <a:p>
            <a:pPr indent="-228600" lvl="1" marL="521208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104"/>
              <a:buFont typeface="Noto Sans Symbols"/>
              <a:buChar char="✔"/>
            </a:pPr>
            <a:r>
              <a:rPr lang="en-US" sz="1380">
                <a:solidFill>
                  <a:schemeClr val="dk1"/>
                </a:solidFill>
              </a:rPr>
              <a:t>Oral form approved in US by FDA for use in Veterinary Medicine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64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64"/>
              <a:buNone/>
            </a:pPr>
            <a:r>
              <a:rPr lang="en-US" sz="1320"/>
              <a:t>July 2015	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7"/>
              <a:buFont typeface="Noto Sans Symbols"/>
              <a:buChar char="✔"/>
            </a:pPr>
            <a:r>
              <a:rPr lang="en-US" sz="1380"/>
              <a:t>Patent filed at USPTO for the oral combination of generic hydrocodone + respiratory drug</a:t>
            </a:r>
            <a:endParaRPr sz="1380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7"/>
              <a:buFont typeface="Noto Sans Symbols"/>
              <a:buChar char="✔"/>
            </a:pPr>
            <a:r>
              <a:rPr lang="en-US" sz="1380"/>
              <a:t>Patent secures a platform for a future pipeline of drugs</a:t>
            </a:r>
            <a:endParaRPr/>
          </a:p>
          <a:p>
            <a:pPr indent="-228600" lvl="1" marL="52120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4"/>
              <a:buFont typeface="Noto Sans Symbols"/>
              <a:buChar char="✔"/>
            </a:pPr>
            <a:r>
              <a:rPr lang="en-US" sz="1380">
                <a:solidFill>
                  <a:schemeClr val="dk1"/>
                </a:solidFill>
              </a:rPr>
              <a:t>The patent covers the respiratory drug in combination with 14 other Opioids, and also Benzodiazepines, Barbiturates, </a:t>
            </a:r>
            <a:r>
              <a:rPr b="1" lang="en-US" sz="1380">
                <a:solidFill>
                  <a:schemeClr val="dk1"/>
                </a:solidFill>
              </a:rPr>
              <a:t>Muscle relaxants, </a:t>
            </a:r>
            <a:r>
              <a:rPr lang="en-US" sz="1380">
                <a:solidFill>
                  <a:schemeClr val="dk1"/>
                </a:solidFill>
              </a:rPr>
              <a:t>and </a:t>
            </a:r>
            <a:r>
              <a:rPr b="1" lang="en-US" sz="1380">
                <a:solidFill>
                  <a:schemeClr val="dk1"/>
                </a:solidFill>
              </a:rPr>
              <a:t>Sleeping Pills, ETC</a:t>
            </a:r>
            <a:endParaRPr/>
          </a:p>
          <a:p>
            <a:pPr indent="-158496" lvl="1" marL="52120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4"/>
              <a:buFont typeface="Noto Sans Symbols"/>
              <a:buNone/>
            </a:pPr>
            <a:r>
              <a:t/>
            </a:r>
            <a:endParaRPr sz="13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64"/>
              <a:buNone/>
            </a:pPr>
            <a:r>
              <a:rPr lang="en-US" sz="1320"/>
              <a:t>July 2016 	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64"/>
              <a:buFont typeface="Noto Sans Symbols"/>
              <a:buChar char="✔"/>
            </a:pPr>
            <a:r>
              <a:rPr lang="en-US" sz="1320"/>
              <a:t>Proven concept: Clinical Efficacy of IV Administration FDA approved </a:t>
            </a:r>
            <a:endParaRPr sz="132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64"/>
              <a:buFont typeface="Noto Sans Symbols"/>
              <a:buChar char="✔"/>
            </a:pPr>
            <a:r>
              <a:rPr lang="en-US" sz="1320"/>
              <a:t>Proof of concept: to be secured by MedRev Pharma,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964"/>
              <a:buFont typeface="Noto Sans Symbols"/>
              <a:buChar char="✔"/>
            </a:pPr>
            <a:r>
              <a:rPr lang="en-US" sz="1320"/>
              <a:t>Demonstrated of the Efficacy of the ORAL combination drug in Lab Studies</a:t>
            </a:r>
            <a:endParaRPr sz="1200"/>
          </a:p>
          <a:p>
            <a:pPr indent="0" lvl="1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4"/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4"/>
              <a:buNone/>
            </a:pPr>
            <a:r>
              <a:rPr lang="en-US" sz="1320">
                <a:solidFill>
                  <a:schemeClr val="dk1"/>
                </a:solidFill>
              </a:rPr>
              <a:t>4</a:t>
            </a:r>
            <a:r>
              <a:rPr baseline="30000" lang="en-US" sz="1320">
                <a:solidFill>
                  <a:schemeClr val="dk1"/>
                </a:solidFill>
              </a:rPr>
              <a:t>th</a:t>
            </a:r>
            <a:r>
              <a:rPr lang="en-US" sz="1320">
                <a:solidFill>
                  <a:schemeClr val="dk1"/>
                </a:solidFill>
              </a:rPr>
              <a:t> Quarter 2016 	PreIND Meeting FAST TRACK 505(b)(2) NDA Application with FDA</a:t>
            </a:r>
            <a:endParaRPr sz="132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4"/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4"/>
              <a:buNone/>
            </a:pPr>
            <a:r>
              <a:rPr lang="en-US" sz="1320">
                <a:solidFill>
                  <a:schemeClr val="dk1"/>
                </a:solidFill>
              </a:rPr>
              <a:t>2</a:t>
            </a:r>
            <a:r>
              <a:rPr baseline="30000" lang="en-US" sz="1320">
                <a:solidFill>
                  <a:schemeClr val="dk1"/>
                </a:solidFill>
              </a:rPr>
              <a:t>nd</a:t>
            </a:r>
            <a:r>
              <a:rPr lang="en-US" sz="1320">
                <a:solidFill>
                  <a:schemeClr val="dk1"/>
                </a:solidFill>
              </a:rPr>
              <a:t> Quarter 2017 	Phase I clinical trials expected </a:t>
            </a:r>
            <a:r>
              <a:rPr lang="en-US" sz="1200">
                <a:solidFill>
                  <a:schemeClr val="dk1"/>
                </a:solidFill>
              </a:rPr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ulent">
  <a:themeElements>
    <a:clrScheme name="Opulent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