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  <p:sldMasterId id="2147483670" r:id="rId14"/>
    <p:sldMasterId id="2147483671" r:id="rId15"/>
    <p:sldMasterId id="2147483672" r:id="rId16"/>
    <p:sldMasterId id="2147483673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</p:sldIdLst>
  <p:sldSz cy="6858000" cx="9144000"/>
  <p:notesSz cx="6858000" cy="9144000"/>
  <p:embeddedFontLst>
    <p:embeddedFont>
      <p:font typeface="Arial Narrow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2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ArialNarrow-bold.fntdata"/><Relationship Id="rId30" Type="http://schemas.openxmlformats.org/officeDocument/2006/relationships/font" Target="fonts/ArialNarrow-regular.fntdata"/><Relationship Id="rId11" Type="http://schemas.openxmlformats.org/officeDocument/2006/relationships/slideMaster" Target="slideMasters/slideMaster8.xml"/><Relationship Id="rId33" Type="http://schemas.openxmlformats.org/officeDocument/2006/relationships/font" Target="fonts/ArialNarrow-bold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ArialNarrow-italic.fntdata"/><Relationship Id="rId13" Type="http://schemas.openxmlformats.org/officeDocument/2006/relationships/slideMaster" Target="slideMasters/slideMaster10.xml"/><Relationship Id="rId35" Type="http://schemas.openxmlformats.org/officeDocument/2006/relationships/font" Target="fonts/HelveticaNeue-bold.fntdata"/><Relationship Id="rId12" Type="http://schemas.openxmlformats.org/officeDocument/2006/relationships/slideMaster" Target="slideMasters/slideMaster9.xml"/><Relationship Id="rId34" Type="http://schemas.openxmlformats.org/officeDocument/2006/relationships/font" Target="fonts/HelveticaNeue-regular.fntdata"/><Relationship Id="rId15" Type="http://schemas.openxmlformats.org/officeDocument/2006/relationships/slideMaster" Target="slideMasters/slideMaster12.xml"/><Relationship Id="rId37" Type="http://schemas.openxmlformats.org/officeDocument/2006/relationships/font" Target="fonts/HelveticaNeue-boldItalic.fntdata"/><Relationship Id="rId14" Type="http://schemas.openxmlformats.org/officeDocument/2006/relationships/slideMaster" Target="slideMasters/slideMaster11.xml"/><Relationship Id="rId36" Type="http://schemas.openxmlformats.org/officeDocument/2006/relationships/font" Target="fonts/HelveticaNeue-italic.fntdata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73487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3719512" y="63849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0" type="dt"/>
          </p:nvPr>
        </p:nvSpPr>
        <p:spPr>
          <a:xfrm>
            <a:off x="3556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1" type="ftr"/>
          </p:nvPr>
        </p:nvSpPr>
        <p:spPr>
          <a:xfrm rot="5400000">
            <a:off x="-1162050" y="14509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3500437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23849" y="1023679"/>
            <a:ext cx="8509103" cy="926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3852" y="2009777"/>
            <a:ext cx="8509103" cy="428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367665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4765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3465512" y="6350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0" type="dt"/>
          </p:nvPr>
        </p:nvSpPr>
        <p:spPr>
          <a:xfrm>
            <a:off x="3762375" y="6334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3609975" y="6350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3514725" y="63801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18"/>
          <p:cNvSpPr txBox="1"/>
          <p:nvPr>
            <p:ph idx="3" type="body"/>
          </p:nvPr>
        </p:nvSpPr>
        <p:spPr>
          <a:xfrm>
            <a:off x="4645029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18"/>
          <p:cNvSpPr txBox="1"/>
          <p:nvPr>
            <p:ph idx="4" type="body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7" name="Google Shape;107;p18"/>
          <p:cNvSpPr txBox="1"/>
          <p:nvPr>
            <p:ph idx="10" type="dt"/>
          </p:nvPr>
        </p:nvSpPr>
        <p:spPr>
          <a:xfrm>
            <a:off x="3886200" y="63849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3595687" y="6391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1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B&amp;W_Primary_logo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21400" y="261937"/>
            <a:ext cx="2703512" cy="56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3773487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FullColor_Monogram.jpg" id="95" name="Google Shape;95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2137" y="242887"/>
            <a:ext cx="620712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8548687" y="6410325"/>
            <a:ext cx="371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0" type="dt"/>
          </p:nvPr>
        </p:nvSpPr>
        <p:spPr>
          <a:xfrm>
            <a:off x="3886200" y="63849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FullColor_Monogram.jpg" id="110" name="Google Shape;1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2137" y="242887"/>
            <a:ext cx="620712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8548687" y="6410325"/>
            <a:ext cx="371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0" type="dt"/>
          </p:nvPr>
        </p:nvSpPr>
        <p:spPr>
          <a:xfrm>
            <a:off x="3595687" y="6391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FullColor_Monogram.jpg" id="121" name="Google Shape;121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2137" y="242887"/>
            <a:ext cx="620712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8548687" y="6410325"/>
            <a:ext cx="371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3719512" y="63849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FullColor_Monogram.jpg" id="134" name="Google Shape;134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70862" y="5353050"/>
            <a:ext cx="742950" cy="6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 rot="5400000">
            <a:off x="117475" y="6376987"/>
            <a:ext cx="371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3556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 rot="5400000">
            <a:off x="-1162050" y="14509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FullColor_Monogram.jpg" id="146" name="Google Shape;14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8162" y="5368925"/>
            <a:ext cx="742950" cy="6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8548687" y="6410325"/>
            <a:ext cx="371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0" type="dt"/>
          </p:nvPr>
        </p:nvSpPr>
        <p:spPr>
          <a:xfrm>
            <a:off x="3500437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FullColor_Monogram.jpg" id="21" name="Google Shape;2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2137" y="242887"/>
            <a:ext cx="620712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8548687" y="6410325"/>
            <a:ext cx="371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3676650" y="6375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4765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FullColor_Monogram.jpg" id="33" name="Google Shape;33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2137" y="242887"/>
            <a:ext cx="620712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8548687" y="6410325"/>
            <a:ext cx="371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3465512" y="6350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B&amp;W_Primary_logo.jpg" id="46" name="Google Shape;4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54300" y="2647950"/>
            <a:ext cx="4198937" cy="87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3.jpg" id="57" name="Google Shape;5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4637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1828800"/>
            <a:ext cx="8229600" cy="429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 Narrow"/>
              <a:buNone/>
              <a:defRPr b="0" i="0" sz="140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 Narrow"/>
              <a:buNone/>
              <a:defRPr b="0" i="0" sz="140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 Narrow"/>
              <a:buNone/>
              <a:defRPr b="0" i="0" sz="140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 Narrow"/>
              <a:buNone/>
              <a:defRPr b="0" i="0" sz="140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 Narrow"/>
              <a:buNone/>
              <a:defRPr b="0" i="0" sz="140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 Narrow"/>
              <a:buNone/>
              <a:defRPr b="0" i="0" sz="140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 Narrow"/>
              <a:buNone/>
              <a:defRPr b="0" i="0" sz="140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 Narrow"/>
              <a:buNone/>
              <a:defRPr b="0" i="0" sz="140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 Narrow"/>
              <a:buNone/>
              <a:defRPr b="0" i="0" sz="140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3762375" y="6334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FullColor_Monogram.jpg" id="70" name="Google Shape;7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2137" y="269875"/>
            <a:ext cx="620712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8548687" y="6410325"/>
            <a:ext cx="371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3609975" y="6350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A_FullColor_Monogram.jp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2137" y="242887"/>
            <a:ext cx="620712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8548687" y="6410325"/>
            <a:ext cx="371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3514725" y="63801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304800" y="63849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558E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://www.narcan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hyperlink" Target="http://www.greenbrierpolice.com/wp/2015/01/25/when-to-call-911/" TargetMode="External"/><Relationship Id="rId5" Type="http://schemas.openxmlformats.org/officeDocument/2006/relationships/image" Target="../media/image7.jpg"/><Relationship Id="rId6" Type="http://schemas.openxmlformats.org/officeDocument/2006/relationships/hyperlink" Target="http://www.gefd.org/galleries/apparatus" TargetMode="External"/><Relationship Id="rId7" Type="http://schemas.openxmlformats.org/officeDocument/2006/relationships/hyperlink" Target="http://www.gefd.org/galleries/apparat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1425575" y="21653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Naloxone Code-A-Thon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Approved Formulations of Naloxone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19, 2016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Jennifer Nadel, MD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Officer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FDA/CDER/OND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 of Anesthesia, Analgesia, and Addiction Products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23850" y="1023937"/>
            <a:ext cx="85090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Naloxone be Obtained?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23850" y="2009775"/>
            <a:ext cx="8509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Prescription from a physician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outreach programs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states have taken steps to make naloxone more available, such as establishing standing orders or collaborative practice agreements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many instances, first responders are using naloxone intended for injection off-label via intranasal administration</a:t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some areas of the country high-risk prisoners are being released with a naloxone product when they leave prison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23850" y="1023937"/>
            <a:ext cx="85090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Naloxone Overview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23850" y="2009775"/>
            <a:ext cx="8509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Naloxone is a nonselective opioid receptor antagonist, that is, it reverses the effects of an opioid when given in a timely manner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Naloxone should be used emergently in opioid overdose to reverse the life-threatening effects including coma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administered quickly, naloxone can prevent injury and death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23850" y="1023937"/>
            <a:ext cx="85090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Naloxone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23850" y="2009775"/>
            <a:ext cx="8509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approved in 1971 as Narcan with subsequent approvals of generic products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intended for use in a healthcare setting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Labeled for intravenous (IV), intramuscular (IM), or subcutaneous (SC) 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Dose is 0.4 to 2 mg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repeat dosing at 2 to 3 minute intervals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Narcan injectable formulation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23850" y="1023937"/>
            <a:ext cx="85090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Naloxone Strengths and Presentations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23850" y="2009775"/>
            <a:ext cx="8509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Generics to the original Narcan injection are available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 mg/ml: Single-dose (1 ml) and multiple-dose (10 mL) prefilled vials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mg/ml: Single-dose (2 ml)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usually used in hospitals and on ambulances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healthcare professional prepares the naloxone for injection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442912" y="814387"/>
            <a:ext cx="737235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Evzio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442912" y="1673225"/>
            <a:ext cx="4097337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Naloxone auto-injector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naloxone product approved for use in the community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Delivers a 0.4 mg dose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Administered into the upper outer area of the thigh and can be given through clothing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Packaged with 2 single-use auto-injectors and a trainer with verbal instructions</a:t>
            </a:r>
            <a:endParaRPr/>
          </a:p>
        </p:txBody>
      </p:sp>
      <p:pic>
        <p:nvPicPr>
          <p:cNvPr id="186" name="Google Shape;18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50" y="1673225"/>
            <a:ext cx="4435475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5173662" y="5956300"/>
            <a:ext cx="35496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the Evzio label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3050" y="4232275"/>
            <a:ext cx="26955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42900" y="1030287"/>
            <a:ext cx="808672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Narcan Nasal Spray</a:t>
            </a:r>
            <a:endParaRPr/>
          </a:p>
        </p:txBody>
      </p:sp>
      <p:pic>
        <p:nvPicPr>
          <p:cNvPr id="194" name="Google Shape;19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4512" y="2740025"/>
            <a:ext cx="3046412" cy="30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85775" y="2511425"/>
            <a:ext cx="4786312" cy="35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Labeled for intranasal use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Delivers a 4 mg dose in a 0.1 ml nasal spray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Packaged with two single-use devices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5824537" y="5786437"/>
            <a:ext cx="3162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www.narcan.com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23850" y="841375"/>
            <a:ext cx="85090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Indications for Community Use Naloxone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23850" y="2009775"/>
            <a:ext cx="8509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emergency treatment of known or suspected opioid overdose, as manifested by a decrease in breathing and/or alertness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for immediate administration as emergency therapy in settings where opioids may be present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substitute for emergency medical care; must also call 911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Approved with Instructions for Use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labeling targeted to the layperson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that laypersons can use without any additional training required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23850" y="1023937"/>
            <a:ext cx="85090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Adverse Effects of Naloxone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23850" y="2009775"/>
            <a:ext cx="8509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person who has had long-term use of an opioid (prescription or illegally obtained), naloxone may cause withdrawal symptoms, such as body aches, diarrhea, rapid heart rate, vomiting, abdominal cramps, and increased blood pressure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23850" y="1023937"/>
            <a:ext cx="85090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Considerations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23850" y="2009775"/>
            <a:ext cx="8509000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Effects of naloxone can wear off before the opioid, so: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require continued monitoring and sometimes repeat dosing of naloxone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Emergency medical care should be sought immediately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Jennifer.Nadel\Desktop\download.jpg"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5" y="5281612"/>
            <a:ext cx="14573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1520825" y="6488112"/>
            <a:ext cx="2941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www.greenbrierpolice.com</a:t>
            </a:r>
            <a:endParaRPr/>
          </a:p>
        </p:txBody>
      </p:sp>
      <p:pic>
        <p:nvPicPr>
          <p:cNvPr descr="C:\Users\Jennifer.Nadel\Desktop\A711_thumb.jpg" id="217" name="Google Shape;21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2462" y="4730750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/>
        </p:nvSpPr>
        <p:spPr>
          <a:xfrm>
            <a:off x="4586287" y="6488112"/>
            <a:ext cx="40290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http://www.gefd.org/galleries/apparatus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AMHSA_PPT_Template_508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