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7010400" cy="9296400"/>
  <p:embeddedFontLs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6574D1E-E110-475A-B4A8-6A1B4DE7D8E9}">
  <a:tblStyle styleId="{86574D1E-E110-475A-B4A8-6A1B4DE7D8E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F9F9"/>
          </a:solidFill>
        </a:fill>
      </a:tcStyle>
    </a:wholeTbl>
    <a:band1H>
      <a:tcTxStyle/>
      <a:tcStyle>
        <a:fill>
          <a:solidFill>
            <a:srgbClr val="F2F2F2"/>
          </a:solidFill>
        </a:fill>
      </a:tcStyle>
    </a:band1H>
    <a:band2H>
      <a:tcTxStyle/>
    </a:band2H>
    <a:band1V>
      <a:tcTxStyle/>
      <a:tcStyle>
        <a:fill>
          <a:solidFill>
            <a:srgbClr val="F2F2F2"/>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037840" cy="466434"/>
          </a:xfrm>
          <a:prstGeom prst="rect">
            <a:avLst/>
          </a:prstGeom>
          <a:noFill/>
          <a:ln>
            <a:noFill/>
          </a:ln>
        </p:spPr>
        <p:txBody>
          <a:bodyPr anchorCtr="0" anchor="t"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1"/>
            <a:ext cx="3037840" cy="466434"/>
          </a:xfrm>
          <a:prstGeom prst="rect">
            <a:avLst/>
          </a:prstGeom>
          <a:noFill/>
          <a:ln>
            <a:noFill/>
          </a:ln>
        </p:spPr>
        <p:txBody>
          <a:bodyPr anchorCtr="0" anchor="t" bIns="46575" lIns="93175" spcFirstLastPara="1" rIns="93175" wrap="square" tIns="4657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73893"/>
            <a:ext cx="5608320" cy="3660458"/>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6433"/>
          </a:xfrm>
          <a:prstGeom prst="rect">
            <a:avLst/>
          </a:prstGeom>
          <a:noFill/>
          <a:ln>
            <a:noFill/>
          </a:ln>
        </p:spPr>
        <p:txBody>
          <a:bodyPr anchorCtr="0" anchor="b"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7"/>
            <a:ext cx="3037840" cy="466433"/>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jJUP9SYMMB0&amp;feature=youtu.b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717550" y="4681415"/>
            <a:ext cx="5448789" cy="3923323"/>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970938" y="8829967"/>
            <a:ext cx="3037840" cy="466433"/>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0: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0:notes"/>
          <p:cNvSpPr txBox="1"/>
          <p:nvPr>
            <p:ph idx="1" type="body"/>
          </p:nvPr>
        </p:nvSpPr>
        <p:spPr>
          <a:xfrm>
            <a:off x="-90874" y="-38735"/>
            <a:ext cx="12995204" cy="23744555"/>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Go to Market begins in NYS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partnership with NYS Dept. of Labor we have determined that Heads Up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deems companies eligible for incentive programs that will offset the cost of our 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by reducing workman's compensation premiums.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system can pay for itself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that should help us sell. Right?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1:notes"/>
          <p:cNvSpPr txBox="1"/>
          <p:nvPr>
            <p:ph idx="1" type="body"/>
          </p:nvPr>
        </p:nvSpPr>
        <p:spPr>
          <a:xfrm>
            <a:off x="-90874" y="-38734"/>
            <a:ext cx="12995204" cy="23718731"/>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Ok, so here is the The Big IDEA.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 of its kind Individual Sensor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Real time analytics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Custom recommendations for PPE &amp;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Record Transactional history in regulatory format, saving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Provide that to insurance providers to receive a reductions in costly insurance premiums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will positively impact the bottom line  of your company in year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2: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2:notes"/>
          <p:cNvSpPr txBox="1"/>
          <p:nvPr>
            <p:ph idx="1" type="body"/>
          </p:nvPr>
        </p:nvSpPr>
        <p:spPr>
          <a:xfrm>
            <a:off x="-90874" y="-38734"/>
            <a:ext cx="12995204" cy="9270577"/>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My Role at Riverbend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16 Months on the project as a program manager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12 months walking the site every day. Confirmed the absolutely evident need for our product.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System has had  Exposure to Hundreds, tested by 50.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Continuous Iteration Based on Operator Feedback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Tremendous Support from trailers to foreman to top management.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4" name="Google Shape;204;p12:notes"/>
          <p:cNvSpPr txBox="1"/>
          <p:nvPr>
            <p:ph idx="12" type="sldNum"/>
          </p:nvPr>
        </p:nvSpPr>
        <p:spPr>
          <a:xfrm>
            <a:off x="3970938" y="8829967"/>
            <a:ext cx="3037840" cy="466433"/>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3:notes"/>
          <p:cNvSpPr txBox="1"/>
          <p:nvPr>
            <p:ph idx="1" type="body"/>
          </p:nvPr>
        </p:nvSpPr>
        <p:spPr>
          <a:xfrm>
            <a:off x="-90874" y="-38734"/>
            <a:ext cx="12995204" cy="9270577"/>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is some of the feedback we’ve been provided by the two clients using our platform.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Play Video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2"/>
              </a:rPr>
              <a:t>https://www.youtube.com/watch?v=jJUP9SYMMB0&amp;feature=youtu.be</a:t>
            </a:r>
            <a:endParaRPr u="sng"/>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4" name="Google Shape;214;p13:notes"/>
          <p:cNvSpPr txBox="1"/>
          <p:nvPr>
            <p:ph idx="12" type="sldNum"/>
          </p:nvPr>
        </p:nvSpPr>
        <p:spPr>
          <a:xfrm>
            <a:off x="3970938" y="8829967"/>
            <a:ext cx="3037840" cy="466433"/>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4:notes"/>
          <p:cNvSpPr txBox="1"/>
          <p:nvPr>
            <p:ph idx="1" type="body"/>
          </p:nvPr>
        </p:nvSpPr>
        <p:spPr>
          <a:xfrm>
            <a:off x="717550" y="4562807"/>
            <a:ext cx="5575300" cy="4500376"/>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4" name="Google Shape;224;p14:notes"/>
          <p:cNvSpPr txBox="1"/>
          <p:nvPr>
            <p:ph idx="12" type="sldNum"/>
          </p:nvPr>
        </p:nvSpPr>
        <p:spPr>
          <a:xfrm>
            <a:off x="3970938" y="8829967"/>
            <a:ext cx="3037840" cy="466433"/>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406400" y="4642337"/>
            <a:ext cx="6197600" cy="1727201"/>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Here is a video that concisely summarizes the communication systems current capabilities.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Play.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40862" y="4447442"/>
            <a:ext cx="5791200" cy="4382525"/>
          </a:xfrm>
          <a:prstGeom prst="rect">
            <a:avLst/>
          </a:prstGeom>
          <a:noFill/>
          <a:ln>
            <a:noFill/>
          </a:ln>
        </p:spPr>
        <p:txBody>
          <a:bodyPr anchorCtr="0" anchor="t" bIns="46575" lIns="93175" spcFirstLastPara="1" rIns="93175" wrap="square" tIns="46575">
            <a:noAutofit/>
          </a:bodyPr>
          <a:lstStyle/>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So, to recap.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The devices is a set of indicator LED’s that can accessorize any head worn protection, </a:t>
            </a:r>
            <a:endParaRPr/>
          </a:p>
          <a:p>
            <a:pPr indent="0" lvl="0" marL="0" rtl="0" algn="l">
              <a:lnSpc>
                <a:spcPct val="90000"/>
              </a:lnSpc>
              <a:spcBef>
                <a:spcPts val="0"/>
              </a:spcBef>
              <a:spcAft>
                <a:spcPts val="0"/>
              </a:spcAft>
              <a:buNone/>
            </a:pPr>
            <a:r>
              <a:rPr lang="en-US"/>
              <a:t>Attach with o rings to your safety frames, or double sided Velcro  to a face shield for example.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The device connect to a mobile application.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On the mobile application, operators can communicate with each other using messages, just like text.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I send you a message mobile to mobile, that triggers a Bluetooth signal to your heads up.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The indicator device has sensors that transmit over Bluetooth to the Heads Up mobile application.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There you can read the current exposure levels in your work environment.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From there, it connects to your administrative website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There safety managers can monitor the hazards in their crews environment, and ensure they all have the equipment necessary to </a:t>
            </a:r>
            <a:endParaRPr/>
          </a:p>
          <a:p>
            <a:pPr indent="0" lvl="0" marL="0" rtl="0" algn="l">
              <a:lnSpc>
                <a:spcPct val="90000"/>
              </a:lnSpc>
              <a:spcBef>
                <a:spcPts val="0"/>
              </a:spcBef>
              <a:spcAft>
                <a:spcPts val="0"/>
              </a:spcAft>
              <a:buNone/>
            </a:pPr>
            <a:r>
              <a:rPr lang="en-US"/>
              <a:t>Get you home to their families.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In short, we are the first industrial Fitbit</a:t>
            </a:r>
            <a:endParaRPr/>
          </a:p>
        </p:txBody>
      </p:sp>
      <p:sp>
        <p:nvSpPr>
          <p:cNvPr id="100" name="Google Shape;100;p3:notes"/>
          <p:cNvSpPr txBox="1"/>
          <p:nvPr>
            <p:ph idx="12" type="sldNum"/>
          </p:nvPr>
        </p:nvSpPr>
        <p:spPr>
          <a:xfrm>
            <a:off x="3970938" y="8829967"/>
            <a:ext cx="3037840" cy="466433"/>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717550" y="4415693"/>
            <a:ext cx="5575300" cy="3180861"/>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The Device is a platform, but over the last 3.5 years we have interviewed over </a:t>
            </a:r>
            <a:endParaRPr/>
          </a:p>
          <a:p>
            <a:pPr indent="0" lvl="0" marL="0" rtl="0" algn="l">
              <a:spcBef>
                <a:spcPts val="0"/>
              </a:spcBef>
              <a:spcAft>
                <a:spcPts val="0"/>
              </a:spcAft>
              <a:buNone/>
            </a:pPr>
            <a:r>
              <a:rPr lang="en-US"/>
              <a:t>100’s of companies to determine the functionality of our 1</a:t>
            </a:r>
            <a:r>
              <a:rPr baseline="30000" lang="en-US"/>
              <a:t>st</a:t>
            </a:r>
            <a:r>
              <a:rPr lang="en-US"/>
              <a:t> release.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Training is simple: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Red: there is an urgent message or call in the HU mobile app regarding safety.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Blue: there is a message or call incoming concerning site coordination.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Green: the noise indicator has detected you should be wearing ear protection.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Its that simple.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7" name="Google Shape;117;p4:notes"/>
          <p:cNvSpPr txBox="1"/>
          <p:nvPr>
            <p:ph idx="12" type="sldNum"/>
          </p:nvPr>
        </p:nvSpPr>
        <p:spPr>
          <a:xfrm>
            <a:off x="3970938" y="8829967"/>
            <a:ext cx="3037840" cy="466433"/>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90874" y="-38735"/>
            <a:ext cx="12995204" cy="9128027"/>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is an example of the demonstration videos you will have access to in order to educate our clients.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how the system is used to indicate that there is a message regarding safety to an operator.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train our operators to safely stop work, conduct a </a:t>
            </a:r>
            <a:r>
              <a:rPr b="1" lang="en-US"/>
              <a:t>(Stop, Look, Listen)</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 </a:t>
            </a:r>
            <a:r>
              <a:rPr lang="en-US"/>
              <a:t>to make sure they are in a safe position to use their mobile devices.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check their phone for a message regarding site safety.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Play Demo Video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Demonstrate Live. </a:t>
            </a:r>
            <a:endParaRPr/>
          </a:p>
          <a:p>
            <a:pPr indent="0" lvl="0" marL="0" rtl="0" algn="l">
              <a:spcBef>
                <a:spcPts val="0"/>
              </a:spcBef>
              <a:spcAft>
                <a:spcPts val="0"/>
              </a:spcAft>
              <a:buNone/>
            </a:pPr>
            <a:r>
              <a:rPr lang="en-US"/>
              <a:t>Ok Everyone Glasses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a huge problem for early to middle stage construction sites,</a:t>
            </a:r>
            <a:endParaRPr/>
          </a:p>
          <a:p>
            <a:pPr indent="0" lvl="0" marL="0" rtl="0" algn="l">
              <a:spcBef>
                <a:spcPts val="0"/>
              </a:spcBef>
              <a:spcAft>
                <a:spcPts val="0"/>
              </a:spcAft>
              <a:buNone/>
            </a:pPr>
            <a:r>
              <a:rPr lang="en-US"/>
              <a:t>demolition organizations, remote workers, surface miners, to name a few.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have used this at the Riverbend construction site for the past 9 months, and it has performed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technology represents a massive advancement over the use of airohorn evacuation.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90874" y="-38735"/>
            <a:ext cx="12995204" cy="907332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mobile app is capable of sending notifications of two color coded notifications.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we are doing here is differentiating the communications coming from onsite from that of </a:t>
            </a:r>
            <a:endParaRPr/>
          </a:p>
          <a:p>
            <a:pPr indent="0" lvl="0" marL="0" rtl="0" algn="l">
              <a:spcBef>
                <a:spcPts val="0"/>
              </a:spcBef>
              <a:spcAft>
                <a:spcPts val="0"/>
              </a:spcAft>
              <a:buNone/>
            </a:pPr>
            <a:r>
              <a:rPr lang="en-US"/>
              <a:t>facebook, twitter, your wife, kids,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operators see blue light notifications, they are trained to finish the task at hand, </a:t>
            </a:r>
            <a:endParaRPr/>
          </a:p>
          <a:p>
            <a:pPr indent="0" lvl="0" marL="0" rtl="0" algn="l">
              <a:spcBef>
                <a:spcPts val="0"/>
              </a:spcBef>
              <a:spcAft>
                <a:spcPts val="0"/>
              </a:spcAft>
              <a:buNone/>
            </a:pPr>
            <a:r>
              <a:rPr lang="en-US"/>
              <a:t>perform stop look and listen, </a:t>
            </a:r>
            <a:endParaRPr/>
          </a:p>
          <a:p>
            <a:pPr indent="0" lvl="0" marL="0" rtl="0" algn="l">
              <a:spcBef>
                <a:spcPts val="0"/>
              </a:spcBef>
              <a:spcAft>
                <a:spcPts val="0"/>
              </a:spcAft>
              <a:buNone/>
            </a:pPr>
            <a:r>
              <a:rPr lang="en-US"/>
              <a:t>and then check the Heads Up mobile app for communication from one of their colleagues, </a:t>
            </a:r>
            <a:endParaRPr/>
          </a:p>
          <a:p>
            <a:pPr indent="0" lvl="0" marL="0" rtl="0" algn="l">
              <a:spcBef>
                <a:spcPts val="0"/>
              </a:spcBef>
              <a:spcAft>
                <a:spcPts val="0"/>
              </a:spcAft>
              <a:buNone/>
            </a:pPr>
            <a:r>
              <a:rPr lang="en-US"/>
              <a:t>or managers regarding onsite coordination.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also train operators to use their mobile phone with their Heads Up… </a:t>
            </a:r>
            <a:endParaRPr/>
          </a:p>
          <a:p>
            <a:pPr indent="0" lvl="0" marL="0" rtl="0" algn="l">
              <a:spcBef>
                <a:spcPts val="0"/>
              </a:spcBef>
              <a:spcAft>
                <a:spcPts val="0"/>
              </a:spcAft>
              <a:buNone/>
            </a:pPr>
            <a:r>
              <a:rPr lang="en-US"/>
              <a:t>it may appear silly, but that is only because we have all become numb to this look. </a:t>
            </a:r>
            <a:endParaRPr/>
          </a:p>
          <a:p>
            <a:pPr indent="0" lvl="0" marL="0" rtl="0" algn="l">
              <a:spcBef>
                <a:spcPts val="0"/>
              </a:spcBef>
              <a:spcAft>
                <a:spcPts val="0"/>
              </a:spcAft>
              <a:buNone/>
            </a:pPr>
            <a:r>
              <a:rPr lang="en-US"/>
              <a:t>(drop head).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use of mobile communication onsite has been widely adopted but is being misused.</a:t>
            </a:r>
            <a:endParaRPr/>
          </a:p>
          <a:p>
            <a:pPr indent="0" lvl="0" marL="0" rtl="0" algn="l">
              <a:spcBef>
                <a:spcPts val="0"/>
              </a:spcBef>
              <a:spcAft>
                <a:spcPts val="0"/>
              </a:spcAft>
              <a:buNone/>
            </a:pPr>
            <a:r>
              <a:rPr lang="en-US"/>
              <a:t> Studies have shown %85 of all construction site communications are happening on mobile.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It’s estimate that the average person checks their mobile device 55-85 times per day… </a:t>
            </a:r>
            <a:endParaRPr/>
          </a:p>
          <a:p>
            <a:pPr indent="0" lvl="0" marL="0" rtl="0" algn="l">
              <a:spcBef>
                <a:spcPts val="0"/>
              </a:spcBef>
              <a:spcAft>
                <a:spcPts val="0"/>
              </a:spcAft>
              <a:buNone/>
            </a:pPr>
            <a:r>
              <a:rPr lang="en-US"/>
              <a:t>we need to take that productivity back by enabling the operators to know when it’s safe to </a:t>
            </a:r>
            <a:endParaRPr/>
          </a:p>
          <a:p>
            <a:pPr indent="0" lvl="0" marL="0" rtl="0" algn="l">
              <a:spcBef>
                <a:spcPts val="0"/>
              </a:spcBef>
              <a:spcAft>
                <a:spcPts val="0"/>
              </a:spcAft>
              <a:buNone/>
            </a:pPr>
            <a:r>
              <a:rPr lang="en-US"/>
              <a:t>maintain focus and when their mobile device can be used as a tool, and not a distraction.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7:notes"/>
          <p:cNvSpPr txBox="1"/>
          <p:nvPr>
            <p:ph idx="1" type="body"/>
          </p:nvPr>
        </p:nvSpPr>
        <p:spPr>
          <a:xfrm>
            <a:off x="701040" y="4473893"/>
            <a:ext cx="5608320" cy="3660458"/>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Often when In construction communication is very challenging, it takes 2 to 3 calls, or texts, and or eventually someone has to go find them some else on the jobsite.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Over the last 6 month of our testing we have been able to estimate that use of heads up is saving operators a minimum of 15min per day.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and industry where the only profit is markup on labor, we have created serious value. </a:t>
            </a:r>
            <a:endParaRPr/>
          </a:p>
        </p:txBody>
      </p:sp>
      <p:sp>
        <p:nvSpPr>
          <p:cNvPr id="146" name="Google Shape;146;p7:notes"/>
          <p:cNvSpPr txBox="1"/>
          <p:nvPr>
            <p:ph idx="12" type="sldNum"/>
          </p:nvPr>
        </p:nvSpPr>
        <p:spPr>
          <a:xfrm>
            <a:off x="3970938" y="8829967"/>
            <a:ext cx="3037840" cy="466433"/>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8:notes"/>
          <p:cNvSpPr txBox="1"/>
          <p:nvPr>
            <p:ph idx="1" type="body"/>
          </p:nvPr>
        </p:nvSpPr>
        <p:spPr>
          <a:xfrm>
            <a:off x="0" y="-38735"/>
            <a:ext cx="12904329" cy="7989475"/>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Ralph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sensors packed into this device, we’ve used a microphone,</a:t>
            </a:r>
            <a:endParaRPr/>
          </a:p>
          <a:p>
            <a:pPr indent="0" lvl="0" marL="0" rtl="0" algn="l">
              <a:spcBef>
                <a:spcPts val="0"/>
              </a:spcBef>
              <a:spcAft>
                <a:spcPts val="0"/>
              </a:spcAft>
              <a:buNone/>
            </a:pPr>
            <a:r>
              <a:rPr lang="en-US"/>
              <a:t> that is programmed to act as a hazardous noise indicator.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Operators are trained to know that when they see a green light notification,</a:t>
            </a:r>
            <a:endParaRPr/>
          </a:p>
          <a:p>
            <a:pPr indent="0" lvl="0" marL="0" rtl="0" algn="l">
              <a:spcBef>
                <a:spcPts val="0"/>
              </a:spcBef>
              <a:spcAft>
                <a:spcPts val="0"/>
              </a:spcAft>
              <a:buNone/>
            </a:pPr>
            <a:r>
              <a:rPr lang="en-US"/>
              <a:t> they are currently in an acoustically hazardous area, and should apply their hearing protection.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They are also able to view how loud the current condition is in real time on their mobile application.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Have a look.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Play Video.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is a very cool experience to walk around the jobsite and be able to visually see where the hazardous areas are.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9: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9:notes"/>
          <p:cNvSpPr txBox="1"/>
          <p:nvPr>
            <p:ph idx="1" type="body"/>
          </p:nvPr>
        </p:nvSpPr>
        <p:spPr>
          <a:xfrm>
            <a:off x="-90874" y="-38734"/>
            <a:ext cx="12995204" cy="23718731"/>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what we are really selling is Analytics service.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system has long term value, the longer the company is on it, </a:t>
            </a:r>
            <a:endParaRPr/>
          </a:p>
          <a:p>
            <a:pPr indent="0" lvl="0" marL="0" rtl="0" algn="l">
              <a:spcBef>
                <a:spcPts val="0"/>
              </a:spcBef>
              <a:spcAft>
                <a:spcPts val="0"/>
              </a:spcAft>
              <a:buNone/>
            </a:pPr>
            <a:r>
              <a:rPr lang="en-US"/>
              <a:t>the more information they will get about their crew, their exposure, how to make them safer and more efficient.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administrative dashboards provides a real time overview of hazards on the jobsite.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Check it out: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GPS DiVal Site, HERE we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Individial exposure in real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NIOSH &amp; OSHA compliant data review. </a:t>
            </a:r>
            <a:endParaRPr/>
          </a:p>
          <a:p>
            <a:pPr indent="0" lvl="0" marL="0" rtl="0" algn="l">
              <a:spcBef>
                <a:spcPts val="0"/>
              </a:spcBef>
              <a:spcAft>
                <a:spcPts val="0"/>
              </a:spcAft>
              <a:buNone/>
            </a:pPr>
            <a:r>
              <a:rPr lang="en-US"/>
              <a:t>Can be used to reduce insurance.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information will help you sell more product. </a:t>
            </a:r>
            <a:endParaRPr/>
          </a:p>
          <a:p>
            <a:pPr indent="0" lvl="0" marL="0" rtl="0" algn="l">
              <a:spcBef>
                <a:spcPts val="0"/>
              </a:spcBef>
              <a:spcAft>
                <a:spcPts val="0"/>
              </a:spcAft>
              <a:buNone/>
            </a:pPr>
            <a:r>
              <a:rPr lang="en-US"/>
              <a:t>If an operator is over exposed, we will direct them to their own DiVal account </a:t>
            </a:r>
            <a:endParaRPr/>
          </a:p>
          <a:p>
            <a:pPr indent="0" lvl="0" marL="0" rtl="0" algn="l">
              <a:spcBef>
                <a:spcPts val="0"/>
              </a:spcBef>
              <a:spcAft>
                <a:spcPts val="0"/>
              </a:spcAft>
              <a:buNone/>
            </a:pPr>
            <a:r>
              <a:rPr lang="en-US"/>
              <a:t>where they can buy the appropriately rated hearing protection.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Back to Brendon to explain the business case.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4.png"/><Relationship Id="rId11" Type="http://schemas.openxmlformats.org/officeDocument/2006/relationships/image" Target="../media/image12.png"/><Relationship Id="rId10" Type="http://schemas.openxmlformats.org/officeDocument/2006/relationships/image" Target="../media/image16.png"/><Relationship Id="rId9" Type="http://schemas.openxmlformats.org/officeDocument/2006/relationships/image" Target="../media/image23.png"/><Relationship Id="rId5" Type="http://schemas.openxmlformats.org/officeDocument/2006/relationships/image" Target="../media/image17.png"/><Relationship Id="rId6" Type="http://schemas.openxmlformats.org/officeDocument/2006/relationships/image" Target="../media/image13.png"/><Relationship Id="rId7" Type="http://schemas.openxmlformats.org/officeDocument/2006/relationships/image" Target="../media/image18.png"/><Relationship Id="rId8"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jp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2.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hyperlink" Target="https://admin.headsupsafe.com/hud/operators" TargetMode="External"/><Relationship Id="rId6" Type="http://schemas.openxmlformats.org/officeDocument/2006/relationships/image" Target="../media/image9.jpg"/><Relationship Id="rId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b="0" l="2030" r="0" t="3537"/>
          <a:stretch/>
        </p:blipFill>
        <p:spPr>
          <a:xfrm>
            <a:off x="0" y="-138794"/>
            <a:ext cx="12216493" cy="72417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descr="https://upload.wikimedia.org/wikipedia/commons/thumb/3/30/Flag-map_of_New_York.svg/1023px-Flag-map_of_New_York.svg.png" id="175" name="Google Shape;175;p22"/>
          <p:cNvPicPr preferRelativeResize="0"/>
          <p:nvPr/>
        </p:nvPicPr>
        <p:blipFill rotWithShape="1">
          <a:blip r:embed="rId3">
            <a:alphaModFix/>
          </a:blip>
          <a:srcRect b="0" l="0" r="0" t="0"/>
          <a:stretch/>
        </p:blipFill>
        <p:spPr>
          <a:xfrm>
            <a:off x="10240291" y="5204141"/>
            <a:ext cx="1485637" cy="1115317"/>
          </a:xfrm>
          <a:prstGeom prst="rect">
            <a:avLst/>
          </a:prstGeom>
          <a:noFill/>
          <a:ln>
            <a:noFill/>
          </a:ln>
        </p:spPr>
      </p:pic>
      <p:pic>
        <p:nvPicPr>
          <p:cNvPr descr="Title bar-04.png" id="176" name="Google Shape;176;p22"/>
          <p:cNvPicPr preferRelativeResize="0"/>
          <p:nvPr/>
        </p:nvPicPr>
        <p:blipFill rotWithShape="1">
          <a:blip r:embed="rId4">
            <a:alphaModFix/>
          </a:blip>
          <a:srcRect b="0" l="0" r="0" t="0"/>
          <a:stretch/>
        </p:blipFill>
        <p:spPr>
          <a:xfrm>
            <a:off x="0" y="466314"/>
            <a:ext cx="12192000" cy="949960"/>
          </a:xfrm>
          <a:prstGeom prst="rect">
            <a:avLst/>
          </a:prstGeom>
          <a:noFill/>
          <a:ln>
            <a:noFill/>
          </a:ln>
        </p:spPr>
      </p:pic>
      <p:sp>
        <p:nvSpPr>
          <p:cNvPr id="177" name="Google Shape;177;p22"/>
          <p:cNvSpPr/>
          <p:nvPr/>
        </p:nvSpPr>
        <p:spPr>
          <a:xfrm>
            <a:off x="591670" y="673605"/>
            <a:ext cx="8103293" cy="536631"/>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NYS DOL INSURANCE REDUCTION</a:t>
            </a:r>
            <a:endParaRPr sz="2000">
              <a:solidFill>
                <a:schemeClr val="lt1"/>
              </a:solidFill>
              <a:latin typeface="Arial"/>
              <a:ea typeface="Arial"/>
              <a:cs typeface="Arial"/>
              <a:sym typeface="Arial"/>
            </a:endParaRPr>
          </a:p>
        </p:txBody>
      </p:sp>
      <p:graphicFrame>
        <p:nvGraphicFramePr>
          <p:cNvPr id="178" name="Google Shape;178;p22"/>
          <p:cNvGraphicFramePr/>
          <p:nvPr/>
        </p:nvGraphicFramePr>
        <p:xfrm>
          <a:off x="2069060" y="1917345"/>
          <a:ext cx="3000000" cy="3000000"/>
        </p:xfrm>
        <a:graphic>
          <a:graphicData uri="http://schemas.openxmlformats.org/drawingml/2006/table">
            <a:tbl>
              <a:tblPr>
                <a:noFill/>
                <a:tableStyleId>{86574D1E-E110-475A-B4A8-6A1B4DE7D8E9}</a:tableStyleId>
              </a:tblPr>
              <a:tblGrid>
                <a:gridCol w="5162750"/>
                <a:gridCol w="2553350"/>
              </a:tblGrid>
              <a:tr h="850875">
                <a:tc>
                  <a:txBody>
                    <a:bodyPr/>
                    <a:lstStyle/>
                    <a:p>
                      <a:pPr indent="0" lvl="0" marL="0" marR="0" rtl="0" algn="l">
                        <a:spcBef>
                          <a:spcPts val="0"/>
                        </a:spcBef>
                        <a:spcAft>
                          <a:spcPts val="0"/>
                        </a:spcAft>
                        <a:buNone/>
                      </a:pPr>
                      <a:r>
                        <a:rPr lang="en-US" sz="3200" u="none" cap="none" strike="noStrike">
                          <a:solidFill>
                            <a:srgbClr val="4E4E56"/>
                          </a:solidFill>
                          <a:latin typeface="Arial"/>
                          <a:ea typeface="Arial"/>
                          <a:cs typeface="Arial"/>
                          <a:sym typeface="Arial"/>
                        </a:rPr>
                        <a:t>Employees @ $30 Hr.</a:t>
                      </a:r>
                      <a:endParaRPr b="0" i="0" sz="3200" u="none" cap="none" strike="noStrike">
                        <a:solidFill>
                          <a:srgbClr val="4E4E56"/>
                        </a:solidFill>
                        <a:latin typeface="Arial"/>
                        <a:ea typeface="Arial"/>
                        <a:cs typeface="Arial"/>
                        <a:sym typeface="Arial"/>
                      </a:endParaRPr>
                    </a:p>
                  </a:txBody>
                  <a:tcPr marT="5075" marB="0" marR="5075" marL="243100" anchor="ctr">
                    <a:solidFill>
                      <a:srgbClr val="F2F2F2"/>
                    </a:solidFill>
                  </a:tcPr>
                </a:tc>
                <a:tc>
                  <a:txBody>
                    <a:bodyPr/>
                    <a:lstStyle/>
                    <a:p>
                      <a:pPr indent="0" lvl="0" marL="0" marR="0" rtl="0" algn="l">
                        <a:spcBef>
                          <a:spcPts val="0"/>
                        </a:spcBef>
                        <a:spcAft>
                          <a:spcPts val="0"/>
                        </a:spcAft>
                        <a:buNone/>
                      </a:pPr>
                      <a:r>
                        <a:rPr lang="en-US" sz="3700" u="none" cap="none" strike="noStrike">
                          <a:solidFill>
                            <a:srgbClr val="4E4E56"/>
                          </a:solidFill>
                          <a:latin typeface="Arial"/>
                          <a:ea typeface="Arial"/>
                          <a:cs typeface="Arial"/>
                          <a:sym typeface="Arial"/>
                        </a:rPr>
                        <a:t>100</a:t>
                      </a:r>
                      <a:endParaRPr b="0" i="0" sz="3700" u="none" cap="none" strike="noStrike">
                        <a:solidFill>
                          <a:srgbClr val="4E4E56"/>
                        </a:solidFill>
                        <a:latin typeface="Arial"/>
                        <a:ea typeface="Arial"/>
                        <a:cs typeface="Arial"/>
                        <a:sym typeface="Arial"/>
                      </a:endParaRPr>
                    </a:p>
                  </a:txBody>
                  <a:tcPr marT="5075" marB="0" marR="5075" marL="243100" anchor="ctr">
                    <a:solidFill>
                      <a:srgbClr val="F2F2F2"/>
                    </a:solidFill>
                  </a:tcPr>
                </a:tc>
              </a:tr>
              <a:tr h="850875">
                <a:tc>
                  <a:txBody>
                    <a:bodyPr/>
                    <a:lstStyle/>
                    <a:p>
                      <a:pPr indent="0" lvl="0" marL="0" marR="0" rtl="0" algn="l">
                        <a:spcBef>
                          <a:spcPts val="0"/>
                        </a:spcBef>
                        <a:spcAft>
                          <a:spcPts val="0"/>
                        </a:spcAft>
                        <a:buNone/>
                      </a:pPr>
                      <a:r>
                        <a:rPr lang="en-US" sz="3200" u="none" cap="none" strike="noStrike">
                          <a:solidFill>
                            <a:srgbClr val="4E4E56"/>
                          </a:solidFill>
                          <a:latin typeface="Arial"/>
                          <a:ea typeface="Arial"/>
                          <a:cs typeface="Arial"/>
                          <a:sym typeface="Arial"/>
                        </a:rPr>
                        <a:t>Insurance Premium Reduction</a:t>
                      </a:r>
                      <a:endParaRPr b="0" i="0" sz="3200" u="none" cap="none" strike="noStrike">
                        <a:solidFill>
                          <a:srgbClr val="4E4E56"/>
                        </a:solidFill>
                        <a:latin typeface="Arial"/>
                        <a:ea typeface="Arial"/>
                        <a:cs typeface="Arial"/>
                        <a:sym typeface="Arial"/>
                      </a:endParaRPr>
                    </a:p>
                  </a:txBody>
                  <a:tcPr marT="5075" marB="0" marR="5075" marL="243100" anchor="ctr">
                    <a:solidFill>
                      <a:srgbClr val="F2F2F2"/>
                    </a:solidFill>
                  </a:tcPr>
                </a:tc>
                <a:tc>
                  <a:txBody>
                    <a:bodyPr/>
                    <a:lstStyle/>
                    <a:p>
                      <a:pPr indent="0" lvl="0" marL="0" marR="0" rtl="0" algn="l">
                        <a:spcBef>
                          <a:spcPts val="0"/>
                        </a:spcBef>
                        <a:spcAft>
                          <a:spcPts val="0"/>
                        </a:spcAft>
                        <a:buNone/>
                      </a:pPr>
                      <a:r>
                        <a:rPr lang="en-US" sz="3700" u="none" cap="none" strike="noStrike">
                          <a:solidFill>
                            <a:srgbClr val="4E4E56"/>
                          </a:solidFill>
                          <a:latin typeface="Arial"/>
                          <a:ea typeface="Arial"/>
                          <a:cs typeface="Arial"/>
                          <a:sym typeface="Arial"/>
                        </a:rPr>
                        <a:t>$50,490</a:t>
                      </a:r>
                      <a:endParaRPr b="0" i="0" sz="3700" u="none" cap="none" strike="noStrike">
                        <a:solidFill>
                          <a:srgbClr val="4E4E56"/>
                        </a:solidFill>
                        <a:latin typeface="Arial"/>
                        <a:ea typeface="Arial"/>
                        <a:cs typeface="Arial"/>
                        <a:sym typeface="Arial"/>
                      </a:endParaRPr>
                    </a:p>
                  </a:txBody>
                  <a:tcPr marT="5075" marB="0" marR="5075" marL="243100" anchor="ctr">
                    <a:solidFill>
                      <a:srgbClr val="F2F2F2"/>
                    </a:solidFill>
                  </a:tcPr>
                </a:tc>
              </a:tr>
              <a:tr h="850875">
                <a:tc>
                  <a:txBody>
                    <a:bodyPr/>
                    <a:lstStyle/>
                    <a:p>
                      <a:pPr indent="0" lvl="0" marL="0" marR="0" rtl="0" algn="l">
                        <a:spcBef>
                          <a:spcPts val="0"/>
                        </a:spcBef>
                        <a:spcAft>
                          <a:spcPts val="0"/>
                        </a:spcAft>
                        <a:buNone/>
                      </a:pPr>
                      <a:r>
                        <a:rPr lang="en-US" sz="3200" u="none" cap="none" strike="noStrike">
                          <a:solidFill>
                            <a:srgbClr val="4E4E56"/>
                          </a:solidFill>
                          <a:latin typeface="Arial"/>
                          <a:ea typeface="Arial"/>
                          <a:cs typeface="Arial"/>
                          <a:sym typeface="Arial"/>
                        </a:rPr>
                        <a:t>Annual Cost of Heads Up</a:t>
                      </a:r>
                      <a:endParaRPr b="0" i="0" sz="3200" u="none" cap="none" strike="noStrike">
                        <a:solidFill>
                          <a:srgbClr val="4E4E56"/>
                        </a:solidFill>
                        <a:latin typeface="Arial"/>
                        <a:ea typeface="Arial"/>
                        <a:cs typeface="Arial"/>
                        <a:sym typeface="Arial"/>
                      </a:endParaRPr>
                    </a:p>
                  </a:txBody>
                  <a:tcPr marT="5075" marB="0" marR="5075" marL="243100" anchor="ctr">
                    <a:solidFill>
                      <a:srgbClr val="F2F2F2"/>
                    </a:solidFill>
                  </a:tcPr>
                </a:tc>
                <a:tc>
                  <a:txBody>
                    <a:bodyPr/>
                    <a:lstStyle/>
                    <a:p>
                      <a:pPr indent="0" lvl="0" marL="0" marR="0" rtl="0" algn="l">
                        <a:spcBef>
                          <a:spcPts val="0"/>
                        </a:spcBef>
                        <a:spcAft>
                          <a:spcPts val="0"/>
                        </a:spcAft>
                        <a:buNone/>
                      </a:pPr>
                      <a:r>
                        <a:rPr lang="en-US" sz="3700" u="none" cap="none" strike="noStrike">
                          <a:solidFill>
                            <a:srgbClr val="4E4E56"/>
                          </a:solidFill>
                          <a:latin typeface="Arial"/>
                          <a:ea typeface="Arial"/>
                          <a:cs typeface="Arial"/>
                          <a:sym typeface="Arial"/>
                        </a:rPr>
                        <a:t>$24,000 </a:t>
                      </a:r>
                      <a:endParaRPr b="0" i="0" sz="3700" u="none" cap="none" strike="noStrike">
                        <a:solidFill>
                          <a:srgbClr val="4E4E56"/>
                        </a:solidFill>
                        <a:latin typeface="Arial"/>
                        <a:ea typeface="Arial"/>
                        <a:cs typeface="Arial"/>
                        <a:sym typeface="Arial"/>
                      </a:endParaRPr>
                    </a:p>
                  </a:txBody>
                  <a:tcPr marT="5075" marB="0" marR="5075" marL="243100" anchor="ctr">
                    <a:solidFill>
                      <a:srgbClr val="F2F2F2"/>
                    </a:solidFill>
                  </a:tcPr>
                </a:tc>
              </a:tr>
              <a:tr h="850875">
                <a:tc>
                  <a:txBody>
                    <a:bodyPr/>
                    <a:lstStyle/>
                    <a:p>
                      <a:pPr indent="0" lvl="0" marL="0" marR="0" rtl="0" algn="l">
                        <a:spcBef>
                          <a:spcPts val="0"/>
                        </a:spcBef>
                        <a:spcAft>
                          <a:spcPts val="0"/>
                        </a:spcAft>
                        <a:buNone/>
                      </a:pPr>
                      <a:r>
                        <a:rPr b="0" i="0" lang="en-US" sz="3200" u="none" cap="none" strike="noStrike">
                          <a:solidFill>
                            <a:schemeClr val="lt1"/>
                          </a:solidFill>
                          <a:latin typeface="Arial"/>
                          <a:ea typeface="Arial"/>
                          <a:cs typeface="Arial"/>
                          <a:sym typeface="Arial"/>
                        </a:rPr>
                        <a:t>Savings</a:t>
                      </a:r>
                      <a:endParaRPr b="0" i="0" sz="3200" u="none" cap="none" strike="noStrike">
                        <a:solidFill>
                          <a:schemeClr val="lt1"/>
                        </a:solidFill>
                        <a:latin typeface="Arial"/>
                        <a:ea typeface="Arial"/>
                        <a:cs typeface="Arial"/>
                        <a:sym typeface="Arial"/>
                      </a:endParaRPr>
                    </a:p>
                  </a:txBody>
                  <a:tcPr marT="5075" marB="0" marR="5075" marL="243100" anchor="ctr">
                    <a:solidFill>
                      <a:srgbClr val="12B24C"/>
                    </a:solidFill>
                  </a:tcPr>
                </a:tc>
                <a:tc>
                  <a:txBody>
                    <a:bodyPr/>
                    <a:lstStyle/>
                    <a:p>
                      <a:pPr indent="0" lvl="0" marL="0" marR="0" rtl="0" algn="l">
                        <a:spcBef>
                          <a:spcPts val="0"/>
                        </a:spcBef>
                        <a:spcAft>
                          <a:spcPts val="0"/>
                        </a:spcAft>
                        <a:buNone/>
                      </a:pPr>
                      <a:r>
                        <a:rPr lang="en-US" sz="3700" u="none" cap="none" strike="noStrike">
                          <a:solidFill>
                            <a:schemeClr val="lt1"/>
                          </a:solidFill>
                          <a:latin typeface="Arial"/>
                          <a:ea typeface="Arial"/>
                          <a:cs typeface="Arial"/>
                          <a:sym typeface="Arial"/>
                        </a:rPr>
                        <a:t>$26,490 </a:t>
                      </a:r>
                      <a:endParaRPr b="0" i="0" sz="3700" u="none" cap="none" strike="noStrike">
                        <a:solidFill>
                          <a:schemeClr val="lt1"/>
                        </a:solidFill>
                        <a:latin typeface="Arial"/>
                        <a:ea typeface="Arial"/>
                        <a:cs typeface="Arial"/>
                        <a:sym typeface="Arial"/>
                      </a:endParaRPr>
                    </a:p>
                  </a:txBody>
                  <a:tcPr marT="5075" marB="0" marR="5075" marL="243100" anchor="ctr">
                    <a:solidFill>
                      <a:srgbClr val="12B24C"/>
                    </a:solidFill>
                  </a:tcPr>
                </a:tc>
              </a:tr>
            </a:tbl>
          </a:graphicData>
        </a:graphic>
      </p:graphicFrame>
      <p:sp>
        <p:nvSpPr>
          <p:cNvPr id="179" name="Google Shape;179;p22"/>
          <p:cNvSpPr txBox="1"/>
          <p:nvPr/>
        </p:nvSpPr>
        <p:spPr>
          <a:xfrm>
            <a:off x="3429000" y="6000750"/>
            <a:ext cx="5551714"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4E4E56"/>
                </a:solidFill>
                <a:latin typeface="Arial"/>
                <a:ea typeface="Arial"/>
                <a:cs typeface="Arial"/>
                <a:sym typeface="Arial"/>
              </a:rPr>
              <a:t>NYS DOL Code Rule 60.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descr="Title bar-04.png" id="184" name="Google Shape;184;p23"/>
          <p:cNvPicPr preferRelativeResize="0"/>
          <p:nvPr/>
        </p:nvPicPr>
        <p:blipFill rotWithShape="1">
          <a:blip r:embed="rId3">
            <a:alphaModFix/>
          </a:blip>
          <a:srcRect b="0" l="0" r="0" t="0"/>
          <a:stretch/>
        </p:blipFill>
        <p:spPr>
          <a:xfrm>
            <a:off x="0" y="466314"/>
            <a:ext cx="12192000" cy="949960"/>
          </a:xfrm>
          <a:prstGeom prst="rect">
            <a:avLst/>
          </a:prstGeom>
          <a:noFill/>
          <a:ln>
            <a:noFill/>
          </a:ln>
        </p:spPr>
      </p:pic>
      <p:sp>
        <p:nvSpPr>
          <p:cNvPr id="185" name="Google Shape;185;p23"/>
          <p:cNvSpPr/>
          <p:nvPr/>
        </p:nvSpPr>
        <p:spPr>
          <a:xfrm>
            <a:off x="591671" y="673605"/>
            <a:ext cx="6684682" cy="536631"/>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HEADS UP MARKETPLACE </a:t>
            </a:r>
            <a:endParaRPr sz="2000">
              <a:solidFill>
                <a:schemeClr val="lt1"/>
              </a:solidFill>
              <a:latin typeface="Arial"/>
              <a:ea typeface="Arial"/>
              <a:cs typeface="Arial"/>
              <a:sym typeface="Arial"/>
            </a:endParaRPr>
          </a:p>
        </p:txBody>
      </p:sp>
      <p:pic>
        <p:nvPicPr>
          <p:cNvPr id="186" name="Google Shape;186;p23"/>
          <p:cNvPicPr preferRelativeResize="0"/>
          <p:nvPr/>
        </p:nvPicPr>
        <p:blipFill rotWithShape="1">
          <a:blip r:embed="rId4">
            <a:alphaModFix/>
          </a:blip>
          <a:srcRect b="0" l="0" r="0" t="0"/>
          <a:stretch/>
        </p:blipFill>
        <p:spPr>
          <a:xfrm>
            <a:off x="623190" y="1573088"/>
            <a:ext cx="3012348" cy="2048592"/>
          </a:xfrm>
          <a:prstGeom prst="rect">
            <a:avLst/>
          </a:prstGeom>
          <a:noFill/>
          <a:ln>
            <a:noFill/>
          </a:ln>
        </p:spPr>
      </p:pic>
      <p:pic>
        <p:nvPicPr>
          <p:cNvPr id="187" name="Google Shape;187;p23"/>
          <p:cNvPicPr preferRelativeResize="0"/>
          <p:nvPr/>
        </p:nvPicPr>
        <p:blipFill rotWithShape="1">
          <a:blip r:embed="rId5">
            <a:alphaModFix/>
          </a:blip>
          <a:srcRect b="0" l="0" r="0" t="0"/>
          <a:stretch/>
        </p:blipFill>
        <p:spPr>
          <a:xfrm>
            <a:off x="4071231" y="1573087"/>
            <a:ext cx="3285908" cy="2234631"/>
          </a:xfrm>
          <a:prstGeom prst="rect">
            <a:avLst/>
          </a:prstGeom>
          <a:noFill/>
          <a:ln>
            <a:noFill/>
          </a:ln>
        </p:spPr>
      </p:pic>
      <p:pic>
        <p:nvPicPr>
          <p:cNvPr id="188" name="Google Shape;188;p23"/>
          <p:cNvPicPr preferRelativeResize="0"/>
          <p:nvPr/>
        </p:nvPicPr>
        <p:blipFill rotWithShape="1">
          <a:blip r:embed="rId6">
            <a:alphaModFix/>
          </a:blip>
          <a:srcRect b="0" l="0" r="0" t="0"/>
          <a:stretch/>
        </p:blipFill>
        <p:spPr>
          <a:xfrm>
            <a:off x="7734833" y="1635124"/>
            <a:ext cx="3103461" cy="2110555"/>
          </a:xfrm>
          <a:prstGeom prst="rect">
            <a:avLst/>
          </a:prstGeom>
          <a:noFill/>
          <a:ln>
            <a:noFill/>
          </a:ln>
        </p:spPr>
      </p:pic>
      <p:pic>
        <p:nvPicPr>
          <p:cNvPr id="189" name="Google Shape;189;p23"/>
          <p:cNvPicPr preferRelativeResize="0"/>
          <p:nvPr/>
        </p:nvPicPr>
        <p:blipFill rotWithShape="1">
          <a:blip r:embed="rId7">
            <a:alphaModFix/>
          </a:blip>
          <a:srcRect b="0" l="0" r="0" t="0"/>
          <a:stretch/>
        </p:blipFill>
        <p:spPr>
          <a:xfrm>
            <a:off x="4022277" y="4017971"/>
            <a:ext cx="3254076" cy="2212983"/>
          </a:xfrm>
          <a:prstGeom prst="rect">
            <a:avLst/>
          </a:prstGeom>
          <a:noFill/>
          <a:ln>
            <a:noFill/>
          </a:ln>
        </p:spPr>
      </p:pic>
      <p:pic>
        <p:nvPicPr>
          <p:cNvPr id="190" name="Google Shape;190;p23"/>
          <p:cNvPicPr preferRelativeResize="0"/>
          <p:nvPr/>
        </p:nvPicPr>
        <p:blipFill rotWithShape="1">
          <a:blip r:embed="rId8">
            <a:alphaModFix/>
          </a:blip>
          <a:srcRect b="0" l="0" r="0" t="0"/>
          <a:stretch/>
        </p:blipFill>
        <p:spPr>
          <a:xfrm>
            <a:off x="7979311" y="4140430"/>
            <a:ext cx="2854033" cy="1940928"/>
          </a:xfrm>
          <a:prstGeom prst="rect">
            <a:avLst/>
          </a:prstGeom>
          <a:noFill/>
          <a:ln>
            <a:noFill/>
          </a:ln>
        </p:spPr>
      </p:pic>
      <p:pic>
        <p:nvPicPr>
          <p:cNvPr id="191" name="Google Shape;191;p23"/>
          <p:cNvPicPr preferRelativeResize="0"/>
          <p:nvPr/>
        </p:nvPicPr>
        <p:blipFill rotWithShape="1">
          <a:blip r:embed="rId9">
            <a:alphaModFix/>
          </a:blip>
          <a:srcRect b="0" l="0" r="0" t="0"/>
          <a:stretch/>
        </p:blipFill>
        <p:spPr>
          <a:xfrm>
            <a:off x="1316371" y="4297901"/>
            <a:ext cx="1625986" cy="1625986"/>
          </a:xfrm>
          <a:prstGeom prst="rect">
            <a:avLst/>
          </a:prstGeom>
          <a:noFill/>
          <a:ln>
            <a:noFill/>
          </a:ln>
        </p:spPr>
      </p:pic>
      <p:pic>
        <p:nvPicPr>
          <p:cNvPr id="192" name="Google Shape;192;p23"/>
          <p:cNvPicPr preferRelativeResize="0"/>
          <p:nvPr/>
        </p:nvPicPr>
        <p:blipFill rotWithShape="1">
          <a:blip r:embed="rId10">
            <a:alphaModFix/>
          </a:blip>
          <a:srcRect b="0" l="0" r="0" t="0"/>
          <a:stretch/>
        </p:blipFill>
        <p:spPr>
          <a:xfrm>
            <a:off x="6503553" y="5061307"/>
            <a:ext cx="758878" cy="758878"/>
          </a:xfrm>
          <a:prstGeom prst="rect">
            <a:avLst/>
          </a:prstGeom>
          <a:noFill/>
          <a:ln>
            <a:noFill/>
          </a:ln>
        </p:spPr>
      </p:pic>
      <p:sp>
        <p:nvSpPr>
          <p:cNvPr id="193" name="Google Shape;193;p23"/>
          <p:cNvSpPr txBox="1"/>
          <p:nvPr/>
        </p:nvSpPr>
        <p:spPr>
          <a:xfrm>
            <a:off x="1020536" y="3494314"/>
            <a:ext cx="211455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4E4E56"/>
                </a:solidFill>
                <a:latin typeface="Arial"/>
                <a:ea typeface="Arial"/>
                <a:cs typeface="Arial"/>
                <a:sym typeface="Arial"/>
              </a:rPr>
              <a:t>Sensor Data</a:t>
            </a:r>
            <a:endParaRPr/>
          </a:p>
        </p:txBody>
      </p:sp>
      <p:sp>
        <p:nvSpPr>
          <p:cNvPr id="194" name="Google Shape;194;p23"/>
          <p:cNvSpPr txBox="1"/>
          <p:nvPr/>
        </p:nvSpPr>
        <p:spPr>
          <a:xfrm>
            <a:off x="4656910" y="3502866"/>
            <a:ext cx="211455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4E4E56"/>
                </a:solidFill>
                <a:latin typeface="Arial"/>
                <a:ea typeface="Arial"/>
                <a:cs typeface="Arial"/>
                <a:sym typeface="Arial"/>
              </a:rPr>
              <a:t>Analytics</a:t>
            </a:r>
            <a:endParaRPr/>
          </a:p>
        </p:txBody>
      </p:sp>
      <p:sp>
        <p:nvSpPr>
          <p:cNvPr id="195" name="Google Shape;195;p23"/>
          <p:cNvSpPr txBox="1"/>
          <p:nvPr/>
        </p:nvSpPr>
        <p:spPr>
          <a:xfrm>
            <a:off x="7881281" y="3407461"/>
            <a:ext cx="3517935"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4E4E56"/>
                </a:solidFill>
                <a:latin typeface="Arial"/>
                <a:ea typeface="Arial"/>
                <a:cs typeface="Arial"/>
                <a:sym typeface="Arial"/>
              </a:rPr>
              <a:t>Custom Recommendations</a:t>
            </a:r>
            <a:endParaRPr/>
          </a:p>
        </p:txBody>
      </p:sp>
      <p:sp>
        <p:nvSpPr>
          <p:cNvPr id="196" name="Google Shape;196;p23"/>
          <p:cNvSpPr txBox="1"/>
          <p:nvPr/>
        </p:nvSpPr>
        <p:spPr>
          <a:xfrm>
            <a:off x="310536" y="6027003"/>
            <a:ext cx="3526971"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4E4E56"/>
                </a:solidFill>
                <a:latin typeface="Arial"/>
                <a:ea typeface="Arial"/>
                <a:cs typeface="Arial"/>
                <a:sym typeface="Arial"/>
              </a:rPr>
              <a:t>Automatic Insurance Reporting</a:t>
            </a:r>
            <a:endParaRPr/>
          </a:p>
        </p:txBody>
      </p:sp>
      <p:sp>
        <p:nvSpPr>
          <p:cNvPr id="197" name="Google Shape;197;p23"/>
          <p:cNvSpPr txBox="1"/>
          <p:nvPr/>
        </p:nvSpPr>
        <p:spPr>
          <a:xfrm>
            <a:off x="4158847" y="6055191"/>
            <a:ext cx="3526971"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4E4E56"/>
                </a:solidFill>
                <a:latin typeface="Arial"/>
                <a:ea typeface="Arial"/>
                <a:cs typeface="Arial"/>
                <a:sym typeface="Arial"/>
              </a:rPr>
              <a:t>Premium Reduction</a:t>
            </a:r>
            <a:endParaRPr/>
          </a:p>
        </p:txBody>
      </p:sp>
      <p:sp>
        <p:nvSpPr>
          <p:cNvPr id="198" name="Google Shape;198;p23"/>
          <p:cNvSpPr txBox="1"/>
          <p:nvPr/>
        </p:nvSpPr>
        <p:spPr>
          <a:xfrm>
            <a:off x="7734833" y="6055191"/>
            <a:ext cx="3526971"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4E4E56"/>
                </a:solidFill>
                <a:latin typeface="Arial"/>
                <a:ea typeface="Arial"/>
                <a:cs typeface="Arial"/>
                <a:sym typeface="Arial"/>
              </a:rPr>
              <a:t>Increased Profit</a:t>
            </a:r>
            <a:endParaRPr/>
          </a:p>
        </p:txBody>
      </p:sp>
      <p:pic>
        <p:nvPicPr>
          <p:cNvPr id="199" name="Google Shape;199;p23"/>
          <p:cNvPicPr preferRelativeResize="0"/>
          <p:nvPr/>
        </p:nvPicPr>
        <p:blipFill rotWithShape="1">
          <a:blip r:embed="rId11">
            <a:alphaModFix/>
          </a:blip>
          <a:srcRect b="0" l="0" r="0" t="0"/>
          <a:stretch/>
        </p:blipFill>
        <p:spPr>
          <a:xfrm>
            <a:off x="3635538" y="2442883"/>
            <a:ext cx="355681" cy="622442"/>
          </a:xfrm>
          <a:prstGeom prst="rect">
            <a:avLst/>
          </a:prstGeom>
          <a:noFill/>
          <a:ln>
            <a:noFill/>
          </a:ln>
        </p:spPr>
      </p:pic>
      <p:pic>
        <p:nvPicPr>
          <p:cNvPr id="200" name="Google Shape;200;p23"/>
          <p:cNvPicPr preferRelativeResize="0"/>
          <p:nvPr/>
        </p:nvPicPr>
        <p:blipFill rotWithShape="1">
          <a:blip r:embed="rId11">
            <a:alphaModFix/>
          </a:blip>
          <a:srcRect b="0" l="0" r="0" t="0"/>
          <a:stretch/>
        </p:blipFill>
        <p:spPr>
          <a:xfrm>
            <a:off x="7752456" y="5197743"/>
            <a:ext cx="355681" cy="6224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p:nvPr/>
        </p:nvSpPr>
        <p:spPr>
          <a:xfrm>
            <a:off x="7654195" y="1623565"/>
            <a:ext cx="3506383" cy="460714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Title bar-04.png" id="207" name="Google Shape;207;p24"/>
          <p:cNvPicPr preferRelativeResize="0"/>
          <p:nvPr/>
        </p:nvPicPr>
        <p:blipFill rotWithShape="1">
          <a:blip r:embed="rId3">
            <a:alphaModFix/>
          </a:blip>
          <a:srcRect b="0" l="0" r="0" t="0"/>
          <a:stretch/>
        </p:blipFill>
        <p:spPr>
          <a:xfrm>
            <a:off x="0" y="425492"/>
            <a:ext cx="12192000" cy="949960"/>
          </a:xfrm>
          <a:prstGeom prst="rect">
            <a:avLst/>
          </a:prstGeom>
          <a:noFill/>
          <a:ln>
            <a:noFill/>
          </a:ln>
        </p:spPr>
      </p:pic>
      <p:sp>
        <p:nvSpPr>
          <p:cNvPr id="208" name="Google Shape;208;p24"/>
          <p:cNvSpPr/>
          <p:nvPr/>
        </p:nvSpPr>
        <p:spPr>
          <a:xfrm>
            <a:off x="591670" y="673605"/>
            <a:ext cx="9066679" cy="536631"/>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HEADS UP SAFE @ SolarCity Riverbend</a:t>
            </a:r>
            <a:endParaRPr sz="2000">
              <a:solidFill>
                <a:schemeClr val="lt1"/>
              </a:solidFill>
              <a:latin typeface="Arial"/>
              <a:ea typeface="Arial"/>
              <a:cs typeface="Arial"/>
              <a:sym typeface="Arial"/>
            </a:endParaRPr>
          </a:p>
        </p:txBody>
      </p:sp>
      <p:sp>
        <p:nvSpPr>
          <p:cNvPr id="209" name="Google Shape;209;p24"/>
          <p:cNvSpPr txBox="1"/>
          <p:nvPr/>
        </p:nvSpPr>
        <p:spPr>
          <a:xfrm>
            <a:off x="7825645" y="1756753"/>
            <a:ext cx="3799114" cy="57861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3F3F3F"/>
                </a:solidFill>
                <a:latin typeface="Open Sans"/>
                <a:ea typeface="Open Sans"/>
                <a:cs typeface="Open Sans"/>
                <a:sym typeface="Open Sans"/>
              </a:rPr>
              <a:t>Evacuation Procedures</a:t>
            </a:r>
            <a:endParaRPr/>
          </a:p>
          <a:p>
            <a:pPr indent="0" lvl="0" marL="0" marR="0" rtl="0" algn="l">
              <a:spcBef>
                <a:spcPts val="0"/>
              </a:spcBef>
              <a:spcAft>
                <a:spcPts val="0"/>
              </a:spcAft>
              <a:buNone/>
            </a:pPr>
            <a:r>
              <a:t/>
            </a:r>
            <a:endParaRPr sz="1800">
              <a:solidFill>
                <a:srgbClr val="3F3F3F"/>
              </a:solidFill>
              <a:latin typeface="Open Sans"/>
              <a:ea typeface="Open Sans"/>
              <a:cs typeface="Open Sans"/>
              <a:sym typeface="Open Sans"/>
            </a:endParaRPr>
          </a:p>
          <a:p>
            <a:pPr indent="0" lvl="0" marL="0" marR="0" rtl="0" algn="l">
              <a:spcBef>
                <a:spcPts val="0"/>
              </a:spcBef>
              <a:spcAft>
                <a:spcPts val="0"/>
              </a:spcAft>
              <a:buNone/>
            </a:pPr>
            <a:r>
              <a:rPr lang="en-US" sz="1800">
                <a:solidFill>
                  <a:srgbClr val="3F3F3F"/>
                </a:solidFill>
                <a:latin typeface="Open Sans"/>
                <a:ea typeface="Open Sans"/>
                <a:cs typeface="Open Sans"/>
                <a:sym typeface="Open Sans"/>
              </a:rPr>
              <a:t>Communication Trailer to Site</a:t>
            </a:r>
            <a:endParaRPr/>
          </a:p>
          <a:p>
            <a:pPr indent="0" lvl="0" marL="0" marR="0" rtl="0" algn="l">
              <a:spcBef>
                <a:spcPts val="0"/>
              </a:spcBef>
              <a:spcAft>
                <a:spcPts val="0"/>
              </a:spcAft>
              <a:buNone/>
            </a:pPr>
            <a:r>
              <a:t/>
            </a:r>
            <a:endParaRPr sz="1800">
              <a:solidFill>
                <a:srgbClr val="3F3F3F"/>
              </a:solidFill>
              <a:latin typeface="Open Sans"/>
              <a:ea typeface="Open Sans"/>
              <a:cs typeface="Open Sans"/>
              <a:sym typeface="Open Sans"/>
            </a:endParaRPr>
          </a:p>
          <a:p>
            <a:pPr indent="0" lvl="0" marL="0" marR="0" rtl="0" algn="l">
              <a:spcBef>
                <a:spcPts val="0"/>
              </a:spcBef>
              <a:spcAft>
                <a:spcPts val="0"/>
              </a:spcAft>
              <a:buNone/>
            </a:pPr>
            <a:r>
              <a:rPr lang="en-US" sz="1800">
                <a:solidFill>
                  <a:srgbClr val="3F3F3F"/>
                </a:solidFill>
                <a:latin typeface="Open Sans"/>
                <a:ea typeface="Open Sans"/>
                <a:cs typeface="Open Sans"/>
                <a:sym typeface="Open Sans"/>
              </a:rPr>
              <a:t>Communication Foreman to Operators</a:t>
            </a:r>
            <a:endParaRPr/>
          </a:p>
          <a:p>
            <a:pPr indent="0" lvl="0" marL="0" marR="0" rtl="0" algn="l">
              <a:spcBef>
                <a:spcPts val="0"/>
              </a:spcBef>
              <a:spcAft>
                <a:spcPts val="0"/>
              </a:spcAft>
              <a:buNone/>
            </a:pPr>
            <a:r>
              <a:t/>
            </a:r>
            <a:endParaRPr sz="1800">
              <a:solidFill>
                <a:srgbClr val="3F3F3F"/>
              </a:solidFill>
              <a:latin typeface="Open Sans"/>
              <a:ea typeface="Open Sans"/>
              <a:cs typeface="Open Sans"/>
              <a:sym typeface="Open Sans"/>
            </a:endParaRPr>
          </a:p>
          <a:p>
            <a:pPr indent="0" lvl="0" marL="0" marR="0" rtl="0" algn="l">
              <a:spcBef>
                <a:spcPts val="0"/>
              </a:spcBef>
              <a:spcAft>
                <a:spcPts val="0"/>
              </a:spcAft>
              <a:buNone/>
            </a:pPr>
            <a:r>
              <a:rPr lang="en-US" sz="1800">
                <a:solidFill>
                  <a:srgbClr val="3F3F3F"/>
                </a:solidFill>
                <a:latin typeface="Open Sans"/>
                <a:ea typeface="Open Sans"/>
                <a:cs typeface="Open Sans"/>
                <a:sym typeface="Open Sans"/>
              </a:rPr>
              <a:t>Communication Detailers to Installers</a:t>
            </a:r>
            <a:endParaRPr/>
          </a:p>
          <a:p>
            <a:pPr indent="0" lvl="0" marL="0" marR="0" rtl="0" algn="l">
              <a:spcBef>
                <a:spcPts val="0"/>
              </a:spcBef>
              <a:spcAft>
                <a:spcPts val="0"/>
              </a:spcAft>
              <a:buNone/>
            </a:pPr>
            <a:r>
              <a:t/>
            </a:r>
            <a:endParaRPr sz="1800">
              <a:solidFill>
                <a:srgbClr val="3F3F3F"/>
              </a:solidFill>
              <a:latin typeface="Open Sans"/>
              <a:ea typeface="Open Sans"/>
              <a:cs typeface="Open Sans"/>
              <a:sym typeface="Open Sans"/>
            </a:endParaRPr>
          </a:p>
          <a:p>
            <a:pPr indent="0" lvl="0" marL="0" marR="0" rtl="0" algn="l">
              <a:spcBef>
                <a:spcPts val="0"/>
              </a:spcBef>
              <a:spcAft>
                <a:spcPts val="0"/>
              </a:spcAft>
              <a:buNone/>
            </a:pPr>
            <a:r>
              <a:rPr lang="en-US" sz="1800">
                <a:solidFill>
                  <a:srgbClr val="3F3F3F"/>
                </a:solidFill>
                <a:latin typeface="Open Sans"/>
                <a:ea typeface="Open Sans"/>
                <a:cs typeface="Open Sans"/>
                <a:sym typeface="Open Sans"/>
              </a:rPr>
              <a:t>Hearing Loss Awareness</a:t>
            </a:r>
            <a:endParaRPr/>
          </a:p>
          <a:p>
            <a:pPr indent="0" lvl="0" marL="0" marR="0" rtl="0" algn="l">
              <a:spcBef>
                <a:spcPts val="0"/>
              </a:spcBef>
              <a:spcAft>
                <a:spcPts val="0"/>
              </a:spcAft>
              <a:buNone/>
            </a:pPr>
            <a:r>
              <a:t/>
            </a:r>
            <a:endParaRPr sz="1800">
              <a:solidFill>
                <a:srgbClr val="3F3F3F"/>
              </a:solidFill>
              <a:latin typeface="Open Sans"/>
              <a:ea typeface="Open Sans"/>
              <a:cs typeface="Open Sans"/>
              <a:sym typeface="Open Sans"/>
            </a:endParaRPr>
          </a:p>
          <a:p>
            <a:pPr indent="0" lvl="0" marL="0" marR="0" rtl="0" algn="l">
              <a:spcBef>
                <a:spcPts val="0"/>
              </a:spcBef>
              <a:spcAft>
                <a:spcPts val="0"/>
              </a:spcAft>
              <a:buNone/>
            </a:pPr>
            <a:r>
              <a:rPr lang="en-US" sz="1800">
                <a:solidFill>
                  <a:srgbClr val="3F3F3F"/>
                </a:solidFill>
                <a:latin typeface="Open Sans"/>
                <a:ea typeface="Open Sans"/>
                <a:cs typeface="Open Sans"/>
                <a:sym typeface="Open Sans"/>
              </a:rPr>
              <a:t>Safety Stand Downs</a:t>
            </a:r>
            <a:endParaRPr/>
          </a:p>
          <a:p>
            <a:pPr indent="0" lvl="0" marL="0" marR="0" rtl="0" algn="l">
              <a:spcBef>
                <a:spcPts val="0"/>
              </a:spcBef>
              <a:spcAft>
                <a:spcPts val="0"/>
              </a:spcAft>
              <a:buNone/>
            </a:pPr>
            <a:r>
              <a:t/>
            </a:r>
            <a:endParaRPr sz="2000">
              <a:solidFill>
                <a:srgbClr val="3F3F3F"/>
              </a:solidFill>
              <a:latin typeface="Open Sans"/>
              <a:ea typeface="Open Sans"/>
              <a:cs typeface="Open Sans"/>
              <a:sym typeface="Open Sans"/>
            </a:endParaRPr>
          </a:p>
          <a:p>
            <a:pPr indent="0" lvl="0" marL="0" marR="0" rtl="0" algn="l">
              <a:spcBef>
                <a:spcPts val="0"/>
              </a:spcBef>
              <a:spcAft>
                <a:spcPts val="0"/>
              </a:spcAft>
              <a:buNone/>
            </a:pPr>
            <a:r>
              <a:rPr lang="en-US" sz="2000">
                <a:solidFill>
                  <a:srgbClr val="3F3F3F"/>
                </a:solidFill>
                <a:latin typeface="Open Sans"/>
                <a:ea typeface="Open Sans"/>
                <a:cs typeface="Open Sans"/>
                <a:sym typeface="Open Sans"/>
              </a:rPr>
              <a:t>Communicating Safety, Safely. </a:t>
            </a:r>
            <a:endParaRPr/>
          </a:p>
          <a:p>
            <a:pPr indent="0" lvl="0" marL="0" marR="0" rtl="0" algn="l">
              <a:spcBef>
                <a:spcPts val="0"/>
              </a:spcBef>
              <a:spcAft>
                <a:spcPts val="0"/>
              </a:spcAft>
              <a:buNone/>
            </a:pPr>
            <a:r>
              <a:t/>
            </a:r>
            <a:endParaRPr sz="2400">
              <a:solidFill>
                <a:srgbClr val="3F3F3F"/>
              </a:solidFill>
              <a:latin typeface="Open Sans"/>
              <a:ea typeface="Open Sans"/>
              <a:cs typeface="Open Sans"/>
              <a:sym typeface="Open Sans"/>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endParaRPr sz="2400">
              <a:solidFill>
                <a:srgbClr val="4E4E56"/>
              </a:solidFill>
              <a:latin typeface="Arial"/>
              <a:ea typeface="Arial"/>
              <a:cs typeface="Arial"/>
              <a:sym typeface="Arial"/>
            </a:endParaRPr>
          </a:p>
        </p:txBody>
      </p:sp>
      <p:pic>
        <p:nvPicPr>
          <p:cNvPr id="210" name="Google Shape;210;p24"/>
          <p:cNvPicPr preferRelativeResize="0"/>
          <p:nvPr/>
        </p:nvPicPr>
        <p:blipFill rotWithShape="1">
          <a:blip r:embed="rId4">
            <a:alphaModFix/>
          </a:blip>
          <a:srcRect b="0" l="0" r="0" t="0"/>
          <a:stretch/>
        </p:blipFill>
        <p:spPr>
          <a:xfrm>
            <a:off x="591670" y="2147207"/>
            <a:ext cx="5849257" cy="3290207"/>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descr="Title bar-04.png" id="216" name="Google Shape;216;p25"/>
          <p:cNvPicPr preferRelativeResize="0"/>
          <p:nvPr/>
        </p:nvPicPr>
        <p:blipFill rotWithShape="1">
          <a:blip r:embed="rId3">
            <a:alphaModFix/>
          </a:blip>
          <a:srcRect b="0" l="0" r="0" t="0"/>
          <a:stretch/>
        </p:blipFill>
        <p:spPr>
          <a:xfrm>
            <a:off x="0" y="425492"/>
            <a:ext cx="12192000" cy="949960"/>
          </a:xfrm>
          <a:prstGeom prst="rect">
            <a:avLst/>
          </a:prstGeom>
          <a:noFill/>
          <a:ln>
            <a:noFill/>
          </a:ln>
        </p:spPr>
      </p:pic>
      <p:sp>
        <p:nvSpPr>
          <p:cNvPr id="217" name="Google Shape;217;p25"/>
          <p:cNvSpPr/>
          <p:nvPr/>
        </p:nvSpPr>
        <p:spPr>
          <a:xfrm>
            <a:off x="591671" y="673605"/>
            <a:ext cx="6684682" cy="536631"/>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HEADS UP SAFE TESTEMONIALS</a:t>
            </a:r>
            <a:endParaRPr sz="2000">
              <a:solidFill>
                <a:schemeClr val="lt1"/>
              </a:solidFill>
              <a:latin typeface="Arial"/>
              <a:ea typeface="Arial"/>
              <a:cs typeface="Arial"/>
              <a:sym typeface="Arial"/>
            </a:endParaRPr>
          </a:p>
        </p:txBody>
      </p:sp>
      <p:sp>
        <p:nvSpPr>
          <p:cNvPr id="218" name="Google Shape;218;p25"/>
          <p:cNvSpPr txBox="1"/>
          <p:nvPr/>
        </p:nvSpPr>
        <p:spPr>
          <a:xfrm>
            <a:off x="383721" y="1853293"/>
            <a:ext cx="2800350" cy="36009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“I never knew that this saw was damaging my hearing, I’ll always wear my earplugs when I use it now” </a:t>
            </a:r>
            <a:endParaRPr sz="2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i="1"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Total Facility Solutions Employee</a:t>
            </a:r>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endParaRPr sz="2400">
              <a:solidFill>
                <a:srgbClr val="4E4E56"/>
              </a:solidFill>
              <a:latin typeface="Arial"/>
              <a:ea typeface="Arial"/>
              <a:cs typeface="Arial"/>
              <a:sym typeface="Arial"/>
            </a:endParaRPr>
          </a:p>
        </p:txBody>
      </p:sp>
      <p:sp>
        <p:nvSpPr>
          <p:cNvPr id="219" name="Google Shape;219;p25"/>
          <p:cNvSpPr txBox="1"/>
          <p:nvPr/>
        </p:nvSpPr>
        <p:spPr>
          <a:xfrm>
            <a:off x="3184071" y="1853293"/>
            <a:ext cx="280035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“We now know when sound levels are dangerous, where, and which hearing protection devices to provide our employees.”</a:t>
            </a:r>
            <a:endParaRPr/>
          </a:p>
          <a:p>
            <a:pPr indent="0" lvl="0" marL="0" marR="0" rtl="0" algn="l">
              <a:spcBef>
                <a:spcPts val="0"/>
              </a:spcBef>
              <a:spcAft>
                <a:spcPts val="0"/>
              </a:spcAft>
              <a:buNone/>
            </a:pPr>
            <a:r>
              <a:t/>
            </a:r>
            <a:endParaRPr i="1" sz="2400">
              <a:solidFill>
                <a:schemeClr val="dk1"/>
              </a:solidFill>
              <a:latin typeface="Arial"/>
              <a:ea typeface="Arial"/>
              <a:cs typeface="Arial"/>
              <a:sym typeface="Arial"/>
            </a:endParaRPr>
          </a:p>
          <a:p>
            <a:pPr indent="0" lvl="0" marL="0" marR="0" rtl="0" algn="l">
              <a:spcBef>
                <a:spcPts val="0"/>
              </a:spcBef>
              <a:spcAft>
                <a:spcPts val="0"/>
              </a:spcAft>
              <a:buNone/>
            </a:pPr>
            <a:r>
              <a:rPr i="1" lang="en-US" sz="1800">
                <a:solidFill>
                  <a:schemeClr val="dk1"/>
                </a:solidFill>
                <a:latin typeface="Arial"/>
                <a:ea typeface="Arial"/>
                <a:cs typeface="Arial"/>
                <a:sym typeface="Arial"/>
              </a:rPr>
              <a:t>– Total Facility Solutions Safety Manager</a:t>
            </a: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endParaRPr sz="2400">
              <a:solidFill>
                <a:srgbClr val="4E4E56"/>
              </a:solidFill>
              <a:latin typeface="Arial"/>
              <a:ea typeface="Arial"/>
              <a:cs typeface="Arial"/>
              <a:sym typeface="Arial"/>
            </a:endParaRPr>
          </a:p>
        </p:txBody>
      </p:sp>
      <p:sp>
        <p:nvSpPr>
          <p:cNvPr id="220" name="Google Shape;220;p25"/>
          <p:cNvSpPr txBox="1"/>
          <p:nvPr/>
        </p:nvSpPr>
        <p:spPr>
          <a:xfrm>
            <a:off x="6096000" y="1853293"/>
            <a:ext cx="5910943"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“Our people know when to check their phone, and when to stay focused. With all of the distractions from smartphones today, Heads Up has the potential of saving significant man hours and impact our bottom line”. </a:t>
            </a:r>
            <a:endParaRPr i="1" sz="18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i="1" sz="1800">
              <a:solidFill>
                <a:schemeClr val="dk1"/>
              </a:solidFill>
              <a:latin typeface="Arial"/>
              <a:ea typeface="Arial"/>
              <a:cs typeface="Arial"/>
              <a:sym typeface="Arial"/>
            </a:endParaRPr>
          </a:p>
          <a:p>
            <a:pPr indent="0" lvl="0" marL="0" marR="0" rtl="0" algn="l">
              <a:spcBef>
                <a:spcPts val="0"/>
              </a:spcBef>
              <a:spcAft>
                <a:spcPts val="0"/>
              </a:spcAft>
              <a:buNone/>
            </a:pPr>
            <a:r>
              <a:t/>
            </a:r>
            <a:endParaRPr i="1" sz="1800">
              <a:solidFill>
                <a:schemeClr val="dk1"/>
              </a:solidFill>
              <a:latin typeface="Arial"/>
              <a:ea typeface="Arial"/>
              <a:cs typeface="Arial"/>
              <a:sym typeface="Arial"/>
            </a:endParaRPr>
          </a:p>
          <a:p>
            <a:pPr indent="0" lvl="0" marL="0" marR="0" rtl="0" algn="l">
              <a:spcBef>
                <a:spcPts val="0"/>
              </a:spcBef>
              <a:spcAft>
                <a:spcPts val="0"/>
              </a:spcAft>
              <a:buNone/>
            </a:pPr>
            <a:r>
              <a:t/>
            </a:r>
            <a:endParaRPr i="1" sz="1800">
              <a:solidFill>
                <a:schemeClr val="dk1"/>
              </a:solidFill>
              <a:latin typeface="Arial"/>
              <a:ea typeface="Arial"/>
              <a:cs typeface="Arial"/>
              <a:sym typeface="Arial"/>
            </a:endParaRPr>
          </a:p>
          <a:p>
            <a:pPr indent="0" lvl="0" marL="0" marR="0" rtl="0" algn="l">
              <a:spcBef>
                <a:spcPts val="0"/>
              </a:spcBef>
              <a:spcAft>
                <a:spcPts val="0"/>
              </a:spcAft>
              <a:buNone/>
            </a:pPr>
            <a:r>
              <a:rPr i="1" lang="en-US" sz="1800">
                <a:solidFill>
                  <a:schemeClr val="dk1"/>
                </a:solidFill>
                <a:latin typeface="Arial"/>
                <a:ea typeface="Arial"/>
                <a:cs typeface="Arial"/>
                <a:sym typeface="Arial"/>
              </a:rPr>
              <a:t>– Total Facility Solutions Executive</a:t>
            </a:r>
            <a:endParaRPr i="1"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US" sz="2400">
                <a:solidFill>
                  <a:schemeClr val="dk1"/>
                </a:solidFill>
                <a:latin typeface="Open Sans"/>
                <a:ea typeface="Open Sans"/>
                <a:cs typeface="Open Sans"/>
                <a:sym typeface="Open Sans"/>
              </a:rPr>
              <a:t>“It’s easy, and it Works.”</a:t>
            </a:r>
            <a:endParaRPr/>
          </a:p>
          <a:p>
            <a:pPr indent="0" lvl="0" marL="0" marR="0" rtl="0" algn="l">
              <a:spcBef>
                <a:spcPts val="0"/>
              </a:spcBef>
              <a:spcAft>
                <a:spcPts val="0"/>
              </a:spcAft>
              <a:buNone/>
            </a:pPr>
            <a:r>
              <a:t/>
            </a:r>
            <a:endParaRPr i="1" sz="1800">
              <a:solidFill>
                <a:schemeClr val="dk1"/>
              </a:solidFill>
              <a:latin typeface="Arial"/>
              <a:ea typeface="Arial"/>
              <a:cs typeface="Arial"/>
              <a:sym typeface="Arial"/>
            </a:endParaRPr>
          </a:p>
          <a:p>
            <a:pPr indent="0" lvl="0" marL="0" marR="0" rtl="0" algn="l">
              <a:spcBef>
                <a:spcPts val="0"/>
              </a:spcBef>
              <a:spcAft>
                <a:spcPts val="0"/>
              </a:spcAft>
              <a:buNone/>
            </a:pPr>
            <a:r>
              <a:rPr i="1" lang="en-US" sz="1800">
                <a:solidFill>
                  <a:schemeClr val="dk1"/>
                </a:solidFill>
                <a:latin typeface="Arial"/>
                <a:ea typeface="Arial"/>
                <a:cs typeface="Arial"/>
                <a:sym typeface="Arial"/>
              </a:rPr>
              <a:t>-Ceres Technologies Field Service</a:t>
            </a: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endParaRPr sz="2400">
              <a:solidFill>
                <a:srgbClr val="4E4E56"/>
              </a:solidFill>
              <a:latin typeface="Arial"/>
              <a:ea typeface="Arial"/>
              <a:cs typeface="Arial"/>
              <a:sym typeface="Arial"/>
            </a:endParaRPr>
          </a:p>
        </p:txBody>
      </p:sp>
    </p:spTree>
  </p:cSld>
  <p:clrMapOvr>
    <a:masterClrMapping/>
  </p:clrMapOvr>
  <mc:AlternateContent>
    <mc:Choice Requires="p14">
      <p:transition p14:dur="100">
        <p:fade thruBlk="1"/>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26"/>
          <p:cNvPicPr preferRelativeResize="0"/>
          <p:nvPr/>
        </p:nvPicPr>
        <p:blipFill rotWithShape="1">
          <a:blip r:embed="rId3">
            <a:alphaModFix/>
          </a:blip>
          <a:srcRect b="0" l="0" r="0" t="0"/>
          <a:stretch/>
        </p:blipFill>
        <p:spPr>
          <a:xfrm>
            <a:off x="0" y="-73479"/>
            <a:ext cx="12192000" cy="6858000"/>
          </a:xfrm>
          <a:prstGeom prst="rect">
            <a:avLst/>
          </a:prstGeom>
          <a:noFill/>
          <a:ln>
            <a:noFill/>
          </a:ln>
        </p:spPr>
      </p:pic>
      <p:sp>
        <p:nvSpPr>
          <p:cNvPr id="227" name="Google Shape;227;p26"/>
          <p:cNvSpPr txBox="1"/>
          <p:nvPr/>
        </p:nvSpPr>
        <p:spPr>
          <a:xfrm>
            <a:off x="4075341" y="616008"/>
            <a:ext cx="4159857"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400">
                <a:solidFill>
                  <a:schemeClr val="lt1"/>
                </a:solidFill>
                <a:latin typeface="Arial"/>
                <a:ea typeface="Arial"/>
                <a:cs typeface="Arial"/>
                <a:sym typeface="Arial"/>
              </a:rPr>
              <a:t>INNOVATE.</a:t>
            </a:r>
            <a:endParaRPr/>
          </a:p>
        </p:txBody>
      </p:sp>
      <p:pic>
        <p:nvPicPr>
          <p:cNvPr descr="Front Logo bar-02.png" id="228" name="Google Shape;228;p26"/>
          <p:cNvPicPr preferRelativeResize="0"/>
          <p:nvPr/>
        </p:nvPicPr>
        <p:blipFill rotWithShape="1">
          <a:blip r:embed="rId4">
            <a:alphaModFix/>
          </a:blip>
          <a:srcRect b="0" l="0" r="0" t="0"/>
          <a:stretch/>
        </p:blipFill>
        <p:spPr>
          <a:xfrm>
            <a:off x="9870622" y="3429000"/>
            <a:ext cx="2227120" cy="14658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descr="Title bar-04.png" id="94" name="Google Shape;94;p14"/>
          <p:cNvPicPr preferRelativeResize="0"/>
          <p:nvPr/>
        </p:nvPicPr>
        <p:blipFill rotWithShape="1">
          <a:blip r:embed="rId3">
            <a:alphaModFix/>
          </a:blip>
          <a:srcRect b="0" l="0" r="0" t="0"/>
          <a:stretch/>
        </p:blipFill>
        <p:spPr>
          <a:xfrm>
            <a:off x="0" y="411265"/>
            <a:ext cx="12192000" cy="949960"/>
          </a:xfrm>
          <a:prstGeom prst="rect">
            <a:avLst/>
          </a:prstGeom>
          <a:noFill/>
          <a:ln>
            <a:noFill/>
          </a:ln>
        </p:spPr>
      </p:pic>
      <p:sp>
        <p:nvSpPr>
          <p:cNvPr id="95" name="Google Shape;95;p14"/>
          <p:cNvSpPr/>
          <p:nvPr/>
        </p:nvSpPr>
        <p:spPr>
          <a:xfrm>
            <a:off x="591671" y="673605"/>
            <a:ext cx="6684682" cy="536631"/>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3200" u="none" cap="none" strike="noStrike">
                <a:solidFill>
                  <a:schemeClr val="lt1"/>
                </a:solidFill>
                <a:latin typeface="Arial"/>
                <a:ea typeface="Arial"/>
                <a:cs typeface="Arial"/>
                <a:sym typeface="Arial"/>
              </a:rPr>
              <a:t>EXPLAINER VIDEO</a:t>
            </a:r>
            <a:endParaRPr b="0" i="0" sz="2000" u="none" cap="none" strike="noStrike">
              <a:solidFill>
                <a:schemeClr val="lt1"/>
              </a:solidFill>
              <a:latin typeface="Arial"/>
              <a:ea typeface="Arial"/>
              <a:cs typeface="Arial"/>
              <a:sym typeface="Arial"/>
            </a:endParaRPr>
          </a:p>
        </p:txBody>
      </p:sp>
      <p:pic>
        <p:nvPicPr>
          <p:cNvPr id="96" name="Google Shape;96;p14"/>
          <p:cNvPicPr preferRelativeResize="0"/>
          <p:nvPr/>
        </p:nvPicPr>
        <p:blipFill rotWithShape="1">
          <a:blip r:embed="rId4">
            <a:alphaModFix/>
          </a:blip>
          <a:srcRect b="0" l="0" r="0" t="0"/>
          <a:stretch/>
        </p:blipFill>
        <p:spPr>
          <a:xfrm>
            <a:off x="1465489" y="1648675"/>
            <a:ext cx="9261022" cy="520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1" name="Shape 101"/>
        <p:cNvGrpSpPr/>
        <p:nvPr/>
      </p:nvGrpSpPr>
      <p:grpSpPr>
        <a:xfrm>
          <a:off x="0" y="0"/>
          <a:ext cx="0" cy="0"/>
          <a:chOff x="0" y="0"/>
          <a:chExt cx="0" cy="0"/>
        </a:xfrm>
      </p:grpSpPr>
      <p:pic>
        <p:nvPicPr>
          <p:cNvPr descr="Title bar-04.png" id="102" name="Google Shape;102;p15"/>
          <p:cNvPicPr preferRelativeResize="0"/>
          <p:nvPr/>
        </p:nvPicPr>
        <p:blipFill rotWithShape="1">
          <a:blip r:embed="rId3">
            <a:alphaModFix/>
          </a:blip>
          <a:srcRect b="0" l="0" r="0" t="0"/>
          <a:stretch/>
        </p:blipFill>
        <p:spPr>
          <a:xfrm>
            <a:off x="-26903" y="449506"/>
            <a:ext cx="12192000" cy="949960"/>
          </a:xfrm>
          <a:prstGeom prst="rect">
            <a:avLst/>
          </a:prstGeom>
          <a:noFill/>
          <a:ln>
            <a:noFill/>
          </a:ln>
        </p:spPr>
      </p:pic>
      <p:sp>
        <p:nvSpPr>
          <p:cNvPr id="103" name="Google Shape;103;p15"/>
          <p:cNvSpPr/>
          <p:nvPr/>
        </p:nvSpPr>
        <p:spPr>
          <a:xfrm>
            <a:off x="591671" y="673605"/>
            <a:ext cx="6684682" cy="536631"/>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3200" u="none" cap="none" strike="noStrike">
                <a:solidFill>
                  <a:schemeClr val="lt1"/>
                </a:solidFill>
                <a:latin typeface="Arial"/>
                <a:ea typeface="Arial"/>
                <a:cs typeface="Arial"/>
                <a:sym typeface="Arial"/>
              </a:rPr>
              <a:t>HEADS UP PLATFORM</a:t>
            </a:r>
            <a:endParaRPr b="0" i="0" sz="2000" u="none" cap="none" strike="noStrike">
              <a:solidFill>
                <a:schemeClr val="lt1"/>
              </a:solidFill>
              <a:latin typeface="Arial"/>
              <a:ea typeface="Arial"/>
              <a:cs typeface="Arial"/>
              <a:sym typeface="Arial"/>
            </a:endParaRPr>
          </a:p>
        </p:txBody>
      </p:sp>
      <p:grpSp>
        <p:nvGrpSpPr>
          <p:cNvPr id="104" name="Google Shape;104;p15"/>
          <p:cNvGrpSpPr/>
          <p:nvPr/>
        </p:nvGrpSpPr>
        <p:grpSpPr>
          <a:xfrm>
            <a:off x="591671" y="2136309"/>
            <a:ext cx="2736519" cy="523220"/>
            <a:chOff x="565481" y="2136589"/>
            <a:chExt cx="2736519" cy="523220"/>
          </a:xfrm>
        </p:grpSpPr>
        <p:sp>
          <p:nvSpPr>
            <p:cNvPr id="105" name="Google Shape;105;p15"/>
            <p:cNvSpPr txBox="1"/>
            <p:nvPr/>
          </p:nvSpPr>
          <p:spPr>
            <a:xfrm>
              <a:off x="565481" y="2136589"/>
              <a:ext cx="225112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4E4E56"/>
                  </a:solidFill>
                  <a:latin typeface="Arial"/>
                  <a:ea typeface="Arial"/>
                  <a:cs typeface="Arial"/>
                  <a:sym typeface="Arial"/>
                </a:rPr>
                <a:t>MOBILE APP</a:t>
              </a:r>
              <a:endParaRPr/>
            </a:p>
          </p:txBody>
        </p:sp>
        <p:cxnSp>
          <p:nvCxnSpPr>
            <p:cNvPr id="106" name="Google Shape;106;p15"/>
            <p:cNvCxnSpPr/>
            <p:nvPr/>
          </p:nvCxnSpPr>
          <p:spPr>
            <a:xfrm>
              <a:off x="657412" y="2659529"/>
              <a:ext cx="2644588" cy="0"/>
            </a:xfrm>
            <a:prstGeom prst="straightConnector1">
              <a:avLst/>
            </a:prstGeom>
            <a:noFill/>
            <a:ln cap="flat" cmpd="sng" w="19050">
              <a:solidFill>
                <a:srgbClr val="4E4E56"/>
              </a:solidFill>
              <a:prstDash val="solid"/>
              <a:miter lim="800000"/>
              <a:headEnd len="sm" w="sm" type="none"/>
              <a:tailEnd len="sm" w="sm" type="none"/>
            </a:ln>
          </p:spPr>
        </p:cxnSp>
      </p:grpSp>
      <p:grpSp>
        <p:nvGrpSpPr>
          <p:cNvPr id="107" name="Google Shape;107;p15"/>
          <p:cNvGrpSpPr/>
          <p:nvPr/>
        </p:nvGrpSpPr>
        <p:grpSpPr>
          <a:xfrm>
            <a:off x="1693509" y="4900706"/>
            <a:ext cx="3117550" cy="523220"/>
            <a:chOff x="1693509" y="4900706"/>
            <a:chExt cx="3117550" cy="523220"/>
          </a:xfrm>
        </p:grpSpPr>
        <p:sp>
          <p:nvSpPr>
            <p:cNvPr id="108" name="Google Shape;108;p15"/>
            <p:cNvSpPr txBox="1"/>
            <p:nvPr/>
          </p:nvSpPr>
          <p:spPr>
            <a:xfrm>
              <a:off x="1693509" y="4900706"/>
              <a:ext cx="2027067"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4E4E56"/>
                  </a:solidFill>
                  <a:latin typeface="Arial"/>
                  <a:ea typeface="Arial"/>
                  <a:cs typeface="Arial"/>
                  <a:sym typeface="Arial"/>
                </a:rPr>
                <a:t>INDICATOR</a:t>
              </a:r>
              <a:endParaRPr/>
            </a:p>
          </p:txBody>
        </p:sp>
        <p:cxnSp>
          <p:nvCxnSpPr>
            <p:cNvPr id="109" name="Google Shape;109;p15"/>
            <p:cNvCxnSpPr/>
            <p:nvPr/>
          </p:nvCxnSpPr>
          <p:spPr>
            <a:xfrm>
              <a:off x="1792941" y="5423646"/>
              <a:ext cx="3018118" cy="0"/>
            </a:xfrm>
            <a:prstGeom prst="straightConnector1">
              <a:avLst/>
            </a:prstGeom>
            <a:noFill/>
            <a:ln cap="flat" cmpd="sng" w="19050">
              <a:solidFill>
                <a:srgbClr val="4E4E56"/>
              </a:solidFill>
              <a:prstDash val="solid"/>
              <a:miter lim="800000"/>
              <a:headEnd len="sm" w="sm" type="none"/>
              <a:tailEnd len="sm" w="sm" type="none"/>
            </a:ln>
          </p:spPr>
        </p:cxnSp>
      </p:grpSp>
      <p:grpSp>
        <p:nvGrpSpPr>
          <p:cNvPr id="110" name="Google Shape;110;p15"/>
          <p:cNvGrpSpPr/>
          <p:nvPr/>
        </p:nvGrpSpPr>
        <p:grpSpPr>
          <a:xfrm>
            <a:off x="8785412" y="2136589"/>
            <a:ext cx="2725088" cy="523220"/>
            <a:chOff x="8785412" y="2136589"/>
            <a:chExt cx="2725088" cy="523220"/>
          </a:xfrm>
        </p:grpSpPr>
        <p:sp>
          <p:nvSpPr>
            <p:cNvPr id="111" name="Google Shape;111;p15"/>
            <p:cNvSpPr txBox="1"/>
            <p:nvPr/>
          </p:nvSpPr>
          <p:spPr>
            <a:xfrm>
              <a:off x="9203356" y="2136589"/>
              <a:ext cx="2307144"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4E4E56"/>
                  </a:solidFill>
                  <a:latin typeface="Arial"/>
                  <a:ea typeface="Arial"/>
                  <a:cs typeface="Arial"/>
                  <a:sym typeface="Arial"/>
                </a:rPr>
                <a:t>DASHBOARD</a:t>
              </a:r>
              <a:endParaRPr/>
            </a:p>
          </p:txBody>
        </p:sp>
        <p:cxnSp>
          <p:nvCxnSpPr>
            <p:cNvPr id="112" name="Google Shape;112;p15"/>
            <p:cNvCxnSpPr/>
            <p:nvPr/>
          </p:nvCxnSpPr>
          <p:spPr>
            <a:xfrm>
              <a:off x="8785412" y="2659529"/>
              <a:ext cx="2644588" cy="0"/>
            </a:xfrm>
            <a:prstGeom prst="straightConnector1">
              <a:avLst/>
            </a:prstGeom>
            <a:noFill/>
            <a:ln cap="flat" cmpd="sng" w="19050">
              <a:solidFill>
                <a:srgbClr val="4E4E56"/>
              </a:solidFill>
              <a:prstDash val="solid"/>
              <a:miter lim="800000"/>
              <a:headEnd len="sm" w="sm" type="none"/>
              <a:tailEnd len="sm" w="sm" type="none"/>
            </a:ln>
          </p:spPr>
        </p:cxnSp>
      </p:grpSp>
      <p:pic>
        <p:nvPicPr>
          <p:cNvPr descr="HU Matrix.png" id="113" name="Google Shape;113;p15"/>
          <p:cNvPicPr preferRelativeResize="0"/>
          <p:nvPr/>
        </p:nvPicPr>
        <p:blipFill rotWithShape="1">
          <a:blip r:embed="rId4">
            <a:alphaModFix/>
          </a:blip>
          <a:srcRect b="0" l="0" r="0" t="0"/>
          <a:stretch/>
        </p:blipFill>
        <p:spPr>
          <a:xfrm>
            <a:off x="2804381" y="1721502"/>
            <a:ext cx="6843395" cy="4392886"/>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100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100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p:tgtEl>
                                          <p:spTgt spid="1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descr="Title bar-04.png" id="119" name="Google Shape;119;p16"/>
          <p:cNvPicPr preferRelativeResize="0"/>
          <p:nvPr/>
        </p:nvPicPr>
        <p:blipFill rotWithShape="1">
          <a:blip r:embed="rId3">
            <a:alphaModFix/>
          </a:blip>
          <a:srcRect b="0" l="0" r="0" t="0"/>
          <a:stretch/>
        </p:blipFill>
        <p:spPr>
          <a:xfrm>
            <a:off x="0" y="466314"/>
            <a:ext cx="12192000" cy="949960"/>
          </a:xfrm>
          <a:prstGeom prst="rect">
            <a:avLst/>
          </a:prstGeom>
          <a:noFill/>
          <a:ln>
            <a:noFill/>
          </a:ln>
        </p:spPr>
      </p:pic>
      <p:sp>
        <p:nvSpPr>
          <p:cNvPr id="120" name="Google Shape;120;p16"/>
          <p:cNvSpPr/>
          <p:nvPr/>
        </p:nvSpPr>
        <p:spPr>
          <a:xfrm>
            <a:off x="591671" y="673605"/>
            <a:ext cx="6684682" cy="536631"/>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3200" u="none" cap="none" strike="noStrike">
                <a:solidFill>
                  <a:schemeClr val="lt1"/>
                </a:solidFill>
                <a:latin typeface="Arial"/>
                <a:ea typeface="Arial"/>
                <a:cs typeface="Arial"/>
                <a:sym typeface="Arial"/>
              </a:rPr>
              <a:t>CURRENT FUNCTIONALITY</a:t>
            </a:r>
            <a:endParaRPr b="0" i="0" sz="2000" u="none" cap="none" strike="noStrike">
              <a:solidFill>
                <a:schemeClr val="lt1"/>
              </a:solidFill>
              <a:latin typeface="Arial"/>
              <a:ea typeface="Arial"/>
              <a:cs typeface="Arial"/>
              <a:sym typeface="Arial"/>
            </a:endParaRPr>
          </a:p>
        </p:txBody>
      </p:sp>
      <p:pic>
        <p:nvPicPr>
          <p:cNvPr descr="stop-light-call-out.jpg" id="121" name="Google Shape;121;p16"/>
          <p:cNvPicPr preferRelativeResize="0"/>
          <p:nvPr/>
        </p:nvPicPr>
        <p:blipFill rotWithShape="1">
          <a:blip r:embed="rId4">
            <a:alphaModFix/>
          </a:blip>
          <a:srcRect b="0" l="0" r="0" t="0"/>
          <a:stretch/>
        </p:blipFill>
        <p:spPr>
          <a:xfrm>
            <a:off x="709705" y="3221477"/>
            <a:ext cx="4706470" cy="1611966"/>
          </a:xfrm>
          <a:prstGeom prst="rect">
            <a:avLst/>
          </a:prstGeom>
          <a:noFill/>
          <a:ln>
            <a:noFill/>
          </a:ln>
        </p:spPr>
      </p:pic>
      <p:sp>
        <p:nvSpPr>
          <p:cNvPr id="122" name="Google Shape;122;p16"/>
          <p:cNvSpPr txBox="1"/>
          <p:nvPr/>
        </p:nvSpPr>
        <p:spPr>
          <a:xfrm>
            <a:off x="612587" y="1912470"/>
            <a:ext cx="4900707" cy="8156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300" u="none" cap="none" strike="noStrike">
                <a:solidFill>
                  <a:srgbClr val="4E4E56"/>
                </a:solidFill>
                <a:latin typeface="Arial"/>
                <a:ea typeface="Arial"/>
                <a:cs typeface="Arial"/>
                <a:sym typeface="Arial"/>
              </a:rPr>
              <a:t>Simple, Effective, Communication.</a:t>
            </a:r>
            <a:endParaRPr/>
          </a:p>
          <a:p>
            <a:pPr indent="0" lvl="0" marL="0" marR="0" rtl="0" algn="l">
              <a:spcBef>
                <a:spcPts val="0"/>
              </a:spcBef>
              <a:spcAft>
                <a:spcPts val="0"/>
              </a:spcAft>
              <a:buNone/>
            </a:pPr>
            <a:r>
              <a:t/>
            </a:r>
            <a:endParaRPr sz="2400">
              <a:solidFill>
                <a:srgbClr val="4E4E56"/>
              </a:solidFill>
              <a:latin typeface="Arial"/>
              <a:ea typeface="Arial"/>
              <a:cs typeface="Arial"/>
              <a:sym typeface="Arial"/>
            </a:endParaRPr>
          </a:p>
        </p:txBody>
      </p:sp>
      <p:pic>
        <p:nvPicPr>
          <p:cNvPr id="123" name="Google Shape;123;p16"/>
          <p:cNvPicPr preferRelativeResize="0"/>
          <p:nvPr/>
        </p:nvPicPr>
        <p:blipFill rotWithShape="1">
          <a:blip r:embed="rId5">
            <a:alphaModFix/>
          </a:blip>
          <a:srcRect b="0" l="0" r="0" t="0"/>
          <a:stretch/>
        </p:blipFill>
        <p:spPr>
          <a:xfrm>
            <a:off x="709705" y="5853793"/>
            <a:ext cx="3625531" cy="488062"/>
          </a:xfrm>
          <a:prstGeom prst="rect">
            <a:avLst/>
          </a:prstGeom>
          <a:noFill/>
          <a:ln>
            <a:noFill/>
          </a:ln>
        </p:spPr>
      </p:pic>
      <p:pic>
        <p:nvPicPr>
          <p:cNvPr id="124" name="Google Shape;124;p16"/>
          <p:cNvPicPr preferRelativeResize="0"/>
          <p:nvPr/>
        </p:nvPicPr>
        <p:blipFill rotWithShape="1">
          <a:blip r:embed="rId6">
            <a:alphaModFix/>
          </a:blip>
          <a:srcRect b="0" l="10254" r="0" t="9862"/>
          <a:stretch/>
        </p:blipFill>
        <p:spPr>
          <a:xfrm>
            <a:off x="5593429" y="2387620"/>
            <a:ext cx="6429841" cy="4305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descr="Title bar-04.png" id="129" name="Google Shape;129;p17"/>
          <p:cNvPicPr preferRelativeResize="0"/>
          <p:nvPr/>
        </p:nvPicPr>
        <p:blipFill rotWithShape="1">
          <a:blip r:embed="rId3">
            <a:alphaModFix/>
          </a:blip>
          <a:srcRect b="0" l="0" r="0" t="0"/>
          <a:stretch/>
        </p:blipFill>
        <p:spPr>
          <a:xfrm>
            <a:off x="0" y="411265"/>
            <a:ext cx="12192000" cy="949960"/>
          </a:xfrm>
          <a:prstGeom prst="rect">
            <a:avLst/>
          </a:prstGeom>
          <a:noFill/>
          <a:ln>
            <a:noFill/>
          </a:ln>
        </p:spPr>
      </p:pic>
      <p:sp>
        <p:nvSpPr>
          <p:cNvPr id="130" name="Google Shape;130;p17"/>
          <p:cNvSpPr/>
          <p:nvPr/>
        </p:nvSpPr>
        <p:spPr>
          <a:xfrm>
            <a:off x="591671" y="673605"/>
            <a:ext cx="6684682" cy="536631"/>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EMERGENCY NOTIFICATIONS</a:t>
            </a:r>
            <a:endParaRPr sz="2000">
              <a:solidFill>
                <a:schemeClr val="lt1"/>
              </a:solidFill>
              <a:latin typeface="Arial"/>
              <a:ea typeface="Arial"/>
              <a:cs typeface="Arial"/>
              <a:sym typeface="Arial"/>
            </a:endParaRPr>
          </a:p>
        </p:txBody>
      </p:sp>
      <p:pic>
        <p:nvPicPr>
          <p:cNvPr id="131" name="Google Shape;131;p17"/>
          <p:cNvPicPr preferRelativeResize="0"/>
          <p:nvPr/>
        </p:nvPicPr>
        <p:blipFill rotWithShape="1">
          <a:blip r:embed="rId4">
            <a:alphaModFix/>
          </a:blip>
          <a:srcRect b="0" l="0" r="0" t="0"/>
          <a:stretch/>
        </p:blipFill>
        <p:spPr>
          <a:xfrm>
            <a:off x="180770" y="1928736"/>
            <a:ext cx="6771299" cy="3808856"/>
          </a:xfrm>
          <a:prstGeom prst="rect">
            <a:avLst/>
          </a:prstGeom>
          <a:noFill/>
          <a:ln>
            <a:noFill/>
          </a:ln>
        </p:spPr>
      </p:pic>
      <p:sp>
        <p:nvSpPr>
          <p:cNvPr id="132" name="Google Shape;132;p17"/>
          <p:cNvSpPr/>
          <p:nvPr/>
        </p:nvSpPr>
        <p:spPr>
          <a:xfrm>
            <a:off x="7327997" y="1912376"/>
            <a:ext cx="4417016" cy="380885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17"/>
          <p:cNvSpPr txBox="1"/>
          <p:nvPr/>
        </p:nvSpPr>
        <p:spPr>
          <a:xfrm>
            <a:off x="7439271" y="2077866"/>
            <a:ext cx="4194468" cy="347787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4E4E56"/>
              </a:buClr>
              <a:buSzPts val="2000"/>
              <a:buFont typeface="Arial"/>
              <a:buChar char="•"/>
            </a:pPr>
            <a:r>
              <a:rPr lang="en-US" sz="2000">
                <a:solidFill>
                  <a:srgbClr val="4E4E56"/>
                </a:solidFill>
                <a:latin typeface="Arial"/>
                <a:ea typeface="Arial"/>
                <a:cs typeface="Arial"/>
                <a:sym typeface="Arial"/>
              </a:rPr>
              <a:t>Emergencies</a:t>
            </a:r>
            <a:endParaRPr/>
          </a:p>
          <a:p>
            <a:pPr indent="-215900" lvl="0" marL="342900" marR="0" rtl="0" algn="l">
              <a:spcBef>
                <a:spcPts val="0"/>
              </a:spcBef>
              <a:spcAft>
                <a:spcPts val="0"/>
              </a:spcAft>
              <a:buClr>
                <a:schemeClr val="dk1"/>
              </a:buClr>
              <a:buSzPts val="2000"/>
              <a:buFont typeface="Arial"/>
              <a:buNone/>
            </a:pPr>
            <a:r>
              <a:t/>
            </a:r>
            <a:endParaRPr sz="2000">
              <a:solidFill>
                <a:srgbClr val="4E4E56"/>
              </a:solidFill>
              <a:latin typeface="Arial"/>
              <a:ea typeface="Arial"/>
              <a:cs typeface="Arial"/>
              <a:sym typeface="Arial"/>
            </a:endParaRPr>
          </a:p>
          <a:p>
            <a:pPr indent="-342900" lvl="0" marL="342900" marR="0" rtl="0" algn="l">
              <a:spcBef>
                <a:spcPts val="0"/>
              </a:spcBef>
              <a:spcAft>
                <a:spcPts val="0"/>
              </a:spcAft>
              <a:buClr>
                <a:srgbClr val="4E4E56"/>
              </a:buClr>
              <a:buSzPts val="2000"/>
              <a:buFont typeface="Arial"/>
              <a:buChar char="•"/>
            </a:pPr>
            <a:r>
              <a:rPr lang="en-US" sz="2000">
                <a:solidFill>
                  <a:srgbClr val="4E4E56"/>
                </a:solidFill>
                <a:latin typeface="Arial"/>
                <a:ea typeface="Arial"/>
                <a:cs typeface="Arial"/>
                <a:sym typeface="Arial"/>
              </a:rPr>
              <a:t>Man Down (EMT)</a:t>
            </a:r>
            <a:endParaRPr/>
          </a:p>
          <a:p>
            <a:pPr indent="0" lvl="0" marL="0" marR="0" rtl="0" algn="l">
              <a:spcBef>
                <a:spcPts val="0"/>
              </a:spcBef>
              <a:spcAft>
                <a:spcPts val="0"/>
              </a:spcAft>
              <a:buNone/>
            </a:pPr>
            <a:r>
              <a:t/>
            </a:r>
            <a:endParaRPr sz="2000">
              <a:solidFill>
                <a:srgbClr val="4E4E56"/>
              </a:solidFill>
              <a:latin typeface="Arial"/>
              <a:ea typeface="Arial"/>
              <a:cs typeface="Arial"/>
              <a:sym typeface="Arial"/>
            </a:endParaRPr>
          </a:p>
          <a:p>
            <a:pPr indent="-342900" lvl="0" marL="342900" marR="0" rtl="0" algn="l">
              <a:spcBef>
                <a:spcPts val="0"/>
              </a:spcBef>
              <a:spcAft>
                <a:spcPts val="0"/>
              </a:spcAft>
              <a:buClr>
                <a:srgbClr val="4E4E56"/>
              </a:buClr>
              <a:buSzPts val="2000"/>
              <a:buFont typeface="Arial"/>
              <a:buChar char="•"/>
            </a:pPr>
            <a:r>
              <a:rPr lang="en-US" sz="2000">
                <a:solidFill>
                  <a:srgbClr val="4E4E56"/>
                </a:solidFill>
                <a:latin typeface="Arial"/>
                <a:ea typeface="Arial"/>
                <a:cs typeface="Arial"/>
                <a:sym typeface="Arial"/>
              </a:rPr>
              <a:t>Evacuations</a:t>
            </a:r>
            <a:endParaRPr/>
          </a:p>
          <a:p>
            <a:pPr indent="0" lvl="0" marL="0" marR="0" rtl="0" algn="l">
              <a:spcBef>
                <a:spcPts val="0"/>
              </a:spcBef>
              <a:spcAft>
                <a:spcPts val="0"/>
              </a:spcAft>
              <a:buNone/>
            </a:pPr>
            <a:r>
              <a:t/>
            </a:r>
            <a:endParaRPr sz="2000">
              <a:solidFill>
                <a:srgbClr val="4E4E56"/>
              </a:solidFill>
              <a:latin typeface="Arial"/>
              <a:ea typeface="Arial"/>
              <a:cs typeface="Arial"/>
              <a:sym typeface="Arial"/>
            </a:endParaRPr>
          </a:p>
          <a:p>
            <a:pPr indent="-342900" lvl="0" marL="342900" marR="0" rtl="0" algn="l">
              <a:spcBef>
                <a:spcPts val="0"/>
              </a:spcBef>
              <a:spcAft>
                <a:spcPts val="0"/>
              </a:spcAft>
              <a:buClr>
                <a:srgbClr val="4E4E56"/>
              </a:buClr>
              <a:buSzPts val="2000"/>
              <a:buFont typeface="Arial"/>
              <a:buChar char="•"/>
            </a:pPr>
            <a:r>
              <a:rPr lang="en-US" sz="2000">
                <a:solidFill>
                  <a:srgbClr val="4E4E56"/>
                </a:solidFill>
                <a:latin typeface="Arial"/>
                <a:ea typeface="Arial"/>
                <a:cs typeface="Arial"/>
                <a:sym typeface="Arial"/>
              </a:rPr>
              <a:t>Stand downs</a:t>
            </a:r>
            <a:endParaRPr/>
          </a:p>
          <a:p>
            <a:pPr indent="0" lvl="0" marL="0" marR="0" rtl="0" algn="l">
              <a:spcBef>
                <a:spcPts val="0"/>
              </a:spcBef>
              <a:spcAft>
                <a:spcPts val="0"/>
              </a:spcAft>
              <a:buNone/>
            </a:pPr>
            <a:r>
              <a:t/>
            </a:r>
            <a:endParaRPr sz="2000">
              <a:solidFill>
                <a:srgbClr val="4E4E56"/>
              </a:solidFill>
              <a:latin typeface="Arial"/>
              <a:ea typeface="Arial"/>
              <a:cs typeface="Arial"/>
              <a:sym typeface="Arial"/>
            </a:endParaRPr>
          </a:p>
          <a:p>
            <a:pPr indent="-342900" lvl="0" marL="342900" marR="0" rtl="0" algn="l">
              <a:spcBef>
                <a:spcPts val="0"/>
              </a:spcBef>
              <a:spcAft>
                <a:spcPts val="0"/>
              </a:spcAft>
              <a:buClr>
                <a:srgbClr val="4E4E56"/>
              </a:buClr>
              <a:buSzPts val="2000"/>
              <a:buFont typeface="Arial"/>
              <a:buChar char="•"/>
            </a:pPr>
            <a:r>
              <a:rPr lang="en-US" sz="2000">
                <a:solidFill>
                  <a:srgbClr val="4E4E56"/>
                </a:solidFill>
                <a:latin typeface="Arial"/>
                <a:ea typeface="Arial"/>
                <a:cs typeface="Arial"/>
                <a:sym typeface="Arial"/>
              </a:rPr>
              <a:t>Training</a:t>
            </a:r>
            <a:endParaRPr/>
          </a:p>
          <a:p>
            <a:pPr indent="0" lvl="0" marL="0" marR="0" rtl="0" algn="l">
              <a:spcBef>
                <a:spcPts val="0"/>
              </a:spcBef>
              <a:spcAft>
                <a:spcPts val="0"/>
              </a:spcAft>
              <a:buNone/>
            </a:pPr>
            <a:r>
              <a:t/>
            </a:r>
            <a:endParaRPr sz="2000">
              <a:solidFill>
                <a:srgbClr val="4E4E56"/>
              </a:solidFill>
              <a:latin typeface="Arial"/>
              <a:ea typeface="Arial"/>
              <a:cs typeface="Arial"/>
              <a:sym typeface="Arial"/>
            </a:endParaRPr>
          </a:p>
          <a:p>
            <a:pPr indent="-342900" lvl="0" marL="342900" marR="0" rtl="0" algn="l">
              <a:spcBef>
                <a:spcPts val="0"/>
              </a:spcBef>
              <a:spcAft>
                <a:spcPts val="0"/>
              </a:spcAft>
              <a:buClr>
                <a:srgbClr val="4E4E56"/>
              </a:buClr>
              <a:buSzPts val="2000"/>
              <a:buFont typeface="Arial"/>
              <a:buChar char="•"/>
            </a:pPr>
            <a:r>
              <a:rPr lang="en-US" sz="2000">
                <a:solidFill>
                  <a:srgbClr val="4E4E56"/>
                </a:solidFill>
                <a:latin typeface="Arial"/>
                <a:ea typeface="Arial"/>
                <a:cs typeface="Arial"/>
                <a:sym typeface="Arial"/>
              </a:rPr>
              <a:t>Communicating Safety, Safely.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descr="Title bar-04.png" id="138" name="Google Shape;138;p18"/>
          <p:cNvPicPr preferRelativeResize="0"/>
          <p:nvPr/>
        </p:nvPicPr>
        <p:blipFill rotWithShape="1">
          <a:blip r:embed="rId3">
            <a:alphaModFix/>
          </a:blip>
          <a:srcRect b="0" l="0" r="0" t="0"/>
          <a:stretch/>
        </p:blipFill>
        <p:spPr>
          <a:xfrm>
            <a:off x="0" y="411265"/>
            <a:ext cx="12192000" cy="949960"/>
          </a:xfrm>
          <a:prstGeom prst="rect">
            <a:avLst/>
          </a:prstGeom>
          <a:noFill/>
          <a:ln>
            <a:noFill/>
          </a:ln>
        </p:spPr>
      </p:pic>
      <p:sp>
        <p:nvSpPr>
          <p:cNvPr id="139" name="Google Shape;139;p18"/>
          <p:cNvSpPr/>
          <p:nvPr/>
        </p:nvSpPr>
        <p:spPr>
          <a:xfrm>
            <a:off x="591671" y="673605"/>
            <a:ext cx="6684682" cy="536631"/>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TWO WAY COMMUNICATION</a:t>
            </a:r>
            <a:endParaRPr sz="2000">
              <a:solidFill>
                <a:schemeClr val="lt1"/>
              </a:solidFill>
              <a:latin typeface="Arial"/>
              <a:ea typeface="Arial"/>
              <a:cs typeface="Arial"/>
              <a:sym typeface="Arial"/>
            </a:endParaRPr>
          </a:p>
        </p:txBody>
      </p:sp>
      <p:pic>
        <p:nvPicPr>
          <p:cNvPr id="140" name="Google Shape;140;p18"/>
          <p:cNvPicPr preferRelativeResize="0"/>
          <p:nvPr/>
        </p:nvPicPr>
        <p:blipFill rotWithShape="1">
          <a:blip r:embed="rId4">
            <a:alphaModFix/>
          </a:blip>
          <a:srcRect b="0" l="0" r="0" t="0"/>
          <a:stretch/>
        </p:blipFill>
        <p:spPr>
          <a:xfrm>
            <a:off x="487755" y="2006685"/>
            <a:ext cx="6514928" cy="3664647"/>
          </a:xfrm>
          <a:prstGeom prst="rect">
            <a:avLst/>
          </a:prstGeom>
          <a:noFill/>
          <a:ln>
            <a:noFill/>
          </a:ln>
        </p:spPr>
      </p:pic>
      <p:sp>
        <p:nvSpPr>
          <p:cNvPr id="141" name="Google Shape;141;p18"/>
          <p:cNvSpPr/>
          <p:nvPr/>
        </p:nvSpPr>
        <p:spPr>
          <a:xfrm>
            <a:off x="7560784" y="2006685"/>
            <a:ext cx="4139292" cy="361593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18"/>
          <p:cNvSpPr txBox="1"/>
          <p:nvPr/>
        </p:nvSpPr>
        <p:spPr>
          <a:xfrm>
            <a:off x="7560784" y="2006685"/>
            <a:ext cx="4139292" cy="526297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4E4E56"/>
              </a:buClr>
              <a:buSzPts val="2400"/>
              <a:buFont typeface="Arial"/>
              <a:buChar char="•"/>
            </a:pPr>
            <a:r>
              <a:rPr lang="en-US" sz="2400">
                <a:solidFill>
                  <a:srgbClr val="4E4E56"/>
                </a:solidFill>
                <a:latin typeface="Arial"/>
                <a:ea typeface="Arial"/>
                <a:cs typeface="Arial"/>
                <a:sym typeface="Arial"/>
              </a:rPr>
              <a:t>Mobil Differentiation</a:t>
            </a:r>
            <a:endParaRPr/>
          </a:p>
          <a:p>
            <a:pPr indent="0" lvl="0" marL="0" marR="0" rtl="0" algn="l">
              <a:spcBef>
                <a:spcPts val="0"/>
              </a:spcBef>
              <a:spcAft>
                <a:spcPts val="0"/>
              </a:spcAft>
              <a:buNone/>
            </a:pPr>
            <a:r>
              <a:t/>
            </a:r>
            <a:endParaRPr sz="2400">
              <a:solidFill>
                <a:srgbClr val="4E4E56"/>
              </a:solidFill>
              <a:latin typeface="Arial"/>
              <a:ea typeface="Arial"/>
              <a:cs typeface="Arial"/>
              <a:sym typeface="Arial"/>
            </a:endParaRPr>
          </a:p>
          <a:p>
            <a:pPr indent="-342900" lvl="0" marL="342900" marR="0" rtl="0" algn="l">
              <a:spcBef>
                <a:spcPts val="0"/>
              </a:spcBef>
              <a:spcAft>
                <a:spcPts val="0"/>
              </a:spcAft>
              <a:buClr>
                <a:srgbClr val="4E4E56"/>
              </a:buClr>
              <a:buSzPts val="2400"/>
              <a:buFont typeface="Arial"/>
              <a:buChar char="•"/>
            </a:pPr>
            <a:r>
              <a:rPr lang="en-US" sz="2400">
                <a:solidFill>
                  <a:srgbClr val="4E4E56"/>
                </a:solidFill>
                <a:latin typeface="Arial"/>
                <a:ea typeface="Arial"/>
                <a:cs typeface="Arial"/>
                <a:sym typeface="Arial"/>
              </a:rPr>
              <a:t>Trailer to field</a:t>
            </a:r>
            <a:endParaRPr/>
          </a:p>
          <a:p>
            <a:pPr indent="0" lvl="0" marL="0" marR="0" rtl="0" algn="l">
              <a:spcBef>
                <a:spcPts val="0"/>
              </a:spcBef>
              <a:spcAft>
                <a:spcPts val="0"/>
              </a:spcAft>
              <a:buNone/>
            </a:pPr>
            <a:r>
              <a:t/>
            </a:r>
            <a:endParaRPr sz="2400">
              <a:solidFill>
                <a:srgbClr val="4E4E56"/>
              </a:solidFill>
              <a:latin typeface="Arial"/>
              <a:ea typeface="Arial"/>
              <a:cs typeface="Arial"/>
              <a:sym typeface="Arial"/>
            </a:endParaRPr>
          </a:p>
          <a:p>
            <a:pPr indent="-342900" lvl="0" marL="342900" marR="0" rtl="0" algn="l">
              <a:spcBef>
                <a:spcPts val="0"/>
              </a:spcBef>
              <a:spcAft>
                <a:spcPts val="0"/>
              </a:spcAft>
              <a:buClr>
                <a:srgbClr val="4E4E56"/>
              </a:buClr>
              <a:buSzPts val="2400"/>
              <a:buFont typeface="Arial"/>
              <a:buChar char="•"/>
            </a:pPr>
            <a:r>
              <a:rPr lang="en-US" sz="2400">
                <a:solidFill>
                  <a:srgbClr val="4E4E56"/>
                </a:solidFill>
                <a:latin typeface="Arial"/>
                <a:ea typeface="Arial"/>
                <a:cs typeface="Arial"/>
                <a:sym typeface="Arial"/>
              </a:rPr>
              <a:t>Spotter to lift</a:t>
            </a:r>
            <a:endParaRPr/>
          </a:p>
          <a:p>
            <a:pPr indent="-190500" lvl="0" marL="342900" marR="0" rtl="0" algn="l">
              <a:spcBef>
                <a:spcPts val="0"/>
              </a:spcBef>
              <a:spcAft>
                <a:spcPts val="0"/>
              </a:spcAft>
              <a:buClr>
                <a:schemeClr val="dk1"/>
              </a:buClr>
              <a:buSzPts val="2400"/>
              <a:buFont typeface="Arial"/>
              <a:buNone/>
            </a:pPr>
            <a:r>
              <a:t/>
            </a:r>
            <a:endParaRPr sz="2400">
              <a:solidFill>
                <a:srgbClr val="4E4E56"/>
              </a:solidFill>
              <a:latin typeface="Arial"/>
              <a:ea typeface="Arial"/>
              <a:cs typeface="Arial"/>
              <a:sym typeface="Arial"/>
            </a:endParaRPr>
          </a:p>
          <a:p>
            <a:pPr indent="-342900" lvl="0" marL="342900" marR="0" rtl="0" algn="l">
              <a:spcBef>
                <a:spcPts val="0"/>
              </a:spcBef>
              <a:spcAft>
                <a:spcPts val="0"/>
              </a:spcAft>
              <a:buClr>
                <a:srgbClr val="4E4E56"/>
              </a:buClr>
              <a:buSzPts val="2400"/>
              <a:buFont typeface="Arial"/>
              <a:buChar char="•"/>
            </a:pPr>
            <a:r>
              <a:rPr lang="en-US" sz="2400">
                <a:solidFill>
                  <a:srgbClr val="4E4E56"/>
                </a:solidFill>
                <a:latin typeface="Arial"/>
                <a:ea typeface="Arial"/>
                <a:cs typeface="Arial"/>
                <a:sym typeface="Arial"/>
              </a:rPr>
              <a:t>Detailers to Installers</a:t>
            </a:r>
            <a:endParaRPr/>
          </a:p>
          <a:p>
            <a:pPr indent="0" lvl="0" marL="0" marR="0" rtl="0" algn="l">
              <a:spcBef>
                <a:spcPts val="0"/>
              </a:spcBef>
              <a:spcAft>
                <a:spcPts val="0"/>
              </a:spcAft>
              <a:buNone/>
            </a:pPr>
            <a:r>
              <a:t/>
            </a:r>
            <a:endParaRPr sz="2400">
              <a:solidFill>
                <a:srgbClr val="4E4E56"/>
              </a:solidFill>
              <a:latin typeface="Arial"/>
              <a:ea typeface="Arial"/>
              <a:cs typeface="Arial"/>
              <a:sym typeface="Arial"/>
            </a:endParaRPr>
          </a:p>
          <a:p>
            <a:pPr indent="-342900" lvl="0" marL="342900" marR="0" rtl="0" algn="l">
              <a:spcBef>
                <a:spcPts val="0"/>
              </a:spcBef>
              <a:spcAft>
                <a:spcPts val="0"/>
              </a:spcAft>
              <a:buClr>
                <a:srgbClr val="4E4E56"/>
              </a:buClr>
              <a:buSzPts val="2400"/>
              <a:buFont typeface="Arial"/>
              <a:buChar char="•"/>
            </a:pPr>
            <a:r>
              <a:rPr lang="en-US" sz="2400">
                <a:solidFill>
                  <a:srgbClr val="4E4E56"/>
                </a:solidFill>
                <a:latin typeface="Arial"/>
                <a:ea typeface="Arial"/>
                <a:cs typeface="Arial"/>
                <a:sym typeface="Arial"/>
              </a:rPr>
              <a:t>Scheduling </a:t>
            </a:r>
            <a:endParaRPr/>
          </a:p>
          <a:p>
            <a:pPr indent="0" lvl="0" marL="0" marR="0" rtl="0" algn="l">
              <a:spcBef>
                <a:spcPts val="0"/>
              </a:spcBef>
              <a:spcAft>
                <a:spcPts val="0"/>
              </a:spcAft>
              <a:buNone/>
            </a:pPr>
            <a:r>
              <a:t/>
            </a:r>
            <a:endParaRPr sz="2400">
              <a:solidFill>
                <a:srgbClr val="4E4E56"/>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sz="2400">
              <a:solidFill>
                <a:srgbClr val="4E4E56"/>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sz="2400">
              <a:solidFill>
                <a:srgbClr val="4E4E56"/>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sz="2400">
              <a:solidFill>
                <a:srgbClr val="4E4E56"/>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sz="2400">
              <a:solidFill>
                <a:srgbClr val="4E4E56"/>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graphicFrame>
        <p:nvGraphicFramePr>
          <p:cNvPr id="148" name="Google Shape;148;p19"/>
          <p:cNvGraphicFramePr/>
          <p:nvPr/>
        </p:nvGraphicFramePr>
        <p:xfrm>
          <a:off x="1551215" y="1623565"/>
          <a:ext cx="3000000" cy="3000000"/>
        </p:xfrm>
        <a:graphic>
          <a:graphicData uri="http://schemas.openxmlformats.org/drawingml/2006/table">
            <a:tbl>
              <a:tblPr>
                <a:noFill/>
                <a:tableStyleId>{86574D1E-E110-475A-B4A8-6A1B4DE7D8E9}</a:tableStyleId>
              </a:tblPr>
              <a:tblGrid>
                <a:gridCol w="4772325"/>
                <a:gridCol w="3989375"/>
              </a:tblGrid>
              <a:tr h="1128025">
                <a:tc>
                  <a:txBody>
                    <a:bodyPr/>
                    <a:lstStyle/>
                    <a:p>
                      <a:pPr indent="0" lvl="0" marL="0" marR="0" rtl="0" algn="l">
                        <a:spcBef>
                          <a:spcPts val="0"/>
                        </a:spcBef>
                        <a:spcAft>
                          <a:spcPts val="0"/>
                        </a:spcAft>
                        <a:buNone/>
                      </a:pPr>
                      <a:r>
                        <a:rPr lang="en-US" sz="3000" u="none" cap="none" strike="noStrike">
                          <a:solidFill>
                            <a:srgbClr val="4E4E56"/>
                          </a:solidFill>
                          <a:latin typeface="Arial"/>
                          <a:ea typeface="Arial"/>
                          <a:cs typeface="Arial"/>
                          <a:sym typeface="Arial"/>
                        </a:rPr>
                        <a:t># of Employees </a:t>
                      </a:r>
                      <a:r>
                        <a:rPr lang="en-US" sz="3200" u="none" cap="none" strike="noStrike">
                          <a:solidFill>
                            <a:srgbClr val="4E4E56"/>
                          </a:solidFill>
                          <a:latin typeface="Arial"/>
                          <a:ea typeface="Arial"/>
                          <a:cs typeface="Arial"/>
                          <a:sym typeface="Arial"/>
                        </a:rPr>
                        <a:t>@ $30 Hr.</a:t>
                      </a:r>
                      <a:endParaRPr b="0" i="0" sz="3000" u="none" cap="none" strike="noStrike">
                        <a:solidFill>
                          <a:srgbClr val="4E4E56"/>
                        </a:solidFill>
                        <a:latin typeface="Arial"/>
                        <a:ea typeface="Arial"/>
                        <a:cs typeface="Arial"/>
                        <a:sym typeface="Arial"/>
                      </a:endParaRPr>
                    </a:p>
                  </a:txBody>
                  <a:tcPr marT="4075" marB="0" marR="4075" marL="195375" anchor="ctr"/>
                </a:tc>
                <a:tc>
                  <a:txBody>
                    <a:bodyPr/>
                    <a:lstStyle/>
                    <a:p>
                      <a:pPr indent="0" lvl="0" marL="0" marR="0" rtl="0" algn="l">
                        <a:spcBef>
                          <a:spcPts val="0"/>
                        </a:spcBef>
                        <a:spcAft>
                          <a:spcPts val="0"/>
                        </a:spcAft>
                        <a:buNone/>
                      </a:pPr>
                      <a:r>
                        <a:rPr lang="en-US" sz="3400" u="none" cap="none" strike="noStrike">
                          <a:solidFill>
                            <a:srgbClr val="4E4E56"/>
                          </a:solidFill>
                          <a:latin typeface="Arial"/>
                          <a:ea typeface="Arial"/>
                          <a:cs typeface="Arial"/>
                          <a:sym typeface="Arial"/>
                        </a:rPr>
                        <a:t>100</a:t>
                      </a:r>
                      <a:endParaRPr b="0" i="0" sz="3400" u="none" cap="none" strike="noStrike">
                        <a:solidFill>
                          <a:srgbClr val="4E4E56"/>
                        </a:solidFill>
                        <a:latin typeface="Arial"/>
                        <a:ea typeface="Arial"/>
                        <a:cs typeface="Arial"/>
                        <a:sym typeface="Arial"/>
                      </a:endParaRPr>
                    </a:p>
                  </a:txBody>
                  <a:tcPr marT="4075" marB="0" marR="4075" marL="195375" anchor="ctr"/>
                </a:tc>
              </a:tr>
              <a:tr h="1216000">
                <a:tc>
                  <a:txBody>
                    <a:bodyPr/>
                    <a:lstStyle/>
                    <a:p>
                      <a:pPr indent="0" lvl="0" marL="0" marR="0" rtl="0" algn="l">
                        <a:spcBef>
                          <a:spcPts val="0"/>
                        </a:spcBef>
                        <a:spcAft>
                          <a:spcPts val="0"/>
                        </a:spcAft>
                        <a:buNone/>
                      </a:pPr>
                      <a:r>
                        <a:rPr lang="en-US" sz="3000" u="none" cap="none" strike="noStrike">
                          <a:solidFill>
                            <a:srgbClr val="4E4E56"/>
                          </a:solidFill>
                          <a:latin typeface="Arial"/>
                          <a:ea typeface="Arial"/>
                          <a:cs typeface="Arial"/>
                          <a:sym typeface="Arial"/>
                        </a:rPr>
                        <a:t>Annual Productivity Savings @ 20 Min/Day</a:t>
                      </a:r>
                      <a:endParaRPr b="0" i="0" sz="3000" u="none" cap="none" strike="noStrike">
                        <a:solidFill>
                          <a:srgbClr val="4E4E56"/>
                        </a:solidFill>
                        <a:latin typeface="Arial"/>
                        <a:ea typeface="Arial"/>
                        <a:cs typeface="Arial"/>
                        <a:sym typeface="Arial"/>
                      </a:endParaRPr>
                    </a:p>
                  </a:txBody>
                  <a:tcPr marT="4075" marB="0" marR="4075" marL="195375" anchor="ctr"/>
                </a:tc>
                <a:tc>
                  <a:txBody>
                    <a:bodyPr/>
                    <a:lstStyle/>
                    <a:p>
                      <a:pPr indent="0" lvl="0" marL="0" marR="0" rtl="0" algn="l">
                        <a:spcBef>
                          <a:spcPts val="0"/>
                        </a:spcBef>
                        <a:spcAft>
                          <a:spcPts val="0"/>
                        </a:spcAft>
                        <a:buNone/>
                      </a:pPr>
                      <a:r>
                        <a:rPr lang="en-US" sz="3400" u="none" cap="none" strike="noStrike">
                          <a:solidFill>
                            <a:srgbClr val="4E4E56"/>
                          </a:solidFill>
                          <a:latin typeface="Arial"/>
                          <a:ea typeface="Arial"/>
                          <a:cs typeface="Arial"/>
                          <a:sym typeface="Arial"/>
                        </a:rPr>
                        <a:t>$205,000</a:t>
                      </a:r>
                      <a:endParaRPr b="0" i="0" sz="3400" u="none" cap="none" strike="noStrike">
                        <a:solidFill>
                          <a:srgbClr val="4E4E56"/>
                        </a:solidFill>
                        <a:latin typeface="Arial"/>
                        <a:ea typeface="Arial"/>
                        <a:cs typeface="Arial"/>
                        <a:sym typeface="Arial"/>
                      </a:endParaRPr>
                    </a:p>
                  </a:txBody>
                  <a:tcPr marT="4075" marB="0" marR="4075" marL="195375" anchor="ctr"/>
                </a:tc>
              </a:tr>
              <a:tr h="1128025">
                <a:tc>
                  <a:txBody>
                    <a:bodyPr/>
                    <a:lstStyle/>
                    <a:p>
                      <a:pPr indent="0" lvl="0" marL="0" marR="0" rtl="0" algn="l">
                        <a:spcBef>
                          <a:spcPts val="0"/>
                        </a:spcBef>
                        <a:spcAft>
                          <a:spcPts val="0"/>
                        </a:spcAft>
                        <a:buNone/>
                      </a:pPr>
                      <a:r>
                        <a:rPr lang="en-US" sz="3000" u="none" cap="none" strike="noStrike">
                          <a:solidFill>
                            <a:srgbClr val="4E4E56"/>
                          </a:solidFill>
                          <a:latin typeface="Arial"/>
                          <a:ea typeface="Arial"/>
                          <a:cs typeface="Arial"/>
                          <a:sym typeface="Arial"/>
                        </a:rPr>
                        <a:t>Cost of Heads Up</a:t>
                      </a:r>
                      <a:endParaRPr b="0" i="0" sz="3000" u="none" cap="none" strike="noStrike">
                        <a:solidFill>
                          <a:srgbClr val="4E4E56"/>
                        </a:solidFill>
                        <a:latin typeface="Arial"/>
                        <a:ea typeface="Arial"/>
                        <a:cs typeface="Arial"/>
                        <a:sym typeface="Arial"/>
                      </a:endParaRPr>
                    </a:p>
                  </a:txBody>
                  <a:tcPr marT="4075" marB="0" marR="4075" marL="195375" anchor="ctr"/>
                </a:tc>
                <a:tc>
                  <a:txBody>
                    <a:bodyPr/>
                    <a:lstStyle/>
                    <a:p>
                      <a:pPr indent="0" lvl="0" marL="0" marR="0" rtl="0" algn="l">
                        <a:spcBef>
                          <a:spcPts val="0"/>
                        </a:spcBef>
                        <a:spcAft>
                          <a:spcPts val="0"/>
                        </a:spcAft>
                        <a:buNone/>
                      </a:pPr>
                      <a:r>
                        <a:rPr lang="en-US" sz="3400" u="none" cap="none" strike="noStrike">
                          <a:solidFill>
                            <a:srgbClr val="4E4E56"/>
                          </a:solidFill>
                          <a:latin typeface="Arial"/>
                          <a:ea typeface="Arial"/>
                          <a:cs typeface="Arial"/>
                          <a:sym typeface="Arial"/>
                        </a:rPr>
                        <a:t>$24,000 </a:t>
                      </a:r>
                      <a:endParaRPr b="0" i="0" sz="3400" u="none" cap="none" strike="noStrike">
                        <a:solidFill>
                          <a:srgbClr val="4E4E56"/>
                        </a:solidFill>
                        <a:latin typeface="Arial"/>
                        <a:ea typeface="Arial"/>
                        <a:cs typeface="Arial"/>
                        <a:sym typeface="Arial"/>
                      </a:endParaRPr>
                    </a:p>
                  </a:txBody>
                  <a:tcPr marT="4075" marB="0" marR="4075" marL="195375" anchor="ctr"/>
                </a:tc>
              </a:tr>
              <a:tr h="1128025">
                <a:tc>
                  <a:txBody>
                    <a:bodyPr/>
                    <a:lstStyle/>
                    <a:p>
                      <a:pPr indent="0" lvl="0" marL="0" marR="0" rtl="0" algn="l">
                        <a:spcBef>
                          <a:spcPts val="0"/>
                        </a:spcBef>
                        <a:spcAft>
                          <a:spcPts val="0"/>
                        </a:spcAft>
                        <a:buNone/>
                      </a:pPr>
                      <a:r>
                        <a:rPr lang="en-US" sz="3000" u="none" cap="none" strike="noStrike">
                          <a:solidFill>
                            <a:srgbClr val="FFFFFF"/>
                          </a:solidFill>
                          <a:latin typeface="Arial"/>
                          <a:ea typeface="Arial"/>
                          <a:cs typeface="Arial"/>
                          <a:sym typeface="Arial"/>
                        </a:rPr>
                        <a:t>Savings</a:t>
                      </a:r>
                      <a:endParaRPr b="0" i="0" sz="3000" u="none" cap="none" strike="noStrike">
                        <a:solidFill>
                          <a:srgbClr val="FFFFFF"/>
                        </a:solidFill>
                        <a:latin typeface="Arial"/>
                        <a:ea typeface="Arial"/>
                        <a:cs typeface="Arial"/>
                        <a:sym typeface="Arial"/>
                      </a:endParaRPr>
                    </a:p>
                  </a:txBody>
                  <a:tcPr marT="4075" marB="0" marR="4075" marL="195375" anchor="ctr">
                    <a:solidFill>
                      <a:srgbClr val="12B24C"/>
                    </a:solidFill>
                  </a:tcPr>
                </a:tc>
                <a:tc>
                  <a:txBody>
                    <a:bodyPr/>
                    <a:lstStyle/>
                    <a:p>
                      <a:pPr indent="0" lvl="0" marL="0" marR="0" rtl="0" algn="l">
                        <a:spcBef>
                          <a:spcPts val="0"/>
                        </a:spcBef>
                        <a:spcAft>
                          <a:spcPts val="0"/>
                        </a:spcAft>
                        <a:buNone/>
                      </a:pPr>
                      <a:r>
                        <a:rPr lang="en-US" sz="3400" u="none" cap="none" strike="noStrike">
                          <a:solidFill>
                            <a:srgbClr val="FFFFFF"/>
                          </a:solidFill>
                          <a:latin typeface="Arial"/>
                          <a:ea typeface="Arial"/>
                          <a:cs typeface="Arial"/>
                          <a:sym typeface="Arial"/>
                        </a:rPr>
                        <a:t>$181,000 </a:t>
                      </a:r>
                      <a:endParaRPr b="0" i="0" sz="3400" u="none" cap="none" strike="noStrike">
                        <a:solidFill>
                          <a:srgbClr val="FFFFFF"/>
                        </a:solidFill>
                        <a:latin typeface="Arial"/>
                        <a:ea typeface="Arial"/>
                        <a:cs typeface="Arial"/>
                        <a:sym typeface="Arial"/>
                      </a:endParaRPr>
                    </a:p>
                  </a:txBody>
                  <a:tcPr marT="4075" marB="0" marR="4075" marL="195375" anchor="ctr">
                    <a:solidFill>
                      <a:srgbClr val="12B24C"/>
                    </a:solidFill>
                  </a:tcPr>
                </a:tc>
              </a:tr>
            </a:tbl>
          </a:graphicData>
        </a:graphic>
      </p:graphicFrame>
      <p:pic>
        <p:nvPicPr>
          <p:cNvPr descr="Title bar-04.png" id="149" name="Google Shape;149;p19"/>
          <p:cNvPicPr preferRelativeResize="0"/>
          <p:nvPr/>
        </p:nvPicPr>
        <p:blipFill rotWithShape="1">
          <a:blip r:embed="rId3">
            <a:alphaModFix/>
          </a:blip>
          <a:srcRect b="0" l="0" r="0" t="0"/>
          <a:stretch/>
        </p:blipFill>
        <p:spPr>
          <a:xfrm>
            <a:off x="0" y="466314"/>
            <a:ext cx="12192000" cy="949960"/>
          </a:xfrm>
          <a:prstGeom prst="rect">
            <a:avLst/>
          </a:prstGeom>
          <a:noFill/>
          <a:ln>
            <a:noFill/>
          </a:ln>
        </p:spPr>
      </p:pic>
      <p:sp>
        <p:nvSpPr>
          <p:cNvPr id="150" name="Google Shape;150;p19"/>
          <p:cNvSpPr/>
          <p:nvPr/>
        </p:nvSpPr>
        <p:spPr>
          <a:xfrm>
            <a:off x="591671" y="673605"/>
            <a:ext cx="8462522" cy="536631"/>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ESTIMATED PRODUCTIVITY GAINS</a:t>
            </a:r>
            <a:endParaRPr sz="20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descr="Title bar-04.png" id="155" name="Google Shape;155;p20"/>
          <p:cNvPicPr preferRelativeResize="0"/>
          <p:nvPr/>
        </p:nvPicPr>
        <p:blipFill rotWithShape="1">
          <a:blip r:embed="rId3">
            <a:alphaModFix/>
          </a:blip>
          <a:srcRect b="0" l="0" r="0" t="0"/>
          <a:stretch/>
        </p:blipFill>
        <p:spPr>
          <a:xfrm>
            <a:off x="0" y="411265"/>
            <a:ext cx="12192000" cy="949960"/>
          </a:xfrm>
          <a:prstGeom prst="rect">
            <a:avLst/>
          </a:prstGeom>
          <a:noFill/>
          <a:ln>
            <a:noFill/>
          </a:ln>
        </p:spPr>
      </p:pic>
      <p:sp>
        <p:nvSpPr>
          <p:cNvPr id="156" name="Google Shape;156;p20"/>
          <p:cNvSpPr/>
          <p:nvPr/>
        </p:nvSpPr>
        <p:spPr>
          <a:xfrm>
            <a:off x="591671" y="673605"/>
            <a:ext cx="6684682" cy="536631"/>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HAZARDOUS NOISE INDICATION</a:t>
            </a:r>
            <a:endParaRPr sz="2000">
              <a:solidFill>
                <a:schemeClr val="lt1"/>
              </a:solidFill>
              <a:latin typeface="Arial"/>
              <a:ea typeface="Arial"/>
              <a:cs typeface="Arial"/>
              <a:sym typeface="Arial"/>
            </a:endParaRPr>
          </a:p>
        </p:txBody>
      </p:sp>
      <p:pic>
        <p:nvPicPr>
          <p:cNvPr id="157" name="Google Shape;157;p20"/>
          <p:cNvPicPr preferRelativeResize="0"/>
          <p:nvPr/>
        </p:nvPicPr>
        <p:blipFill rotWithShape="1">
          <a:blip r:embed="rId4">
            <a:alphaModFix/>
          </a:blip>
          <a:srcRect b="0" l="0" r="0" t="0"/>
          <a:stretch/>
        </p:blipFill>
        <p:spPr>
          <a:xfrm>
            <a:off x="371752" y="2322274"/>
            <a:ext cx="6412331" cy="3606936"/>
          </a:xfrm>
          <a:prstGeom prst="rect">
            <a:avLst/>
          </a:prstGeom>
          <a:noFill/>
          <a:ln>
            <a:noFill/>
          </a:ln>
        </p:spPr>
      </p:pic>
      <p:sp>
        <p:nvSpPr>
          <p:cNvPr id="158" name="Google Shape;158;p20"/>
          <p:cNvSpPr/>
          <p:nvPr/>
        </p:nvSpPr>
        <p:spPr>
          <a:xfrm>
            <a:off x="7536341" y="2333216"/>
            <a:ext cx="3936444" cy="358505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20"/>
          <p:cNvSpPr txBox="1"/>
          <p:nvPr/>
        </p:nvSpPr>
        <p:spPr>
          <a:xfrm>
            <a:off x="7536341" y="2602247"/>
            <a:ext cx="3992336" cy="304698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4E4E56"/>
              </a:buClr>
              <a:buSzPts val="2400"/>
              <a:buFont typeface="Arial"/>
              <a:buChar char="•"/>
            </a:pPr>
            <a:r>
              <a:rPr lang="en-US" sz="2400">
                <a:solidFill>
                  <a:srgbClr val="4E4E56"/>
                </a:solidFill>
                <a:latin typeface="Arial"/>
                <a:ea typeface="Arial"/>
                <a:cs typeface="Arial"/>
                <a:sym typeface="Arial"/>
              </a:rPr>
              <a:t>Increase awareness</a:t>
            </a:r>
            <a:endParaRPr/>
          </a:p>
          <a:p>
            <a:pPr indent="0" lvl="0" marL="0" marR="0" rtl="0" algn="l">
              <a:spcBef>
                <a:spcPts val="0"/>
              </a:spcBef>
              <a:spcAft>
                <a:spcPts val="0"/>
              </a:spcAft>
              <a:buNone/>
            </a:pPr>
            <a:r>
              <a:t/>
            </a:r>
            <a:endParaRPr sz="2400">
              <a:solidFill>
                <a:srgbClr val="4E4E56"/>
              </a:solidFill>
              <a:latin typeface="Arial"/>
              <a:ea typeface="Arial"/>
              <a:cs typeface="Arial"/>
              <a:sym typeface="Arial"/>
            </a:endParaRPr>
          </a:p>
          <a:p>
            <a:pPr indent="-342900" lvl="0" marL="342900" marR="0" rtl="0" algn="l">
              <a:spcBef>
                <a:spcPts val="0"/>
              </a:spcBef>
              <a:spcAft>
                <a:spcPts val="0"/>
              </a:spcAft>
              <a:buClr>
                <a:srgbClr val="4E4E56"/>
              </a:buClr>
              <a:buSzPts val="2400"/>
              <a:buFont typeface="Arial"/>
              <a:buChar char="•"/>
            </a:pPr>
            <a:r>
              <a:rPr lang="en-US" sz="2400">
                <a:solidFill>
                  <a:srgbClr val="4E4E56"/>
                </a:solidFill>
                <a:latin typeface="Arial"/>
                <a:ea typeface="Arial"/>
                <a:cs typeface="Arial"/>
                <a:sym typeface="Arial"/>
              </a:rPr>
              <a:t>Real time notifications</a:t>
            </a:r>
            <a:endParaRPr/>
          </a:p>
          <a:p>
            <a:pPr indent="0" lvl="0" marL="0" marR="0" rtl="0" algn="l">
              <a:spcBef>
                <a:spcPts val="0"/>
              </a:spcBef>
              <a:spcAft>
                <a:spcPts val="0"/>
              </a:spcAft>
              <a:buNone/>
            </a:pPr>
            <a:r>
              <a:t/>
            </a:r>
            <a:endParaRPr sz="2400">
              <a:solidFill>
                <a:srgbClr val="4E4E56"/>
              </a:solidFill>
              <a:latin typeface="Arial"/>
              <a:ea typeface="Arial"/>
              <a:cs typeface="Arial"/>
              <a:sym typeface="Arial"/>
            </a:endParaRPr>
          </a:p>
          <a:p>
            <a:pPr indent="-342900" lvl="0" marL="342900" marR="0" rtl="0" algn="l">
              <a:spcBef>
                <a:spcPts val="0"/>
              </a:spcBef>
              <a:spcAft>
                <a:spcPts val="0"/>
              </a:spcAft>
              <a:buClr>
                <a:srgbClr val="4E4E56"/>
              </a:buClr>
              <a:buSzPts val="2400"/>
              <a:buFont typeface="Arial"/>
              <a:buChar char="•"/>
            </a:pPr>
            <a:r>
              <a:rPr lang="en-US" sz="2400">
                <a:solidFill>
                  <a:srgbClr val="4E4E56"/>
                </a:solidFill>
                <a:latin typeface="Arial"/>
                <a:ea typeface="Arial"/>
                <a:cs typeface="Arial"/>
                <a:sym typeface="Arial"/>
              </a:rPr>
              <a:t>Aggregate exposure</a:t>
            </a:r>
            <a:endParaRPr/>
          </a:p>
          <a:p>
            <a:pPr indent="0" lvl="0" marL="0" marR="0" rtl="0" algn="l">
              <a:spcBef>
                <a:spcPts val="0"/>
              </a:spcBef>
              <a:spcAft>
                <a:spcPts val="0"/>
              </a:spcAft>
              <a:buNone/>
            </a:pPr>
            <a:r>
              <a:t/>
            </a:r>
            <a:endParaRPr sz="2400">
              <a:solidFill>
                <a:srgbClr val="4E4E56"/>
              </a:solidFill>
              <a:latin typeface="Arial"/>
              <a:ea typeface="Arial"/>
              <a:cs typeface="Arial"/>
              <a:sym typeface="Arial"/>
            </a:endParaRPr>
          </a:p>
          <a:p>
            <a:pPr indent="-342900" lvl="0" marL="342900" marR="0" rtl="0" algn="l">
              <a:spcBef>
                <a:spcPts val="0"/>
              </a:spcBef>
              <a:spcAft>
                <a:spcPts val="0"/>
              </a:spcAft>
              <a:buClr>
                <a:srgbClr val="4E4E56"/>
              </a:buClr>
              <a:buSzPts val="2400"/>
              <a:buFont typeface="Arial"/>
              <a:buChar char="•"/>
            </a:pPr>
            <a:r>
              <a:rPr lang="en-US" sz="2400">
                <a:solidFill>
                  <a:srgbClr val="4E4E56"/>
                </a:solidFill>
                <a:latin typeface="Arial"/>
                <a:ea typeface="Arial"/>
                <a:cs typeface="Arial"/>
                <a:sym typeface="Arial"/>
              </a:rPr>
              <a:t>Reduced Insurance </a:t>
            </a:r>
            <a:endParaRPr/>
          </a:p>
          <a:p>
            <a:pPr indent="-190500" lvl="0" marL="342900" marR="0" rtl="0" algn="l">
              <a:spcBef>
                <a:spcPts val="0"/>
              </a:spcBef>
              <a:spcAft>
                <a:spcPts val="0"/>
              </a:spcAft>
              <a:buClr>
                <a:schemeClr val="dk1"/>
              </a:buClr>
              <a:buSzPts val="2400"/>
              <a:buFont typeface="Arial"/>
              <a:buNone/>
            </a:pPr>
            <a:r>
              <a:t/>
            </a:r>
            <a:endParaRPr sz="2400">
              <a:solidFill>
                <a:srgbClr val="4E4E56"/>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1"/>
          <p:cNvSpPr/>
          <p:nvPr/>
        </p:nvSpPr>
        <p:spPr>
          <a:xfrm>
            <a:off x="365242" y="1833430"/>
            <a:ext cx="5357228" cy="4844955"/>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25400" lIns="25400" spcFirstLastPara="1" rIns="25400" wrap="square" tIns="25400">
            <a:noAutofit/>
          </a:bodyPr>
          <a:lstStyle/>
          <a:p>
            <a:pPr indent="-342900" lvl="1" marL="514350" marR="0" rtl="0" algn="l">
              <a:lnSpc>
                <a:spcPct val="150000"/>
              </a:lnSpc>
              <a:spcBef>
                <a:spcPts val="0"/>
              </a:spcBef>
              <a:spcAft>
                <a:spcPts val="0"/>
              </a:spcAft>
              <a:buClr>
                <a:srgbClr val="4D4D4D"/>
              </a:buClr>
              <a:buSzPts val="2400"/>
              <a:buFont typeface="Arial"/>
              <a:buChar char="•"/>
            </a:pPr>
            <a:r>
              <a:rPr b="0" i="0" lang="en-US" sz="2400" u="none" cap="none" strike="noStrike">
                <a:solidFill>
                  <a:srgbClr val="4D4D4D"/>
                </a:solidFill>
                <a:latin typeface="Arial"/>
                <a:ea typeface="Arial"/>
                <a:cs typeface="Arial"/>
                <a:sym typeface="Arial"/>
              </a:rPr>
              <a:t>REAL TIME HAZARD ANALYTICS</a:t>
            </a:r>
            <a:endParaRPr/>
          </a:p>
          <a:p>
            <a:pPr indent="-342900" lvl="1" marL="514350" marR="0" rtl="0" algn="l">
              <a:lnSpc>
                <a:spcPct val="150000"/>
              </a:lnSpc>
              <a:spcBef>
                <a:spcPts val="600"/>
              </a:spcBef>
              <a:spcAft>
                <a:spcPts val="0"/>
              </a:spcAft>
              <a:buClr>
                <a:srgbClr val="4D4D4D"/>
              </a:buClr>
              <a:buSzPts val="2400"/>
              <a:buFont typeface="Arial"/>
              <a:buChar char="•"/>
            </a:pPr>
            <a:r>
              <a:rPr b="0" i="0" lang="en-US" sz="2400" u="none" cap="none" strike="noStrike">
                <a:solidFill>
                  <a:srgbClr val="4D4D4D"/>
                </a:solidFill>
                <a:latin typeface="Arial"/>
                <a:ea typeface="Arial"/>
                <a:cs typeface="Arial"/>
                <a:sym typeface="Arial"/>
              </a:rPr>
              <a:t>GPS JOBSITES</a:t>
            </a:r>
            <a:endParaRPr/>
          </a:p>
          <a:p>
            <a:pPr indent="-342900" lvl="1" marL="514350" marR="0" rtl="0" algn="l">
              <a:lnSpc>
                <a:spcPct val="150000"/>
              </a:lnSpc>
              <a:spcBef>
                <a:spcPts val="600"/>
              </a:spcBef>
              <a:spcAft>
                <a:spcPts val="0"/>
              </a:spcAft>
              <a:buClr>
                <a:srgbClr val="4D4D4D"/>
              </a:buClr>
              <a:buSzPts val="2400"/>
              <a:buFont typeface="Arial"/>
              <a:buChar char="•"/>
            </a:pPr>
            <a:r>
              <a:rPr b="0" i="0" lang="en-US" sz="2400" u="none" cap="none" strike="noStrike">
                <a:solidFill>
                  <a:srgbClr val="4D4D4D"/>
                </a:solidFill>
                <a:latin typeface="Arial"/>
                <a:ea typeface="Arial"/>
                <a:cs typeface="Arial"/>
                <a:sym typeface="Arial"/>
              </a:rPr>
              <a:t>OSHA/NIOSH COMPLIANCE</a:t>
            </a:r>
            <a:endParaRPr/>
          </a:p>
          <a:p>
            <a:pPr indent="-342900" lvl="1" marL="514350" marR="0" rtl="0" algn="l">
              <a:lnSpc>
                <a:spcPct val="150000"/>
              </a:lnSpc>
              <a:spcBef>
                <a:spcPts val="600"/>
              </a:spcBef>
              <a:spcAft>
                <a:spcPts val="0"/>
              </a:spcAft>
              <a:buClr>
                <a:srgbClr val="4D4D4D"/>
              </a:buClr>
              <a:buSzPts val="2400"/>
              <a:buFont typeface="Arial"/>
              <a:buChar char="•"/>
            </a:pPr>
            <a:r>
              <a:rPr b="0" i="0" lang="en-US" sz="2400" u="none" cap="none" strike="noStrike">
                <a:solidFill>
                  <a:srgbClr val="4D4D4D"/>
                </a:solidFill>
                <a:latin typeface="Arial"/>
                <a:ea typeface="Arial"/>
                <a:cs typeface="Arial"/>
                <a:sym typeface="Arial"/>
              </a:rPr>
              <a:t>ENHANCES SAFETY</a:t>
            </a:r>
            <a:endParaRPr/>
          </a:p>
          <a:p>
            <a:pPr indent="-342900" lvl="1" marL="514350" marR="0" rtl="0" algn="l">
              <a:lnSpc>
                <a:spcPct val="150000"/>
              </a:lnSpc>
              <a:spcBef>
                <a:spcPts val="600"/>
              </a:spcBef>
              <a:spcAft>
                <a:spcPts val="0"/>
              </a:spcAft>
              <a:buClr>
                <a:srgbClr val="4D4D4D"/>
              </a:buClr>
              <a:buSzPts val="2400"/>
              <a:buFont typeface="Arial"/>
              <a:buChar char="•"/>
            </a:pPr>
            <a:r>
              <a:rPr b="0" i="0" lang="en-US" sz="2400" u="none" cap="none" strike="noStrike">
                <a:solidFill>
                  <a:srgbClr val="4D4D4D"/>
                </a:solidFill>
                <a:latin typeface="Arial"/>
                <a:ea typeface="Arial"/>
                <a:cs typeface="Arial"/>
                <a:sym typeface="Arial"/>
              </a:rPr>
              <a:t>INCREASES PRODUCTIVITY</a:t>
            </a:r>
            <a:endParaRPr/>
          </a:p>
          <a:p>
            <a:pPr indent="-342900" lvl="1" marL="514350" marR="0" rtl="0" algn="l">
              <a:lnSpc>
                <a:spcPct val="150000"/>
              </a:lnSpc>
              <a:spcBef>
                <a:spcPts val="600"/>
              </a:spcBef>
              <a:spcAft>
                <a:spcPts val="0"/>
              </a:spcAft>
              <a:buClr>
                <a:srgbClr val="4D4D4D"/>
              </a:buClr>
              <a:buSzPts val="2400"/>
              <a:buFont typeface="Arial"/>
              <a:buChar char="•"/>
            </a:pPr>
            <a:r>
              <a:rPr b="0" i="0" lang="en-US" sz="2400" u="none" cap="none" strike="noStrike">
                <a:solidFill>
                  <a:srgbClr val="4D4D4D"/>
                </a:solidFill>
                <a:latin typeface="Arial"/>
                <a:ea typeface="Arial"/>
                <a:cs typeface="Arial"/>
                <a:sym typeface="Arial"/>
              </a:rPr>
              <a:t>COMPETITIVE ADVANTAGE</a:t>
            </a:r>
            <a:endParaRPr/>
          </a:p>
          <a:p>
            <a:pPr indent="-342900" lvl="1" marL="514350" marR="0" rtl="0" algn="l">
              <a:lnSpc>
                <a:spcPct val="150000"/>
              </a:lnSpc>
              <a:spcBef>
                <a:spcPts val="600"/>
              </a:spcBef>
              <a:spcAft>
                <a:spcPts val="0"/>
              </a:spcAft>
              <a:buClr>
                <a:srgbClr val="4D4D4D"/>
              </a:buClr>
              <a:buSzPts val="2400"/>
              <a:buFont typeface="Arial"/>
              <a:buChar char="•"/>
            </a:pPr>
            <a:r>
              <a:rPr b="0" i="0" lang="en-US" sz="2400" u="none" cap="none" strike="noStrike">
                <a:solidFill>
                  <a:srgbClr val="4D4D4D"/>
                </a:solidFill>
                <a:latin typeface="Arial"/>
                <a:ea typeface="Arial"/>
                <a:cs typeface="Arial"/>
                <a:sym typeface="Arial"/>
              </a:rPr>
              <a:t>REDUCES INSURANCE</a:t>
            </a:r>
            <a:endParaRPr/>
          </a:p>
        </p:txBody>
      </p:sp>
      <p:pic>
        <p:nvPicPr>
          <p:cNvPr descr="Title bar-04.png" id="165" name="Google Shape;165;p21"/>
          <p:cNvPicPr preferRelativeResize="0"/>
          <p:nvPr/>
        </p:nvPicPr>
        <p:blipFill rotWithShape="1">
          <a:blip r:embed="rId3">
            <a:alphaModFix/>
          </a:blip>
          <a:srcRect b="0" l="0" r="0" t="0"/>
          <a:stretch/>
        </p:blipFill>
        <p:spPr>
          <a:xfrm>
            <a:off x="0" y="466314"/>
            <a:ext cx="12192000" cy="949960"/>
          </a:xfrm>
          <a:prstGeom prst="rect">
            <a:avLst/>
          </a:prstGeom>
          <a:noFill/>
          <a:ln>
            <a:noFill/>
          </a:ln>
        </p:spPr>
      </p:pic>
      <p:sp>
        <p:nvSpPr>
          <p:cNvPr id="166" name="Google Shape;166;p21"/>
          <p:cNvSpPr/>
          <p:nvPr/>
        </p:nvSpPr>
        <p:spPr>
          <a:xfrm>
            <a:off x="591671" y="673605"/>
            <a:ext cx="6684682" cy="536631"/>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HEADS UP DASHBOARD</a:t>
            </a:r>
            <a:endParaRPr sz="2000">
              <a:solidFill>
                <a:schemeClr val="lt1"/>
              </a:solidFill>
              <a:latin typeface="Arial"/>
              <a:ea typeface="Arial"/>
              <a:cs typeface="Arial"/>
              <a:sym typeface="Arial"/>
            </a:endParaRPr>
          </a:p>
        </p:txBody>
      </p:sp>
      <p:pic>
        <p:nvPicPr>
          <p:cNvPr descr="rg phone map-18.png" id="167" name="Google Shape;167;p21"/>
          <p:cNvPicPr preferRelativeResize="0"/>
          <p:nvPr/>
        </p:nvPicPr>
        <p:blipFill rotWithShape="1">
          <a:blip r:embed="rId4">
            <a:alphaModFix/>
          </a:blip>
          <a:srcRect b="0" l="0" r="0" t="0"/>
          <a:stretch/>
        </p:blipFill>
        <p:spPr>
          <a:xfrm>
            <a:off x="9742688" y="3100087"/>
            <a:ext cx="1732136" cy="2578486"/>
          </a:xfrm>
          <a:prstGeom prst="rect">
            <a:avLst/>
          </a:prstGeom>
          <a:noFill/>
          <a:ln>
            <a:noFill/>
          </a:ln>
        </p:spPr>
      </p:pic>
      <p:sp>
        <p:nvSpPr>
          <p:cNvPr id="168" name="Google Shape;168;p21"/>
          <p:cNvSpPr txBox="1"/>
          <p:nvPr/>
        </p:nvSpPr>
        <p:spPr>
          <a:xfrm>
            <a:off x="6621236" y="5780314"/>
            <a:ext cx="4098471"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u="sng">
                <a:solidFill>
                  <a:schemeClr val="hlink"/>
                </a:solidFill>
                <a:latin typeface="Arial"/>
                <a:ea typeface="Arial"/>
                <a:cs typeface="Arial"/>
                <a:sym typeface="Arial"/>
                <a:hlinkClick r:id="rId5"/>
              </a:rPr>
              <a:t>admin.headsupsafe.com</a:t>
            </a:r>
            <a:endParaRPr sz="2400">
              <a:solidFill>
                <a:srgbClr val="4E4E56"/>
              </a:solidFill>
              <a:latin typeface="Arial"/>
              <a:ea typeface="Arial"/>
              <a:cs typeface="Arial"/>
              <a:sym typeface="Arial"/>
            </a:endParaRPr>
          </a:p>
        </p:txBody>
      </p:sp>
      <p:pic>
        <p:nvPicPr>
          <p:cNvPr descr="http://images.apple.com/macbook-pro/images/overview_osx_hero.jpg" id="169" name="Google Shape;169;p21"/>
          <p:cNvPicPr preferRelativeResize="0"/>
          <p:nvPr/>
        </p:nvPicPr>
        <p:blipFill rotWithShape="1">
          <a:blip r:embed="rId6">
            <a:alphaModFix/>
          </a:blip>
          <a:srcRect b="0" l="0" r="0" t="0"/>
          <a:stretch/>
        </p:blipFill>
        <p:spPr>
          <a:xfrm>
            <a:off x="5623982" y="1830292"/>
            <a:ext cx="6531277" cy="3817369"/>
          </a:xfrm>
          <a:prstGeom prst="rect">
            <a:avLst/>
          </a:prstGeom>
          <a:noFill/>
          <a:ln>
            <a:noFill/>
          </a:ln>
        </p:spPr>
      </p:pic>
      <p:pic>
        <p:nvPicPr>
          <p:cNvPr id="170" name="Google Shape;170;p21"/>
          <p:cNvPicPr preferRelativeResize="0"/>
          <p:nvPr/>
        </p:nvPicPr>
        <p:blipFill rotWithShape="1">
          <a:blip r:embed="rId7">
            <a:alphaModFix/>
          </a:blip>
          <a:srcRect b="5428" l="0" r="0" t="7701"/>
          <a:stretch/>
        </p:blipFill>
        <p:spPr>
          <a:xfrm>
            <a:off x="6392801" y="2056310"/>
            <a:ext cx="4993637" cy="28557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