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7772400" cx="10058400"/>
  <p:notesSz cx="7019925" cy="9305925"/>
  <p:embeddedFontLst>
    <p:embeddedFont>
      <p:font typeface="Arim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orient="horz" pos="3456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pos="3791">
          <p15:clr>
            <a:srgbClr val="A4A3A4"/>
          </p15:clr>
        </p15:guide>
        <p15:guide id="9" pos="287">
          <p15:clr>
            <a:srgbClr val="A4A3A4"/>
          </p15:clr>
        </p15:guide>
        <p15:guide id="10" pos="3840">
          <p15:clr>
            <a:srgbClr val="A4A3A4"/>
          </p15:clr>
        </p15:guide>
        <p15:guide id="11" pos="7391">
          <p15:clr>
            <a:srgbClr val="A4A3A4"/>
          </p15:clr>
        </p15:guide>
        <p15:guide id="12" pos="3906">
          <p15:clr>
            <a:srgbClr val="A4A3A4"/>
          </p15:clr>
        </p15:guide>
        <p15:guide id="13" orient="horz" pos="1560">
          <p15:clr>
            <a:srgbClr val="A4A3A4"/>
          </p15:clr>
        </p15:guide>
        <p15:guide id="14" orient="horz" pos="912">
          <p15:clr>
            <a:srgbClr val="A4A3A4"/>
          </p15:clr>
        </p15:guide>
        <p15:guide id="15" orient="horz" pos="2447">
          <p15:clr>
            <a:srgbClr val="000000"/>
          </p15:clr>
        </p15:guide>
        <p15:guide id="16" orient="horz" pos="3917">
          <p15:clr>
            <a:srgbClr val="000000"/>
          </p15:clr>
        </p15:guide>
        <p15:guide id="17" orient="horz" pos="754">
          <p15:clr>
            <a:srgbClr val="000000"/>
          </p15:clr>
        </p15:guide>
        <p15:guide id="18" orient="horz" pos="830">
          <p15:clr>
            <a:srgbClr val="000000"/>
          </p15:clr>
        </p15:guide>
        <p15:guide id="19" orient="horz" pos="4786">
          <p15:clr>
            <a:srgbClr val="000000"/>
          </p15:clr>
        </p15:guide>
        <p15:guide id="20" orient="horz" pos="4694">
          <p15:clr>
            <a:srgbClr val="000000"/>
          </p15:clr>
        </p15:guide>
        <p15:guide id="21" orient="horz" pos="4635">
          <p15:clr>
            <a:srgbClr val="000000"/>
          </p15:clr>
        </p15:guide>
        <p15:guide id="22" orient="horz" pos="1768">
          <p15:clr>
            <a:srgbClr val="000000"/>
          </p15:clr>
        </p15:guide>
        <p15:guide id="23" orient="horz" pos="1034">
          <p15:clr>
            <a:srgbClr val="000000"/>
          </p15:clr>
        </p15:guide>
        <p15:guide id="24" pos="3129">
          <p15:clr>
            <a:srgbClr val="000000"/>
          </p15:clr>
        </p15:guide>
        <p15:guide id="25" pos="237">
          <p15:clr>
            <a:srgbClr val="000000"/>
          </p15:clr>
        </p15:guide>
        <p15:guide id="26" pos="3169">
          <p15:clr>
            <a:srgbClr val="000000"/>
          </p15:clr>
        </p15:guide>
        <p15:guide id="27" pos="6100">
          <p15:clr>
            <a:srgbClr val="000000"/>
          </p15:clr>
        </p15:guide>
        <p15:guide id="28" pos="3224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1">
          <p15:clr>
            <a:srgbClr val="000000"/>
          </p15:clr>
        </p15:guide>
        <p15:guide id="4" pos="221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456" orient="horz"/>
        <p:guide pos="665" orient="horz"/>
        <p:guide pos="732" orient="horz"/>
        <p:guide pos="4223" orient="horz"/>
        <p:guide pos="4142" orient="horz"/>
        <p:guide pos="4090" orient="horz"/>
        <p:guide pos="3791"/>
        <p:guide pos="287"/>
        <p:guide pos="3840"/>
        <p:guide pos="7391"/>
        <p:guide pos="3906"/>
        <p:guide pos="1560" orient="horz"/>
        <p:guide pos="912" orient="horz"/>
        <p:guide pos="2447" orient="horz"/>
        <p:guide pos="3917" orient="horz"/>
        <p:guide pos="754" orient="horz"/>
        <p:guide pos="830" orient="horz"/>
        <p:guide pos="4786" orient="horz"/>
        <p:guide pos="4694" orient="horz"/>
        <p:guide pos="4635" orient="horz"/>
        <p:guide pos="1768" orient="horz"/>
        <p:guide pos="1034" orient="horz"/>
        <p:guide pos="3129"/>
        <p:guide pos="237"/>
        <p:guide pos="3169"/>
        <p:guide pos="6100"/>
        <p:guide pos="322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2931" orient="horz"/>
        <p:guide pos="221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mo-italic.fntdata"/><Relationship Id="rId10" Type="http://schemas.openxmlformats.org/officeDocument/2006/relationships/slide" Target="slides/slide5.xml"/><Relationship Id="rId32" Type="http://schemas.openxmlformats.org/officeDocument/2006/relationships/font" Target="fonts/Arim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Arim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into 3 slides, add images as necessary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into 3 slides, add images as necessary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252538" y="698500"/>
            <a:ext cx="45148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Office of the National Coordinator for Health Information Technology&#10;Health and Human Services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558800" y="1611576"/>
            <a:ext cx="8898890" cy="9984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58800" y="2797132"/>
            <a:ext cx="889889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2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7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2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971030" y="7490937"/>
            <a:ext cx="2821150" cy="2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558800" y="3655907"/>
            <a:ext cx="8898890" cy="331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500">
                <a:solidFill>
                  <a:srgbClr val="FFFFFF"/>
                </a:solidFill>
              </a:defRPr>
            </a:lvl1pPr>
            <a:lvl2pPr indent="-309880" lvl="1" marL="91440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280"/>
              <a:buChar char="–"/>
              <a:defRPr sz="1600"/>
            </a:lvl2pPr>
            <a:lvl3pPr indent="-309880" lvl="2" marL="137160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3pPr>
            <a:lvl4pPr indent="-309880" lvl="3" marL="18288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280"/>
              <a:buChar char="–"/>
              <a:defRPr sz="1600"/>
            </a:lvl4pPr>
            <a:lvl5pPr indent="-309879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600710" y="2710772"/>
            <a:ext cx="885698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vider Slide 1" showMasterSp="0">
  <p:cSld name="4_Divider Slide 1">
    <p:bg>
      <p:bgPr>
        <a:solidFill>
          <a:schemeClr val="accent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ctrTitle"/>
          </p:nvPr>
        </p:nvSpPr>
        <p:spPr>
          <a:xfrm>
            <a:off x="383889" y="4827163"/>
            <a:ext cx="9290622" cy="13163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591263" cy="328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 Slide 2" showMasterSp="0">
  <p:cSld name="1_Divider Slide 2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ivider Slide 2" showMasterSp="0">
  <p:cSld name="2_Divider Slide 2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2" showMasterSp="0">
  <p:cSld name="Divider Slide 2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vider Slide 2" showMasterSp="0">
  <p:cSld name="4_Divider Slide 2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Divider Slide 2" showMasterSp="0">
  <p:cSld name="7_Divider Slide 2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02920" y="2269722"/>
            <a:ext cx="9052560" cy="469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3302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1pPr>
            <a:lvl2pPr indent="-330200" lvl="1" marL="91440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2pPr>
            <a:lvl3pPr indent="-320039" lvl="2" marL="137160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3pPr>
            <a:lvl4pPr indent="-309880" lvl="3" marL="18288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280"/>
              <a:buChar char="–"/>
              <a:defRPr sz="1600"/>
            </a:lvl4pPr>
            <a:lvl5pPr indent="-309879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02921" y="7203865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2921" y="1813564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800"/>
            </a:lvl1pPr>
            <a:lvl2pPr indent="-350519" lvl="1" marL="91440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indent="-330200" lvl="2" marL="137160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3pPr>
            <a:lvl4pPr indent="-320039" lvl="3" marL="18288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 sz="1800"/>
            </a:lvl4pPr>
            <a:lvl5pPr indent="-320039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5113020" y="1813564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800"/>
            </a:lvl1pPr>
            <a:lvl2pPr indent="-350519" lvl="1" marL="91440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400"/>
            </a:lvl2pPr>
            <a:lvl3pPr indent="-330200" lvl="2" marL="137160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3pPr>
            <a:lvl4pPr indent="-320039" lvl="3" marL="18288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 sz="1800"/>
            </a:lvl4pPr>
            <a:lvl5pPr indent="-320039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02921" y="7203865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Black Signature" showMasterSp="0">
  <p:cSld name="Title Slide with Black Signature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11220" l="6843" r="0" t="9931"/>
          <a:stretch/>
        </p:blipFill>
        <p:spPr>
          <a:xfrm>
            <a:off x="0" y="-21590"/>
            <a:ext cx="10059708" cy="779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ctrTitle"/>
          </p:nvPr>
        </p:nvSpPr>
        <p:spPr>
          <a:xfrm>
            <a:off x="383279" y="5089747"/>
            <a:ext cx="4557483" cy="11298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83889" y="1312089"/>
            <a:ext cx="9290622" cy="6046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9720000" y="0"/>
            <a:ext cx="338400" cy="1038418"/>
          </a:xfrm>
          <a:prstGeom prst="homePlate">
            <a:avLst>
              <a:gd fmla="val 0" name="adj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7203841" y="0"/>
            <a:ext cx="453363" cy="1038418"/>
          </a:xfrm>
          <a:prstGeom prst="homePlate">
            <a:avLst>
              <a:gd fmla="val 0" name="adj"/>
            </a:avLst>
          </a:prstGeom>
          <a:solidFill>
            <a:srgbClr val="053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" y="0"/>
            <a:ext cx="10058399" cy="1038418"/>
          </a:xfrm>
          <a:prstGeom prst="homePlate">
            <a:avLst>
              <a:gd fmla="val 21132" name="adj"/>
            </a:avLst>
          </a:prstGeom>
          <a:solidFill>
            <a:srgbClr val="07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0" y="1053729"/>
            <a:ext cx="10059815" cy="0"/>
          </a:xfrm>
          <a:prstGeom prst="straightConnector1">
            <a:avLst/>
          </a:prstGeom>
          <a:noFill/>
          <a:ln cap="flat" cmpd="sng" w="28575">
            <a:solidFill>
              <a:srgbClr val="00A8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Office of the National Coordinator for Health Information Technology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884" y="6793772"/>
            <a:ext cx="1972807" cy="725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lowbar.jpg"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" y="7606589"/>
            <a:ext cx="10058399" cy="16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9720000" y="0"/>
            <a:ext cx="338400" cy="1038418"/>
          </a:xfrm>
          <a:prstGeom prst="homePlate">
            <a:avLst>
              <a:gd fmla="val 0" name="adj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203841" y="0"/>
            <a:ext cx="453363" cy="1038418"/>
          </a:xfrm>
          <a:prstGeom prst="homePlate">
            <a:avLst>
              <a:gd fmla="val 0" name="adj"/>
            </a:avLst>
          </a:prstGeom>
          <a:solidFill>
            <a:srgbClr val="053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" y="0"/>
            <a:ext cx="10058399" cy="1038418"/>
          </a:xfrm>
          <a:prstGeom prst="homePlate">
            <a:avLst>
              <a:gd fmla="val 21132" name="adj"/>
            </a:avLst>
          </a:prstGeom>
          <a:solidFill>
            <a:srgbClr val="07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7"/>
          <p:cNvCxnSpPr/>
          <p:nvPr/>
        </p:nvCxnSpPr>
        <p:spPr>
          <a:xfrm>
            <a:off x="0" y="1053729"/>
            <a:ext cx="10059815" cy="0"/>
          </a:xfrm>
          <a:prstGeom prst="straightConnector1">
            <a:avLst/>
          </a:prstGeom>
          <a:noFill/>
          <a:ln cap="flat" cmpd="sng" w="28575">
            <a:solidFill>
              <a:srgbClr val="00A8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Office of the National Coordinator for Health Information Technology"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884" y="6793772"/>
            <a:ext cx="1972807" cy="725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lowbar.jpg"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" y="7606589"/>
            <a:ext cx="10058399" cy="16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9720000" y="0"/>
            <a:ext cx="338400" cy="1038418"/>
          </a:xfrm>
          <a:prstGeom prst="homePlate">
            <a:avLst>
              <a:gd fmla="val 0" name="adj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7203841" y="0"/>
            <a:ext cx="453363" cy="1038418"/>
          </a:xfrm>
          <a:prstGeom prst="homePlate">
            <a:avLst>
              <a:gd fmla="val 0" name="adj"/>
            </a:avLst>
          </a:prstGeom>
          <a:solidFill>
            <a:srgbClr val="053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" y="0"/>
            <a:ext cx="10058399" cy="1038418"/>
          </a:xfrm>
          <a:prstGeom prst="homePlate">
            <a:avLst>
              <a:gd fmla="val 21132" name="adj"/>
            </a:avLst>
          </a:prstGeom>
          <a:solidFill>
            <a:srgbClr val="07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8"/>
          <p:cNvCxnSpPr/>
          <p:nvPr/>
        </p:nvCxnSpPr>
        <p:spPr>
          <a:xfrm>
            <a:off x="0" y="1053729"/>
            <a:ext cx="10059815" cy="0"/>
          </a:xfrm>
          <a:prstGeom prst="straightConnector1">
            <a:avLst/>
          </a:prstGeom>
          <a:noFill/>
          <a:ln cap="flat" cmpd="sng" w="28575">
            <a:solidFill>
              <a:srgbClr val="00A8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Office of the National Coordinator for Health Information Technology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884" y="6793772"/>
            <a:ext cx="1972807" cy="725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lowbar.jpg"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" y="7606589"/>
            <a:ext cx="10058399" cy="16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ivider Slide 1" showMasterSp="0">
  <p:cSld name="2_Divider Slide 1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ctrTitle"/>
          </p:nvPr>
        </p:nvSpPr>
        <p:spPr>
          <a:xfrm>
            <a:off x="383889" y="4827163"/>
            <a:ext cx="9290622" cy="13163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591263" cy="328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vider Slide 1" showMasterSp="0">
  <p:cSld name="3_Divider Slide 1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383889" y="4827163"/>
            <a:ext cx="9290622" cy="13163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591263" cy="328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83889" y="1311629"/>
            <a:ext cx="9290622" cy="6046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36068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3889" y="7452148"/>
            <a:ext cx="4466908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383889" y="1313799"/>
            <a:ext cx="9674512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penid.net/wg/heart/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hyperlink" Target="https://www.challenge.gov/challenge/move-health-data-forward-challenge/" TargetMode="External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hyperlink" Target="https://www.challenge.gov/challenge/move-health-data-forward-challenge/" TargetMode="External"/><Relationship Id="rId5" Type="http://schemas.openxmlformats.org/officeDocument/2006/relationships/hyperlink" Target="https://www.challenge.gov/challenge/move-health-data-forward-challeng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://www.nejm.org/doi/pdf/10.1056/NEJMsa063979" TargetMode="External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ederalregister.gov/articles/2016/05/11/2016-11102/office-of-the-national-coordinator-for-health-information-technology-announcement-of-requirements%23p-72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58800" y="1611576"/>
            <a:ext cx="8898890" cy="9984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 Move Health Data Forward Challenge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558800" y="2797132"/>
            <a:ext cx="889889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Q&amp;A Webinar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August 18, 2016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558800" y="3655907"/>
            <a:ext cx="8898890" cy="331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"/>
              <a:buNone/>
            </a:pPr>
            <a:r>
              <a:t/>
            </a:r>
            <a:endParaRPr b="1" sz="10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64858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The HEART WG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502920" y="1820700"/>
            <a:ext cx="9052560" cy="514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 has collaborated to launch the </a:t>
            </a:r>
            <a:r>
              <a:rPr lang="en-US" sz="2200">
                <a:solidFill>
                  <a:srgbClr val="FF5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Relationship Trust</a:t>
            </a:r>
            <a:r>
              <a:rPr lang="en-US" sz="2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rgbClr val="EC51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Group (HEART WG)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HEART WG is developing a set of </a:t>
            </a:r>
            <a:r>
              <a:rPr b="0" i="0" lang="en-US" sz="2200" u="none" cap="none" strike="noStrike">
                <a:solidFill>
                  <a:srgbClr val="EC51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privacy and security specifications</a:t>
            </a:r>
            <a:r>
              <a:rPr b="0" i="0" lang="en-US" sz="22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empower people to control the authorization of access to health-related data sharing APIs, using the following open standards: </a:t>
            </a:r>
            <a:endParaRPr b="0" i="0" sz="22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399" lvl="2" marL="687600" marR="0" rtl="0" algn="l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OAUTH 2.0 </a:t>
            </a:r>
            <a:endParaRPr/>
          </a:p>
          <a:p>
            <a:pPr indent="-230399" lvl="2" marL="687600" marR="0" rtl="0" algn="l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OpenID Connect</a:t>
            </a:r>
            <a:endParaRPr b="0" i="0" sz="22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399" lvl="2" marL="687600" marR="0" rtl="0" algn="l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Managed Access (UMA)</a:t>
            </a:r>
            <a:endParaRPr/>
          </a:p>
          <a:p>
            <a:pPr indent="0" lvl="2" marL="457200" marR="0" rtl="0" algn="l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teams will test HEART technology and create an open API that enables heath data sharing. 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http://openid.net/wg/heart/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8960" lvl="0" marL="23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HDFC_LOGO_01.jpg" id="179" name="Google Shape;179;p26"/>
          <p:cNvPicPr preferRelativeResize="0"/>
          <p:nvPr/>
        </p:nvPicPr>
        <p:blipFill rotWithShape="1">
          <a:blip r:embed="rId4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Overview 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502920" y="2269722"/>
            <a:ext cx="9052560" cy="469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02920" y="1820700"/>
            <a:ext cx="9052560" cy="514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58A4"/>
              </a:buClr>
              <a:buSzPts val="1440"/>
              <a:buFont typeface="Arial"/>
              <a:buNone/>
            </a:pPr>
            <a:r>
              <a:rPr b="1" lang="en-US" sz="180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1: Proposal 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Solutions that increase consumers’ access to and sharing of their information within electronic health record systems.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describe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and the </a:t>
            </a: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technical, operational, financial and business aspects of their proposed Solution. </a:t>
            </a:r>
            <a:endParaRPr b="0" i="0" sz="1800" u="none" cap="none" strike="noStrike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0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1158A4"/>
              </a:buClr>
              <a:buSzPts val="1440"/>
              <a:buFont typeface="Arial"/>
              <a:buNone/>
            </a:pPr>
            <a:r>
              <a:rPr b="1" lang="en-US" sz="180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2: Prototype 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 finalists will advance to a second phase focused on prototyping and demonstrating the effectiveness of the Solution.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display the impact on consumer or provider health records accessibility and data exchange. </a:t>
            </a:r>
            <a:endParaRPr b="0" i="0" sz="1800" u="none" cap="none" strike="noStrike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50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1158A4"/>
              </a:buClr>
              <a:buSzPts val="1440"/>
              <a:buFont typeface="Arial"/>
              <a:buNone/>
            </a:pPr>
            <a:r>
              <a:rPr b="1" lang="en-US" sz="180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3: Testing 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Involves testing the Solution in “real-life” situations. </a:t>
            </a:r>
            <a:endParaRPr/>
          </a:p>
          <a:p>
            <a:pPr indent="-230400" lvl="1" marL="457200" marR="0" rtl="0" algn="l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31313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also test the scalability of the Solution, the feasibility of implementation, and the impact of the intended outcomes.</a:t>
            </a:r>
            <a:endParaRPr/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HDFC_LOGO_01.jpg" id="189" name="Google Shape;189;p27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1: Proposal Submission Requirements</a:t>
            </a:r>
            <a:endParaRPr>
              <a:solidFill>
                <a:srgbClr val="2F53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96" name="Google Shape;196;p28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502920" y="1820700"/>
            <a:ext cx="9052560" cy="514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55320" y="1973100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participants should describe the </a:t>
            </a:r>
            <a:r>
              <a:rPr lang="en-US" sz="2200">
                <a:solidFill>
                  <a:srgbClr val="EC51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technical, operational, financial </a:t>
            </a:r>
            <a:r>
              <a:rPr lang="en-US" sz="220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2200">
                <a:solidFill>
                  <a:srgbClr val="EC51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</a:t>
            </a:r>
            <a:r>
              <a:rPr lang="en-US" sz="22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aspects of their proposed Solution. </a:t>
            </a:r>
            <a:endParaRPr sz="22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sz="22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1158A4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to Submit 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information about the participants and any team members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Compliance with Health Insurance Portability and Accountability Act (HIPAA) </a:t>
            </a:r>
            <a:endParaRPr/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Case (5 page maximum)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Briefing Deck Presentation (10 slides maximum)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</a:rPr>
              <a:t>How to Apply </a:t>
            </a:r>
            <a:endParaRPr sz="2800">
              <a:solidFill>
                <a:srgbClr val="2F539C"/>
              </a:solidFill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83889" y="1624822"/>
            <a:ext cx="9290623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58A4"/>
              </a:buClr>
              <a:buSzPts val="1440"/>
              <a:buFont typeface="Arial"/>
              <a:buNone/>
            </a:pPr>
            <a:r>
              <a:rPr b="1" lang="en-US" sz="180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Challenge.gov</a:t>
            </a:r>
            <a:endParaRPr b="1" sz="1800">
              <a:solidFill>
                <a:srgbClr val="1158A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applications must be submitted on Challenge.gov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4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Challenge.gov is free to register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4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Applicant must be logged in to Challenge.gov to submit solution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4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separate registration for the challenge is required, however you may wish to ‘Follow’ the challenge to receive reminders and updates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8-16 at 10.59.27 AM.png"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90" y="3968103"/>
            <a:ext cx="9290622" cy="362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</a:rPr>
              <a:t>How to Apply </a:t>
            </a:r>
            <a:endParaRPr sz="2800">
              <a:solidFill>
                <a:srgbClr val="2F539C"/>
              </a:solidFill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14" name="Google Shape;214;p30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383889" y="1624822"/>
            <a:ext cx="9290623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Submissions are open until 11:59pm September 8, 2016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https://www.challenge.gov/challenge/move-health-data-forward-challenge/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3040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Submit Solution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8-16 at 10.24.27 AM.png" id="216" name="Google Shape;21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4240" y="3058698"/>
            <a:ext cx="7150216" cy="453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</a:rPr>
              <a:t>How to Apply </a:t>
            </a:r>
            <a:endParaRPr sz="2800"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502920" y="2269722"/>
            <a:ext cx="3696904" cy="469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Enter Submission Title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Upload Image/Logo (optional)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External URL (optional)</a:t>
            </a:r>
            <a:endParaRPr/>
          </a:p>
          <a:p>
            <a:pPr indent="-230400" lvl="1" marL="457200" rtl="0" algn="l">
              <a:spcBef>
                <a:spcPts val="624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 link to the website of the existing corporation</a:t>
            </a:r>
            <a:endParaRPr/>
          </a:p>
          <a:p>
            <a:pPr indent="-230400" lvl="1" marL="457200" rtl="0" algn="l">
              <a:spcBef>
                <a:spcPts val="624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</a:t>
            </a:r>
            <a:r>
              <a:rPr b="1"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not </a:t>
            </a: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to significant/required content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Upload Business Case and Briefing Deck in PDF format</a:t>
            </a:r>
            <a:endParaRPr/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6-08-16 at 10.35.39 AM.png"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824" y="1626180"/>
            <a:ext cx="5858576" cy="582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</a:rPr>
              <a:t>How to Apply 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83890" y="2164929"/>
            <a:ext cx="3365334" cy="469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Enter brief summary (optional)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Hide contents of   submission (optional)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Accept terms and conditions </a:t>
            </a:r>
            <a:endParaRPr/>
          </a:p>
          <a:p>
            <a:pPr indent="-230400" lvl="1" marL="457200" rtl="0" algn="l">
              <a:spcBef>
                <a:spcPts val="624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Applicant is required to ensure they meet all eligibility requirements to prevent disqualification – see “Rules” section for further information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Solution </a:t>
            </a:r>
            <a:endParaRPr/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6-08-16 at 10.40.38 AM.png"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580" y="1891231"/>
            <a:ext cx="6006820" cy="496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1: Proposal Business Case Content 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39" name="Google Shape;239;p33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383889" y="1710995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342899" lvl="0" marL="573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 stating the value proposition</a:t>
            </a:r>
            <a:endParaRPr/>
          </a:p>
          <a:p>
            <a:pPr indent="-1841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 of the methods and technologies used to develop the Solution</a:t>
            </a:r>
            <a:endParaRPr/>
          </a:p>
          <a:p>
            <a:pPr indent="-1841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overview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 plan and timeline </a:t>
            </a:r>
            <a:endParaRPr/>
          </a:p>
          <a:p>
            <a:pPr indent="-12880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for success defined by applicant (i.e. Number of users of the Solution, money saved by using the Solution, etc.)</a:t>
            </a:r>
            <a:endParaRPr/>
          </a:p>
          <a:p>
            <a:pPr indent="-12880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risks and mitigation strategies, including security constraints</a:t>
            </a:r>
            <a:endParaRPr/>
          </a:p>
          <a:p>
            <a:pPr indent="-12880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49" lvl="0" marL="516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 of the participant roles, responsibilities and capabilities</a:t>
            </a:r>
            <a:endParaRPr/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1: Proposal Business Case Requirements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47" name="Google Shape;247;p34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383889" y="1549700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80"/>
              <a:buFont typeface="Arial"/>
              <a:buNone/>
            </a:pPr>
            <a:r>
              <a:rPr b="1" lang="en-US" sz="21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Length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80"/>
              <a:buFont typeface="Arial"/>
              <a:buNone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not exceed 5 pages, with font size no smaller than 8pt font and ‘normal’ 1” margins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80"/>
              <a:buFont typeface="Arial"/>
              <a:buNone/>
            </a:pPr>
            <a:r>
              <a:rPr b="1" lang="en-US" sz="21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Accepted Format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80"/>
              <a:buFont typeface="Arial"/>
              <a:buNone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PDF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80"/>
              <a:buFont typeface="Arial"/>
              <a:buNone/>
            </a:pPr>
            <a:r>
              <a:rPr b="1" lang="en-US" sz="21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Risk/Insurance</a:t>
            </a:r>
            <a:endParaRPr sz="2100">
              <a:solidFill>
                <a:srgbClr val="2F539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80"/>
              <a:buFont typeface="Arial"/>
              <a:buNone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the Challenge deals with consumer health data a reasonable accounting of how the solver will deal with risk, insurance considerations should be included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80"/>
              <a:buFont typeface="Arial"/>
              <a:buNone/>
            </a:pPr>
            <a:r>
              <a:rPr b="1" lang="en-US" sz="21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80"/>
              <a:buFont typeface="Arial"/>
              <a:buNone/>
            </a:pPr>
            <a:r>
              <a:rPr b="1" lang="en-US" sz="21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case templates are available online and can serve as guide (use at your own discretion)</a:t>
            </a:r>
            <a:endParaRPr/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1: Briefing Deck Content </a:t>
            </a:r>
            <a:endParaRPr sz="2800"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383889" y="1751319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342899" lvl="0" marL="5733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20"/>
              <a:buFont typeface="Noto Sans Symbols"/>
              <a:buChar char="⮚"/>
            </a:pPr>
            <a:r>
              <a:rPr lang="en-US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 description of proposed Solution and how the participants will use the HEART implementation specifications for consumer-mediated exchange of health information</a:t>
            </a:r>
            <a:endParaRPr/>
          </a:p>
          <a:p>
            <a:pPr indent="-22097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9" lvl="0" marL="5733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20"/>
              <a:buFont typeface="Noto Sans Symbols"/>
              <a:buChar char="⮚"/>
            </a:pPr>
            <a:r>
              <a:rPr lang="en-US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Competitive advantage of the approach </a:t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097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9" lvl="0" marL="5733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20"/>
              <a:buFont typeface="Noto Sans Symbols"/>
              <a:buChar char="⮚"/>
            </a:pPr>
            <a:r>
              <a:rPr lang="en-US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use case</a:t>
            </a:r>
            <a:endParaRPr/>
          </a:p>
          <a:p>
            <a:pPr indent="-22097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899" lvl="0" marL="5733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20"/>
              <a:buFont typeface="Noto Sans Symbols"/>
              <a:buChar char="⮚"/>
            </a:pPr>
            <a:r>
              <a:rPr lang="en-US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workflow &amp; deliverables</a:t>
            </a:r>
            <a:endParaRPr/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On Today’s Call </a:t>
            </a:r>
            <a:endParaRPr>
              <a:solidFill>
                <a:srgbClr val="2F53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02920" y="1820700"/>
            <a:ext cx="9052560" cy="514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rPr b="1" lang="en-US" sz="155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Team: </a:t>
            </a:r>
            <a:endParaRPr/>
          </a:p>
          <a:p>
            <a:pPr indent="-230400" lvl="0" marL="2304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Caroline Coy, </a:t>
            </a:r>
            <a:r>
              <a:rPr i="1"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Office of the National Coordinator  for Health IT</a:t>
            </a:r>
            <a:endParaRPr/>
          </a:p>
          <a:p>
            <a:pPr indent="-230400" lvl="0" marL="2304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 Wong, </a:t>
            </a:r>
            <a:r>
              <a:rPr i="1"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Office of the National Coordinator for Health IT</a:t>
            </a:r>
            <a:endParaRPr/>
          </a:p>
          <a:p>
            <a:pPr indent="-230400" lvl="0" marL="230400" rtl="0" algn="l">
              <a:lnSpc>
                <a:spcPct val="6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Debbie Bucci, </a:t>
            </a:r>
            <a:r>
              <a:rPr i="1"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Office of the National Coordinator for Health IT</a:t>
            </a:r>
            <a:endParaRPr/>
          </a:p>
          <a:p>
            <a:pPr indent="-230400" lvl="0" marL="230400" rtl="0" algn="l">
              <a:lnSpc>
                <a:spcPct val="6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t/>
            </a:r>
            <a:endParaRPr sz="155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None/>
            </a:pPr>
            <a:r>
              <a:rPr b="1" lang="en-US" sz="1550">
                <a:solidFill>
                  <a:srgbClr val="1158A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Agenda: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 Overview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Problem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 Information 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Overview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HEART WG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Overview 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Submission Requirements and How to Apply </a:t>
            </a:r>
            <a:endParaRPr/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 Evaluation Criteria </a:t>
            </a:r>
            <a:endParaRPr sz="15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 sz="15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1" marL="4572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025AA3"/>
              </a:buClr>
              <a:buSzPts val="1240"/>
              <a:buFont typeface="Arial"/>
              <a:buChar char="•"/>
            </a:pPr>
            <a:r>
              <a:rPr lang="en-US" sz="15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 </a:t>
            </a:r>
            <a:endParaRPr/>
          </a:p>
          <a:p>
            <a:pPr indent="-159534" lvl="0" marL="2304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16"/>
              <a:buNone/>
            </a:pPr>
            <a:r>
              <a:t/>
            </a:r>
            <a:endParaRPr sz="1395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11" name="Google Shape;111;p18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1: Briefing Deck Requirements</a:t>
            </a:r>
            <a:endParaRPr sz="2800"/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63" name="Google Shape;263;p36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383889" y="1751319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Length</a:t>
            </a:r>
            <a:endParaRPr/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</a:t>
            </a:r>
            <a:r>
              <a:rPr b="1"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exceed 10 slides. Slides should be of reasonable size with legible font size</a:t>
            </a:r>
            <a:endParaRPr/>
          </a:p>
          <a:p>
            <a:pPr indent="-23113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None/>
            </a:pPr>
            <a:r>
              <a:t/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Accepted Format</a:t>
            </a:r>
            <a:endParaRPr/>
          </a:p>
          <a:p>
            <a:pPr indent="0" lvl="0" marL="23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PDF</a:t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t/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Links</a:t>
            </a:r>
            <a:endParaRPr/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can be used, but should not add significant content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Noto Sans Symbols"/>
              <a:buChar char="⮚"/>
            </a:pPr>
            <a:r>
              <a:rPr b="0" i="0" lang="en-US" sz="2200" u="sng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Good:</a:t>
            </a: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Link to published articles that further support methodology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Noto Sans Symbols"/>
              <a:buChar char="⮚"/>
            </a:pPr>
            <a:r>
              <a:rPr b="0" i="0" lang="en-US" sz="2200" u="sng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Bad:</a:t>
            </a:r>
            <a:r>
              <a:rPr b="0" i="0" lang="en-US" sz="2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Link to proposed workflow to save slides</a:t>
            </a:r>
            <a:endParaRPr/>
          </a:p>
          <a:p>
            <a:pPr indent="-23113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None/>
            </a:pPr>
            <a:r>
              <a:t/>
            </a:r>
            <a:endParaRPr sz="2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760"/>
              <a:buFont typeface="Arial"/>
              <a:buNone/>
            </a:pPr>
            <a:r>
              <a:rPr b="1" lang="en-US" sz="22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0" lvl="0" marL="230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Briefing deck and lightning pitch templates are available online and can serve as a guide (use at your own discretion)</a:t>
            </a:r>
            <a:endParaRPr/>
          </a:p>
          <a:p>
            <a:pPr indent="-220979" lvl="0" marL="573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 Evaluation Criteria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/>
        </p:nvSpPr>
        <p:spPr>
          <a:xfrm>
            <a:off x="655320" y="1973100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 Capabilities 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appropriate expertise and capability to bring the idea to the testing stage?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participant have the resources available to carry out proposed work?</a:t>
            </a:r>
            <a:endParaRPr/>
          </a:p>
          <a:p>
            <a:pPr indent="-13896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76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un_246852_cc.png" id="273" name="Google Shape;273;p37"/>
          <p:cNvPicPr preferRelativeResize="0"/>
          <p:nvPr/>
        </p:nvPicPr>
        <p:blipFill rotWithShape="1">
          <a:blip r:embed="rId4">
            <a:alphaModFix/>
          </a:blip>
          <a:srcRect b="17701" l="22968" r="24650" t="6199"/>
          <a:stretch/>
        </p:blipFill>
        <p:spPr>
          <a:xfrm>
            <a:off x="3790113" y="3996713"/>
            <a:ext cx="2478749" cy="360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 Evaluation Criteria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655319" y="1754082"/>
            <a:ext cx="9241823" cy="569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Potential 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proposed Solution have potential to improve the quality of health care? 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Submission describe how the Solution can be optimized for the greater population of consumers and/or providers?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clear plan to make the Solution readily available to consumers on existing mobile platforms or a public-facing website?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Solution relevant to ONC priorities of improving the quality of health care?</a:t>
            </a:r>
            <a:endParaRPr sz="2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76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un_41477_cc.png" id="282" name="Google Shape;282;p38"/>
          <p:cNvPicPr preferRelativeResize="0"/>
          <p:nvPr/>
        </p:nvPicPr>
        <p:blipFill rotWithShape="1">
          <a:blip r:embed="rId4">
            <a:alphaModFix/>
          </a:blip>
          <a:srcRect b="37435" l="13878" r="11941" t="25386"/>
          <a:stretch/>
        </p:blipFill>
        <p:spPr>
          <a:xfrm>
            <a:off x="3157277" y="5907426"/>
            <a:ext cx="3721132" cy="186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Phase 1 Evaluation Criteria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621951" y="1690834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Executability </a:t>
            </a:r>
            <a:endParaRPr b="1" sz="2000">
              <a:solidFill>
                <a:srgbClr val="2F539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Solution demonstrate its HIPAA compliance?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Solution utilize the HEART implementation specifications?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Submission demonstrate a reasonable and credible approach to accomplish the proposed objectives, tasks, outcomes and deliverable?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Submission address a pathway or timeline to broad use?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Submission clearly define potential risks?</a:t>
            </a:r>
            <a:endParaRPr/>
          </a:p>
          <a:p>
            <a:pPr indent="-230400" lvl="0" marL="230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Submission include a thorough description for the use of funds?</a:t>
            </a:r>
            <a:endParaRPr/>
          </a:p>
          <a:p>
            <a:pPr indent="-138960" lvl="0" marL="23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un_488399_cc.png" id="291" name="Google Shape;291;p39"/>
          <p:cNvPicPr preferRelativeResize="0"/>
          <p:nvPr/>
        </p:nvPicPr>
        <p:blipFill rotWithShape="1">
          <a:blip r:embed="rId4">
            <a:alphaModFix/>
          </a:blip>
          <a:srcRect b="17870" l="13447" r="9577" t="3940"/>
          <a:stretch/>
        </p:blipFill>
        <p:spPr>
          <a:xfrm>
            <a:off x="4157625" y="5681518"/>
            <a:ext cx="1743151" cy="177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Challenge Timeline</a:t>
            </a:r>
            <a:endParaRPr b="1" sz="2800">
              <a:solidFill>
                <a:srgbClr val="2F53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625457" y="1957147"/>
            <a:ext cx="9157335" cy="5535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539C"/>
              </a:buClr>
              <a:buSzPts val="1440"/>
              <a:buNone/>
            </a:pPr>
            <a:r>
              <a:rPr b="1" lang="en-US" sz="18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1:</a:t>
            </a:r>
            <a:endParaRPr b="1" sz="1800">
              <a:solidFill>
                <a:srgbClr val="2F539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Challenge launch:       May 10, 2016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Submissions due: September 8, 2016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Evaluation period: September 9—October 14, 2016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Phase 1 winners announced:	    October 31, 2016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2F539C"/>
              </a:buClr>
              <a:buSzPts val="1440"/>
              <a:buNone/>
            </a:pPr>
            <a:r>
              <a:rPr b="1" lang="en-US" sz="18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2: </a:t>
            </a:r>
            <a:endParaRPr b="1" sz="1800">
              <a:solidFill>
                <a:srgbClr val="2F539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Prototyping period begins: October 31, 2016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Submissions due: January 12, 2017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Evaluation period: January 12—February 10, 2017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Phase 2 winners announced: February 23, 2017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2F539C"/>
              </a:buClr>
              <a:buSzPts val="1440"/>
              <a:buNone/>
            </a:pPr>
            <a:r>
              <a:rPr b="1" lang="en-US" sz="1800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3:</a:t>
            </a:r>
            <a:endParaRPr b="1" sz="1800">
              <a:solidFill>
                <a:srgbClr val="2F539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Scaling period begins: February 23, 2017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Submission period ends: May 1, 2017</a:t>
            </a:r>
            <a:endParaRPr/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Phase 3 winners announced: May 31, 2017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/>
        </p:nvSpPr>
        <p:spPr>
          <a:xfrm>
            <a:off x="655320" y="1973100"/>
            <a:ext cx="9052560" cy="547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88160" lvl="0" marL="23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Join the Discussion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https://www.challenge.gov/challenge/move-health-data-forward-challenge/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1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40"/>
              <a:buFont typeface="Arial"/>
              <a:buNone/>
            </a:pPr>
            <a:r>
              <a:rPr lang="en-US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questions?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40"/>
              <a:buFont typeface="Arial"/>
              <a:buNone/>
            </a:pPr>
            <a:r>
              <a:rPr lang="en-US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out or Post on our Discussions Page!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ONC.TechLab@hhs.gov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39C"/>
                </a:solidFill>
              </a:rPr>
              <a:t>Office of the National Coordinator of Health IT (ONC)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83889" y="1629642"/>
            <a:ext cx="9052560" cy="469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Office of the National Coordinator for Health Information Technology (ONC) is at the forefront of the administration’s health IT efforts and is a resource to the entire health system to support the adoption of health information technology and the promotion of nationwide health information exchange to improve health care.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ONC is organizationally located within the Office of the Secretary for the U.S. Department of Health and Human Services (HHS).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ONC is the principal federal entity charged with coordination of nationwide efforts to implement and use the most advanced health information technology and the electronic exchange of health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52248" y="111783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3889" y="140194"/>
            <a:ext cx="7694963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Individuals Experience Gaps in Health Information Exchange</a:t>
            </a:r>
            <a:endParaRPr>
              <a:solidFill>
                <a:srgbClr val="2F53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pic>
        <p:nvPicPr>
          <p:cNvPr descr="MHDFC_LOGO_01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1" y="1539028"/>
            <a:ext cx="9739636" cy="591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152401" y="7452148"/>
            <a:ext cx="44958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http://www.nejm.org/doi/pdf/10.1056/NEJMsa063979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39C"/>
                </a:solidFill>
              </a:rPr>
              <a:t>Value of Online Access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7820598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7868" l="2565" r="52360" t="20338"/>
          <a:stretch/>
        </p:blipFill>
        <p:spPr>
          <a:xfrm>
            <a:off x="511458" y="1797685"/>
            <a:ext cx="8560218" cy="469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39C"/>
                </a:solidFill>
              </a:rPr>
              <a:t>Individuals are Viewing their Health Records Online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11" y="1721484"/>
            <a:ext cx="8511725" cy="484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04800" y="6979920"/>
            <a:ext cx="4495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http://www.nejm.org/doi/pdf/10.1056/NEJMsa063979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http://www.nationalpartnership.org/research-library/health-care/HIT/engaging-patients-and-families.pdf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HDFC_LOGO_01.jpg" id="145" name="Google Shape;145;p22"/>
          <p:cNvPicPr preferRelativeResize="0"/>
          <p:nvPr/>
        </p:nvPicPr>
        <p:blipFill rotWithShape="1">
          <a:blip r:embed="rId5">
            <a:alphaModFix/>
          </a:blip>
          <a:srcRect b="31332" l="0" r="0" t="33363"/>
          <a:stretch/>
        </p:blipFill>
        <p:spPr>
          <a:xfrm>
            <a:off x="7895972" y="140194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39C"/>
                </a:solidFill>
                <a:latin typeface="Arial"/>
                <a:ea typeface="Arial"/>
                <a:cs typeface="Arial"/>
                <a:sym typeface="Arial"/>
              </a:rPr>
              <a:t>MHDF Challenge Overview 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02920" y="1820700"/>
            <a:ext cx="9052560" cy="514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000">
                <a:solidFill>
                  <a:srgbClr val="EC51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Health Data Forward </a:t>
            </a:r>
            <a:r>
              <a:rPr lang="en-US" sz="2000">
                <a:solidFill>
                  <a:srgbClr val="FF5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r>
              <a:rPr lang="en-US" sz="2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aims to promote the development of technology solutions that can enable consumers to authorize the movement of their health data to destinations they choose</a:t>
            </a:r>
            <a:r>
              <a:rPr lang="en-US" sz="2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sz="1800" u="sng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1" sz="2400">
              <a:solidFill>
                <a:srgbClr val="EC51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1" sz="2400">
              <a:solidFill>
                <a:srgbClr val="EC51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38960" lvl="0" marL="230400" marR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HDFC_LOGO_01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8078852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3040" y="3008718"/>
            <a:ext cx="6627539" cy="45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39C"/>
                </a:solidFill>
              </a:rPr>
              <a:t>General Requirements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02920" y="1706880"/>
            <a:ext cx="9052560" cy="5258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30400" lvl="0" marL="23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Participants are tasked to develop a technological solution to help authorize the movement of health data. </a:t>
            </a:r>
            <a:endParaRPr/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Participants are expected to engage people to test the implementation of the Solution and make possible processes for consumers to authorize the release of their health data to a destination they choose.</a:t>
            </a:r>
            <a:endParaRPr/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data for the API and solution should be provided by challenge finalists.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This Challenge encourages applicants to apply independently or team with others including health IT developers, health care providers and other entities with the appropriate expertise related to this solution.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62" name="Google Shape;162;p24"/>
          <p:cNvPicPr preferRelativeResize="0"/>
          <p:nvPr/>
        </p:nvPicPr>
        <p:blipFill rotWithShape="1">
          <a:blip r:embed="rId3">
            <a:alphaModFix/>
          </a:blip>
          <a:srcRect b="31332" l="0" r="0" t="33363"/>
          <a:stretch/>
        </p:blipFill>
        <p:spPr>
          <a:xfrm>
            <a:off x="7694964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83889" y="140194"/>
            <a:ext cx="9290622" cy="113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39C"/>
                </a:solidFill>
              </a:rPr>
              <a:t>Eligibility Requirements – FAQ’s</a:t>
            </a:r>
            <a:endParaRPr>
              <a:solidFill>
                <a:srgbClr val="2F539C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02920" y="1706880"/>
            <a:ext cx="9052560" cy="5258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Applicants must meet all eligibility requirements to be eligible for a prize.  Full eligibility rules are available in the Federal Register Notice (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here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2F539C"/>
              </a:buClr>
              <a:buSzPts val="1600"/>
              <a:buNone/>
            </a:pPr>
            <a:r>
              <a:rPr b="1" lang="en-US">
                <a:solidFill>
                  <a:srgbClr val="2F53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Eligibility FAQ’s</a:t>
            </a:r>
            <a:endParaRPr b="1">
              <a:solidFill>
                <a:srgbClr val="2F539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Private entities MUST be incorporated in the US to be eligible for a prize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Submissions should not include HHS or ONC logos, official seals, or imply endorsement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4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Applicants retain ownership and all IP rights, but irrevocably grant the Government a limited, non-exclusive, royalty-free, perpetual, worldwide license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8800" lvl="0" marL="23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9071676" y="7452148"/>
            <a:ext cx="602836" cy="14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HDFC_LOGO_01.jpg" id="170" name="Google Shape;170;p25"/>
          <p:cNvPicPr preferRelativeResize="0"/>
          <p:nvPr/>
        </p:nvPicPr>
        <p:blipFill rotWithShape="1">
          <a:blip r:embed="rId4">
            <a:alphaModFix/>
          </a:blip>
          <a:srcRect b="31332" l="0" r="0" t="33363"/>
          <a:stretch/>
        </p:blipFill>
        <p:spPr>
          <a:xfrm>
            <a:off x="7694964" y="306226"/>
            <a:ext cx="1979548" cy="67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ure_Color_Top_16-9">
  <a:themeElements>
    <a:clrScheme name="Health_Brights">
      <a:dk1>
        <a:srgbClr val="000000"/>
      </a:dk1>
      <a:lt1>
        <a:srgbClr val="FFFFFF"/>
      </a:lt1>
      <a:dk2>
        <a:srgbClr val="666666"/>
      </a:dk2>
      <a:lt2>
        <a:srgbClr val="EEECE1"/>
      </a:lt2>
      <a:accent1>
        <a:srgbClr val="00BBEE"/>
      </a:accent1>
      <a:accent2>
        <a:srgbClr val="551155"/>
      </a:accent2>
      <a:accent3>
        <a:srgbClr val="FF9900"/>
      </a:accent3>
      <a:accent4>
        <a:srgbClr val="359B4C"/>
      </a:accent4>
      <a:accent5>
        <a:srgbClr val="002266"/>
      </a:accent5>
      <a:accent6>
        <a:srgbClr val="993399"/>
      </a:accent6>
      <a:hlink>
        <a:srgbClr val="00BBEE"/>
      </a:hlink>
      <a:folHlink>
        <a:srgbClr val="5511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