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315200" cy="9601200"/>
  <p:embeddedFontLst>
    <p:embeddedFont>
      <p:font typeface="Quattrocento Sans"/>
      <p:regular r:id="rId20"/>
      <p:bold r:id="rId21"/>
      <p:italic r:id="rId22"/>
      <p:boldItalic r:id="rId23"/>
    </p:embeddedFont>
    <p:embeddedFont>
      <p:font typeface="Bell M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22" Type="http://schemas.openxmlformats.org/officeDocument/2006/relationships/font" Target="fonts/QuattrocentoSans-italic.fntdata"/><Relationship Id="rId21" Type="http://schemas.openxmlformats.org/officeDocument/2006/relationships/font" Target="fonts/QuattrocentoSans-bold.fntdata"/><Relationship Id="rId24" Type="http://schemas.openxmlformats.org/officeDocument/2006/relationships/font" Target="fonts/BellMT-regular.fntdata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llMT-italic.fntdata"/><Relationship Id="rId25" Type="http://schemas.openxmlformats.org/officeDocument/2006/relationships/font" Target="fonts/BellMT-bold.fntdata"/><Relationship Id="rId27" Type="http://schemas.openxmlformats.org/officeDocument/2006/relationships/font" Target="fonts/BellM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9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685800" y="2393950"/>
            <a:ext cx="7772400" cy="109538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NASA insigniaCMYK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800" y="304800"/>
            <a:ext cx="931863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/>
        </p:nvSpPr>
        <p:spPr>
          <a:xfrm>
            <a:off x="441325" y="188913"/>
            <a:ext cx="2378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381000" y="533400"/>
            <a:ext cx="23209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677085"/>
                </a:solidFill>
                <a:latin typeface="Arial"/>
                <a:ea typeface="Arial"/>
                <a:cs typeface="Arial"/>
                <a:sym typeface="Arial"/>
              </a:rPr>
              <a:t>National Aeronautics and Space Administration</a:t>
            </a:r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381000" y="6477000"/>
            <a:ext cx="8477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www.nasa.gov</a:t>
            </a:r>
            <a:endParaRPr/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685800" y="8382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2400300" y="381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4562475" y="2200275"/>
            <a:ext cx="59436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485775" y="276225"/>
            <a:ext cx="59436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533400" y="19050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533400" y="19050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10100" y="19050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9050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609600" y="1566863"/>
            <a:ext cx="7958138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SA insigniaCMYK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4800" y="304800"/>
            <a:ext cx="931863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441325" y="188913"/>
            <a:ext cx="2378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381000" y="533400"/>
            <a:ext cx="23209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677085"/>
                </a:solidFill>
                <a:latin typeface="Arial"/>
                <a:ea typeface="Arial"/>
                <a:cs typeface="Arial"/>
                <a:sym typeface="Arial"/>
              </a:rPr>
              <a:t>National Aeronautics and Space Administration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381000" y="6477000"/>
            <a:ext cx="8477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www.nasa.gov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www.nasaimages.org/luna/servlet/detail/NVA2~43~43~83117~136536:SOFIA" TargetMode="External"/><Relationship Id="rId6" Type="http://schemas.openxmlformats.org/officeDocument/2006/relationships/image" Target="../media/image3.jpg"/><Relationship Id="rId7" Type="http://schemas.openxmlformats.org/officeDocument/2006/relationships/hyperlink" Target="http://www.nasaimages.org/luna/servlet/detail/nasaNAS~20~20~120212~226911:Isabel-Marches-On" TargetMode="External"/><Relationship Id="rId8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jeff.heninger@nasa.go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4294967295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ctrTitle"/>
          </p:nvPr>
        </p:nvSpPr>
        <p:spPr>
          <a:xfrm>
            <a:off x="26894" y="1100350"/>
            <a:ext cx="9372600" cy="2438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/>
            </a:br>
            <a:r>
              <a:rPr lang="en-US" sz="3200"/>
              <a:t>Legal Issues in Prize Competitions</a:t>
            </a:r>
            <a:br>
              <a:rPr lang="en-US" sz="2800"/>
            </a:br>
            <a:endParaRPr sz="2800"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93594" y="34290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Jeff Heninger, Office of the General Counsel, NASA </a:t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5029200"/>
            <a:ext cx="1676400" cy="141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5029200"/>
            <a:ext cx="1647825" cy="1468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m04.nasaimages.org/MediaManager/srvr?mediafile=/Size1/NVA2-43-NA/24782/456789main_ED10-0115-18_full_full.jpg&amp;userid=1&amp;username=admin&amp;resolution=1&amp;servertype=JVA&amp;cid=43&amp;iid=NVA2&amp;vcid=NA&amp;usergroup=SOFIA_Image_Gallery-43-Admin&amp;profileid=211" id="104" name="Google Shape;104;p1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5029200"/>
            <a:ext cx="17526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m04.nasaimages.org/MediaManager/srvr?mediafile=/Size1/nasaNAS-20-NA/121449/isabel091503-1915zd2.jpg&amp;userid=1&amp;username=admin&amp;resolution=1&amp;servertype=JVA&amp;cid=20&amp;iid=nasaNAS&amp;vcid=NA&amp;usergroup=solarsystem_-_nasa-20-Admin&amp;profileid=96" id="105" name="Google Shape;105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5029200"/>
            <a:ext cx="1737360" cy="144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1419122" y="912091"/>
            <a:ext cx="63626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These slides summarize certain legal principles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should not be relied upon without reference to the underlying laws</a:t>
            </a:r>
            <a:endParaRPr b="1" i="1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Authority:  Procurement</a:t>
            </a:r>
            <a:endParaRPr sz="3600"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533400" y="1905000"/>
            <a:ext cx="8305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1" marL="469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Use FAR Procurement to acquire solution to problem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Contractor uses contest-elements to satisfy contract and achieve agency’s procurement need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Government can own/control solution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Comply with requirements of FAR, e.g., competition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Focus is acquiring a solution for the </a:t>
            </a:r>
            <a:r>
              <a:rPr i="1" lang="en-US" sz="2400"/>
              <a:t>direct use/benefit</a:t>
            </a:r>
            <a:r>
              <a:rPr lang="en-US" sz="2400"/>
              <a:t> of the USG</a:t>
            </a:r>
            <a:endParaRPr/>
          </a:p>
          <a:p>
            <a:pPr indent="-309563" lvl="1" marL="908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2"/>
          <p:cNvSpPr txBox="1"/>
          <p:nvPr/>
        </p:nvSpPr>
        <p:spPr>
          <a:xfrm flipH="1">
            <a:off x="914400" y="5179278"/>
            <a:ext cx="4724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 NASA Tournament Lab; Innocentive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:\Users\jheninge\Desktop\607036main_NTL_logo.gif"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4419600"/>
            <a:ext cx="18954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v. Procurement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533400" y="1905000"/>
            <a:ext cx="3429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Direct Authority Challenge Competitions</a:t>
            </a:r>
            <a:endParaRPr/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Purpose: Award prizes to stimulate innovation</a:t>
            </a:r>
            <a:endParaRPr/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Agency Holds Competition</a:t>
            </a:r>
            <a:endParaRPr/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Subject to Direct Authority </a:t>
            </a:r>
            <a:endParaRPr/>
          </a:p>
          <a:p>
            <a:pPr indent="-436563" lvl="1" marL="908050" rtl="0" algn="l">
              <a:spcBef>
                <a:spcPts val="24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Insurance/Indemnification obligation</a:t>
            </a:r>
            <a:endParaRPr/>
          </a:p>
          <a:p>
            <a:pPr indent="-436563" lvl="1" marL="908050" rtl="0" algn="l">
              <a:spcBef>
                <a:spcPts val="24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Fed Register Notice</a:t>
            </a:r>
            <a:endParaRPr/>
          </a:p>
          <a:p>
            <a:pPr indent="-436563" lvl="1" marL="908050" rtl="0" algn="l">
              <a:spcBef>
                <a:spcPts val="24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Government has no rights in solutions</a:t>
            </a:r>
            <a:endParaRPr/>
          </a:p>
          <a:p>
            <a:pPr indent="-436563" lvl="1" marL="908050" rtl="0" algn="l">
              <a:spcBef>
                <a:spcPts val="24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No prize awards to foreign participants</a:t>
            </a:r>
            <a:endParaRPr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4838700" y="1905000"/>
            <a:ext cx="3429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Procurement for Crowd-Sourced Solution</a:t>
            </a:r>
            <a:endParaRPr/>
          </a:p>
          <a:p>
            <a:pPr indent="-469900" lvl="0" marL="4699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Purpose: Acquire something for direct use/benefit of Federal Government</a:t>
            </a:r>
            <a:endParaRPr/>
          </a:p>
          <a:p>
            <a:pPr indent="-469900" lvl="0" marL="4699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Contractor Holds Competition</a:t>
            </a:r>
            <a:endParaRPr/>
          </a:p>
          <a:p>
            <a:pPr indent="-469900" lvl="0" marL="4699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Subject to FAR</a:t>
            </a:r>
            <a:endParaRPr/>
          </a:p>
          <a:p>
            <a:pPr indent="-436563" lvl="1" marL="90805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NASA can own/have rights in solution/deliverables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. . . </a:t>
            </a:r>
            <a:endParaRPr/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685799" y="2301622"/>
            <a:ext cx="365754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 a Competition to Award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Prize to Encourage Innovation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685799" y="5009778"/>
            <a:ext cx="4288353" cy="92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Obtain new crowd-sourced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mobile app needed to help Agency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public inquiries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52529" y="1862869"/>
            <a:ext cx="1044325" cy="36933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4A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Activity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7345274" y="1872734"/>
            <a:ext cx="1251561" cy="36933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4A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Authority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144193" y="2745817"/>
            <a:ext cx="145264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COMPETES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685799" y="3115149"/>
            <a:ext cx="5280163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Provide funding to help a nonprofit run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ideation challenge to solve world hunger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7010726" y="3576814"/>
            <a:ext cx="166263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Procurement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840312" y="4430894"/>
            <a:ext cx="83304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Grant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685799" y="3933163"/>
            <a:ext cx="4771627" cy="92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Partner with University to host student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Competition on efficient mag-lev with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funds exchanged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7268746" y="5286777"/>
            <a:ext cx="140461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OTA/Other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5" name="Google Shape;215;p24"/>
          <p:cNvCxnSpPr>
            <a:stCxn id="210" idx="3"/>
            <a:endCxn id="212" idx="1"/>
          </p:cNvCxnSpPr>
          <p:nvPr/>
        </p:nvCxnSpPr>
        <p:spPr>
          <a:xfrm>
            <a:off x="5965962" y="3438315"/>
            <a:ext cx="1874400" cy="11772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6" name="Google Shape;216;p24"/>
          <p:cNvCxnSpPr>
            <a:stCxn id="205" idx="3"/>
            <a:endCxn id="209" idx="1"/>
          </p:cNvCxnSpPr>
          <p:nvPr/>
        </p:nvCxnSpPr>
        <p:spPr>
          <a:xfrm>
            <a:off x="4343339" y="2624788"/>
            <a:ext cx="2800800" cy="3057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7" name="Google Shape;217;p24"/>
          <p:cNvCxnSpPr>
            <a:stCxn id="206" idx="3"/>
            <a:endCxn id="211" idx="1"/>
          </p:cNvCxnSpPr>
          <p:nvPr/>
        </p:nvCxnSpPr>
        <p:spPr>
          <a:xfrm flipH="1" rot="10800000">
            <a:off x="4974152" y="3761443"/>
            <a:ext cx="2036700" cy="17100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8" name="Google Shape;218;p24"/>
          <p:cNvCxnSpPr>
            <a:stCxn id="213" idx="3"/>
            <a:endCxn id="214" idx="1"/>
          </p:cNvCxnSpPr>
          <p:nvPr/>
        </p:nvCxnSpPr>
        <p:spPr>
          <a:xfrm>
            <a:off x="5457426" y="4394828"/>
            <a:ext cx="1811400" cy="10767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Considerations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533400" y="19050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Other Authorities (OTA; Necessary Expense)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Fiscal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Appropriation/Budget/Operating Plan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Ownership/Control of Solution by Government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Chiles Act still applies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Acquisition for the USG through Contract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International</a:t>
            </a:r>
            <a:endParaRPr/>
          </a:p>
          <a:p>
            <a:pPr indent="-436563" lvl="1" marL="90805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Some authorities require prize winner to be US Citizen/Company</a:t>
            </a:r>
            <a:endParaRPr/>
          </a:p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6"/>
          <p:cNvSpPr txBox="1"/>
          <p:nvPr>
            <p:ph type="title"/>
          </p:nvPr>
        </p:nvSpPr>
        <p:spPr>
          <a:xfrm>
            <a:off x="533400" y="533400"/>
            <a:ext cx="7162800" cy="101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Legal Authorities </a:t>
            </a:r>
            <a:br>
              <a:rPr lang="en-US" sz="2400"/>
            </a:br>
            <a:endParaRPr sz="2400"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533400" y="19050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3" lvl="1" marL="9080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Verdana"/>
              <a:buNone/>
            </a:pPr>
            <a:r>
              <a:rPr b="1" lang="en-US" sz="4800"/>
              <a:t>QUESTIONS?</a:t>
            </a:r>
            <a:endParaRPr/>
          </a:p>
          <a:p>
            <a:pPr indent="-436563" lvl="1" marL="9080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4000"/>
              <a:buFont typeface="Bell MT"/>
              <a:buNone/>
            </a:pPr>
            <a:r>
              <a:rPr lang="en-US" sz="4000">
                <a:latin typeface="Bell MT"/>
                <a:ea typeface="Bell MT"/>
                <a:cs typeface="Bell MT"/>
                <a:sym typeface="Bell MT"/>
              </a:rPr>
              <a:t>Jeff Heninger</a:t>
            </a:r>
            <a:endParaRPr/>
          </a:p>
          <a:p>
            <a:pPr indent="-436563" lvl="1" marL="90805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Bell MT"/>
                <a:ea typeface="Bell MT"/>
                <a:cs typeface="Bell MT"/>
                <a:sym typeface="Bell MT"/>
              </a:rPr>
              <a:t>NASA</a:t>
            </a:r>
            <a:endParaRPr/>
          </a:p>
          <a:p>
            <a:pPr indent="-436563" lvl="1" marL="90805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Bell MT"/>
                <a:ea typeface="Bell MT"/>
                <a:cs typeface="Bell MT"/>
                <a:sym typeface="Bell MT"/>
              </a:rPr>
              <a:t>Office of the General Counsel</a:t>
            </a:r>
            <a:endParaRPr/>
          </a:p>
          <a:p>
            <a:pPr indent="-436563" lvl="1" marL="9080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4000"/>
              <a:buFont typeface="Bell MT"/>
              <a:buNone/>
            </a:pPr>
            <a:r>
              <a:rPr lang="en-US" sz="4000" u="sng">
                <a:solidFill>
                  <a:schemeClr val="hlink"/>
                </a:solidFill>
                <a:latin typeface="Bell MT"/>
                <a:ea typeface="Bell MT"/>
                <a:cs typeface="Bell MT"/>
                <a:sym typeface="Bell MT"/>
                <a:hlinkClick r:id="rId3"/>
              </a:rPr>
              <a:t>jeff.heninger@nasa.gov</a:t>
            </a:r>
            <a:endParaRPr sz="4000">
              <a:latin typeface="Bell MT"/>
              <a:ea typeface="Bell MT"/>
              <a:cs typeface="Bell MT"/>
              <a:sym typeface="Bell MT"/>
            </a:endParaRPr>
          </a:p>
          <a:p>
            <a:pPr indent="-436563" lvl="1" marL="9080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4000"/>
              <a:buFont typeface="Bell MT"/>
              <a:buNone/>
            </a:pPr>
            <a:r>
              <a:rPr lang="en-US" sz="4000">
                <a:latin typeface="Bell MT"/>
                <a:ea typeface="Bell MT"/>
                <a:cs typeface="Bell MT"/>
                <a:sym typeface="Bell MT"/>
              </a:rPr>
              <a:t>202-358-2450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1419122" y="6248400"/>
            <a:ext cx="63626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These slides summarize certain legal principles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should not be relied upon without reference to the underlying laws</a:t>
            </a:r>
            <a:endParaRPr b="1" i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Why the focus on Legal Authority?</a:t>
            </a:r>
            <a:endParaRPr sz="3200"/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261527" y="3503069"/>
            <a:ext cx="3721210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there a law that permits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to do the Thing?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2009031" y="1752600"/>
            <a:ext cx="4831152" cy="685800"/>
          </a:xfrm>
          <a:prstGeom prst="wedgeRoundRectCallout">
            <a:avLst>
              <a:gd fmla="val 42" name="adj1"/>
              <a:gd fmla="val 141951" name="adj2"/>
              <a:gd fmla="val 16667" name="adj3"/>
            </a:avLst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want to do a Thing!</a:t>
            </a:r>
            <a:endParaRPr b="0" i="0" sz="3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C:\Program Files (x86)\Microsoft Office\MEDIA\CAGCAT10\j0195812.wmf"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667000"/>
            <a:ext cx="1773022" cy="1824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215695" y="2667000"/>
            <a:ext cx="2751074" cy="646331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Commercial</a:t>
            </a:r>
            <a:endParaRPr sz="3600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5950169" y="2666999"/>
            <a:ext cx="2836033" cy="646331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</a:t>
            </a:r>
            <a:endParaRPr sz="3600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455157" y="3503069"/>
            <a:ext cx="2286523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the Thing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against the law?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481126" y="5686074"/>
            <a:ext cx="3886962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 you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can’t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 the Thing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2582113" y="4959258"/>
            <a:ext cx="3684983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 you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 the Thing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83268" y="4336723"/>
            <a:ext cx="1188124" cy="585637"/>
          </a:xfrm>
          <a:prstGeom prst="ellipse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1414969" y="4336930"/>
            <a:ext cx="1188124" cy="585637"/>
          </a:xfrm>
          <a:prstGeom prst="ellipse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6267097" y="4337928"/>
            <a:ext cx="1188124" cy="585637"/>
          </a:xfrm>
          <a:prstGeom prst="ellipse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7774221" y="4337928"/>
            <a:ext cx="1188124" cy="585637"/>
          </a:xfrm>
          <a:prstGeom prst="ellipse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/>
          </a:p>
        </p:txBody>
      </p:sp>
      <p:cxnSp>
        <p:nvCxnSpPr>
          <p:cNvPr id="125" name="Google Shape;125;p14"/>
          <p:cNvCxnSpPr>
            <a:stCxn id="121" idx="4"/>
            <a:endCxn id="119" idx="1"/>
          </p:cNvCxnSpPr>
          <p:nvPr/>
        </p:nvCxnSpPr>
        <p:spPr>
          <a:xfrm flipH="1" rot="-5400000">
            <a:off x="1097330" y="4502360"/>
            <a:ext cx="963900" cy="1803900"/>
          </a:xfrm>
          <a:prstGeom prst="curvedConnector2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p14"/>
          <p:cNvCxnSpPr>
            <a:stCxn id="122" idx="4"/>
            <a:endCxn id="120" idx="1"/>
          </p:cNvCxnSpPr>
          <p:nvPr/>
        </p:nvCxnSpPr>
        <p:spPr>
          <a:xfrm flipH="1" rot="-5400000">
            <a:off x="2177181" y="4754417"/>
            <a:ext cx="236700" cy="573000"/>
          </a:xfrm>
          <a:prstGeom prst="curvedConnector2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" name="Google Shape;127;p14"/>
          <p:cNvCxnSpPr>
            <a:stCxn id="123" idx="4"/>
            <a:endCxn id="120" idx="3"/>
          </p:cNvCxnSpPr>
          <p:nvPr/>
        </p:nvCxnSpPr>
        <p:spPr>
          <a:xfrm rot="5400000">
            <a:off x="6446259" y="4744465"/>
            <a:ext cx="235800" cy="594000"/>
          </a:xfrm>
          <a:prstGeom prst="curvedConnector2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14"/>
          <p:cNvCxnSpPr>
            <a:stCxn id="124" idx="4"/>
            <a:endCxn id="119" idx="3"/>
          </p:cNvCxnSpPr>
          <p:nvPr/>
        </p:nvCxnSpPr>
        <p:spPr>
          <a:xfrm rot="5400000">
            <a:off x="6886883" y="4404865"/>
            <a:ext cx="962700" cy="2000100"/>
          </a:xfrm>
          <a:prstGeom prst="curvedConnector2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Activities vs. Authorities</a:t>
            </a:r>
            <a:endParaRPr sz="3600"/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533400" y="19050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Focus on the agency mission to be achieved 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Determine activities which will achieve the mission  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Consult with counsel to determine what authority it has to accomplish those activities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Not all authorities are available to all agencies, but if it is an agency mission there will be activities that can achieve the mission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Focus should be on accomplishing the agency mission, not using a particular authority</a:t>
            </a:r>
            <a:endParaRPr/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533400" y="19050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Remember:  </a:t>
            </a:r>
            <a:endParaRPr/>
          </a:p>
          <a:p>
            <a:pPr indent="-469900" lvl="0" marL="469900" rtl="0" algn="ctr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Prize Competitions are a Means, not an End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7"/>
          <p:cNvSpPr txBox="1"/>
          <p:nvPr>
            <p:ph type="title"/>
          </p:nvPr>
        </p:nvSpPr>
        <p:spPr>
          <a:xfrm>
            <a:off x="533400" y="533400"/>
            <a:ext cx="7162800" cy="101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Elements of Prizes</a:t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533400" y="1752600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Prize Competition:  Program to competitively award cash prizes (Space Act &amp; COMPETES)</a:t>
            </a:r>
            <a:endParaRPr i="1" sz="2400"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Contest:  Competition between rivals for a prize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Crowd Sourcing:  A problem is broadcast to a group of solvers, with the contributor of the solution given a prize or other recognition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Challenge:  A well formed problem statement that yields a solution of value to Challenger</a:t>
            </a:r>
            <a:endParaRPr/>
          </a:p>
          <a:p>
            <a:pPr indent="-3175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469900" lvl="0" marL="469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436563" lvl="1" marL="90805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800"/>
              <a:buFont typeface="Verdana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533400" y="19050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Note</a:t>
            </a:r>
            <a:endParaRPr sz="32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The value is in the elements, which can be a part of various different activities permitted under various different authorities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533400" y="2286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Authority:  Direct</a:t>
            </a:r>
            <a:endParaRPr sz="3600"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533400" y="1905000"/>
            <a:ext cx="8305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America COMPETES; NASA Space Act (DoE; DoD)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Program to competitively award cash prizes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Use appropriated funds to provide a prize purse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Solver owns solution; USG may negotiate for license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Comply with requirements of Act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Focus is a </a:t>
            </a:r>
            <a:r>
              <a:rPr i="1" lang="en-US" sz="2400"/>
              <a:t>program</a:t>
            </a:r>
            <a:r>
              <a:rPr lang="en-US" sz="2400"/>
              <a:t> to award prizes to encourage </a:t>
            </a:r>
            <a:r>
              <a:rPr i="1" lang="en-US" sz="2400"/>
              <a:t>innovation</a:t>
            </a:r>
            <a:endParaRPr/>
          </a:p>
          <a:p>
            <a:pPr indent="-309563" lvl="1" marL="908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 flipH="1">
            <a:off x="1219200" y="4599801"/>
            <a:ext cx="4724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 NASA’s Centennial Challenges, e.g., Green Flight Challenge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4210050"/>
            <a:ext cx="2622549" cy="196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533400" y="228600"/>
            <a:ext cx="8001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Authority</a:t>
            </a:r>
            <a:r>
              <a:rPr lang="en-US" sz="2400"/>
              <a:t>:</a:t>
            </a:r>
            <a:endParaRPr sz="2400"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533400" y="1905000"/>
            <a:ext cx="8305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Federal Grant and Cooperative Agreement Act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Use appropriated funds to provide support or stimulation to accomplish a public purpose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Cannot be used to conduct an agency’s own prize competition; funds used by recipient in support of its activity; USG involvement is minimal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Government does not own/control the solution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Comply with requirements of Act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Focus is doing a Public Good</a:t>
            </a:r>
            <a:endParaRPr/>
          </a:p>
          <a:p>
            <a:pPr indent="-309563" lvl="1" marL="908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0"/>
          <p:cNvSpPr txBox="1"/>
          <p:nvPr/>
        </p:nvSpPr>
        <p:spPr>
          <a:xfrm flipH="1">
            <a:off x="762000" y="5297200"/>
            <a:ext cx="4343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Rice University Business Plan Competition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124200" y="609600"/>
            <a:ext cx="44957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Grants and Cooperative Agreements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533400" y="228600"/>
            <a:ext cx="8001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Authority</a:t>
            </a:r>
            <a:r>
              <a:rPr lang="en-US" sz="2400"/>
              <a:t>:</a:t>
            </a:r>
            <a:endParaRPr sz="2400"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533400" y="1905000"/>
            <a:ext cx="8305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Education/Outreach/Partnering/Co-sponsorship on a No-Funds-Exchanged Basis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Prize paid by non-USG partner; No transfer of appropriated funds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Specific authority will be Agency/Activity-specific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Government does not own/control the solution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Comply with requirements of Particular Authority</a:t>
            </a:r>
            <a:endParaRPr/>
          </a:p>
          <a:p>
            <a:pPr indent="-469900" lvl="0" marL="469900" rtl="0" algn="l">
              <a:spcBef>
                <a:spcPts val="48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Focus on activity not prize</a:t>
            </a:r>
            <a:endParaRPr/>
          </a:p>
          <a:p>
            <a:pPr indent="-309563" lvl="1" marL="908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1"/>
          <p:cNvSpPr txBox="1"/>
          <p:nvPr/>
        </p:nvSpPr>
        <p:spPr>
          <a:xfrm flipH="1">
            <a:off x="599940" y="5105400"/>
            <a:ext cx="4343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Etsy SpaceCraft Contest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3124200" y="609600"/>
            <a:ext cx="44957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Non-Monetary Support to Prize Competitions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 1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B2C1"/>
      </a:accent1>
      <a:accent2>
        <a:srgbClr val="0066CC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5CB9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