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2" r:id="rId4"/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6858000" cx="9144000"/>
  <p:notesSz cx="6858000" cy="9144000"/>
  <p:embeddedFontLst>
    <p:embeddedFont>
      <p:font typeface="Anton"/>
      <p:regular r:id="rId34"/>
    </p:embeddedFont>
    <p:embeddedFont>
      <p:font typeface="Arial Narrow"/>
      <p:regular r:id="rId35"/>
      <p:bold r:id="rId36"/>
      <p:italic r:id="rId37"/>
      <p:boldItalic r:id="rId38"/>
    </p:embeddedFont>
    <p:embeddedFont>
      <p:font typeface="Helvetica Neue"/>
      <p:regular r:id="rId39"/>
      <p:bold r:id="rId40"/>
      <p:italic r:id="rId41"/>
      <p:boldItalic r:id="rId42"/>
    </p:embeddedFont>
    <p:embeddedFont>
      <p:font typeface="Dancing Script"/>
      <p:regular r:id="rId43"/>
      <p:bold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bold.fntdata"/><Relationship Id="rId20" Type="http://schemas.openxmlformats.org/officeDocument/2006/relationships/slide" Target="slides/slide14.xml"/><Relationship Id="rId42" Type="http://schemas.openxmlformats.org/officeDocument/2006/relationships/font" Target="fonts/HelveticaNeue-boldItalic.fntdata"/><Relationship Id="rId41" Type="http://schemas.openxmlformats.org/officeDocument/2006/relationships/font" Target="fonts/HelveticaNeue-italic.fntdata"/><Relationship Id="rId22" Type="http://schemas.openxmlformats.org/officeDocument/2006/relationships/slide" Target="slides/slide16.xml"/><Relationship Id="rId44" Type="http://schemas.openxmlformats.org/officeDocument/2006/relationships/font" Target="fonts/DancingScript-bold.fntdata"/><Relationship Id="rId21" Type="http://schemas.openxmlformats.org/officeDocument/2006/relationships/slide" Target="slides/slide15.xml"/><Relationship Id="rId43" Type="http://schemas.openxmlformats.org/officeDocument/2006/relationships/font" Target="fonts/DancingScript-regular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ArialNarrow-regular.fntdata"/><Relationship Id="rId12" Type="http://schemas.openxmlformats.org/officeDocument/2006/relationships/slide" Target="slides/slide6.xml"/><Relationship Id="rId34" Type="http://schemas.openxmlformats.org/officeDocument/2006/relationships/font" Target="fonts/Anton-regular.fntdata"/><Relationship Id="rId15" Type="http://schemas.openxmlformats.org/officeDocument/2006/relationships/slide" Target="slides/slide9.xml"/><Relationship Id="rId37" Type="http://schemas.openxmlformats.org/officeDocument/2006/relationships/font" Target="fonts/ArialNarrow-italic.fntdata"/><Relationship Id="rId14" Type="http://schemas.openxmlformats.org/officeDocument/2006/relationships/slide" Target="slides/slide8.xml"/><Relationship Id="rId36" Type="http://schemas.openxmlformats.org/officeDocument/2006/relationships/font" Target="fonts/ArialNarrow-bold.fntdata"/><Relationship Id="rId17" Type="http://schemas.openxmlformats.org/officeDocument/2006/relationships/slide" Target="slides/slide11.xml"/><Relationship Id="rId39" Type="http://schemas.openxmlformats.org/officeDocument/2006/relationships/font" Target="fonts/HelveticaNeue-regular.fntdata"/><Relationship Id="rId16" Type="http://schemas.openxmlformats.org/officeDocument/2006/relationships/slide" Target="slides/slide10.xml"/><Relationship Id="rId38" Type="http://schemas.openxmlformats.org/officeDocument/2006/relationships/font" Target="fonts/ArialNarrow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/>
            </a:lvl9pPr>
          </a:lstStyle>
          <a:p/>
        </p:txBody>
      </p:sp>
      <p:sp>
        <p:nvSpPr>
          <p:cNvPr id="77" name="Google Shape;77;p1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9pPr>
          </a:lstStyle>
          <a:p/>
        </p:txBody>
      </p:sp>
      <p:sp>
        <p:nvSpPr>
          <p:cNvPr id="78" name="Google Shape;78;p1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9pPr>
          </a:lstStyle>
          <a:p/>
        </p:txBody>
      </p:sp>
      <p:sp>
        <p:nvSpPr>
          <p:cNvPr id="85" name="Google Shape;85;p1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9" name="Google Shape;109;p1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and Text" type="objAndTx">
  <p:cSld name="OBJECT_AND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4 Content" type="fourObj">
  <p:cSld name="FOUR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685800" y="1981200"/>
            <a:ext cx="3810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2" type="body"/>
          </p:nvPr>
        </p:nvSpPr>
        <p:spPr>
          <a:xfrm>
            <a:off x="4648200" y="1981200"/>
            <a:ext cx="3810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3" type="body"/>
          </p:nvPr>
        </p:nvSpPr>
        <p:spPr>
          <a:xfrm>
            <a:off x="685800" y="4114800"/>
            <a:ext cx="3810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4" type="body"/>
          </p:nvPr>
        </p:nvSpPr>
        <p:spPr>
          <a:xfrm>
            <a:off x="4648200" y="4114800"/>
            <a:ext cx="3810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/>
            </a:lvl9pPr>
          </a:lstStyle>
          <a:p/>
        </p:txBody>
      </p:sp>
      <p:sp>
        <p:nvSpPr>
          <p:cNvPr id="55" name="Google Shape;55;p8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/>
            </a:lvl9pPr>
          </a:lstStyle>
          <a:p/>
        </p:txBody>
      </p:sp>
      <p:sp>
        <p:nvSpPr>
          <p:cNvPr id="56" name="Google Shape;56;p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68" name="Google Shape;68;p1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/>
            </a:lvl9pPr>
          </a:lstStyle>
          <a:p/>
        </p:txBody>
      </p:sp>
      <p:sp>
        <p:nvSpPr>
          <p:cNvPr id="69" name="Google Shape;69;p1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70" name="Google Shape;70;p1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/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6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66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1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1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1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.jpg"/><Relationship Id="rId5" Type="http://schemas.openxmlformats.org/officeDocument/2006/relationships/image" Target="../media/image2.png"/><Relationship Id="rId6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66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/>
          <p:nvPr/>
        </p:nvSpPr>
        <p:spPr>
          <a:xfrm>
            <a:off x="1329813" y="38416"/>
            <a:ext cx="6429887" cy="99906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lt2"/>
                </a:solidFill>
                <a:latin typeface="EB Garamond"/>
              </a:rPr>
              <a:t>Ronin Dx/Tx</a:t>
            </a:r>
          </a:p>
        </p:txBody>
      </p:sp>
      <p:sp>
        <p:nvSpPr>
          <p:cNvPr id="118" name="Google Shape;118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0" y="809625"/>
            <a:ext cx="9144000" cy="0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0" y="809625"/>
            <a:ext cx="9144000" cy="0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736979" y="3794078"/>
            <a:ext cx="7721221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C06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BUSINESS  PLAN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2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rPr>
              <a:t>Raj K Batra M.D.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rPr>
              <a:t>Founder, President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rPr>
              <a:t>241 S. Lapeer Drive; Beverly Hills, CA 90211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rgbClr val="3366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C06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428114" y="1288413"/>
            <a:ext cx="84364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rPr>
              <a:t>Rational Development of Cancer Diagnostics and Therapeutics</a:t>
            </a:r>
            <a:r>
              <a:rPr b="1" i="1"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i="1" sz="1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4" name="Google Shape;124;p1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gradFill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2"/>
                </a:solidFill>
              </a:rPr>
              <a:t>Phenotype Based biomarker validation and target identification.</a:t>
            </a:r>
            <a:endParaRPr b="1" sz="2800">
              <a:solidFill>
                <a:schemeClr val="l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491319" y="332655"/>
            <a:ext cx="7966881" cy="16462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00"/>
                </a:solidFill>
              </a:rPr>
              <a:t>Moreover, </a:t>
            </a:r>
            <a:r>
              <a:rPr lang="en-US" sz="3600">
                <a:solidFill>
                  <a:srgbClr val="FE71E3"/>
                </a:solidFill>
              </a:rPr>
              <a:t>Emerging</a:t>
            </a:r>
            <a:r>
              <a:rPr lang="en-US" sz="3600">
                <a:solidFill>
                  <a:srgbClr val="FFFF00"/>
                </a:solidFill>
              </a:rPr>
              <a:t> Diagnostic/Targeted Treatment Approaches Are Inadequate?</a:t>
            </a:r>
            <a:endParaRPr sz="3600">
              <a:solidFill>
                <a:srgbClr val="FFFF00"/>
              </a:solidFill>
            </a:endParaRPr>
          </a:p>
        </p:txBody>
      </p:sp>
      <p:sp>
        <p:nvSpPr>
          <p:cNvPr id="186" name="Google Shape;186;p26"/>
          <p:cNvSpPr txBox="1"/>
          <p:nvPr>
            <p:ph idx="1" type="body"/>
          </p:nvPr>
        </p:nvSpPr>
        <p:spPr>
          <a:xfrm>
            <a:off x="395536" y="1916832"/>
            <a:ext cx="8424936" cy="4752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Helvetica Neue"/>
              <a:buChar char="•"/>
            </a:pPr>
            <a:r>
              <a:rPr lang="en-US" sz="28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Current Platform for prescribing “Targeted Therapy.”</a:t>
            </a:r>
            <a:endParaRPr sz="2800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Helvetica Neue"/>
              <a:buChar char="•"/>
            </a:pPr>
            <a:r>
              <a:rPr lang="en-US" sz="24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Lung cancer is dxed. with sample biopsy.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Helvetica Neue"/>
              <a:buChar char="•"/>
            </a:pPr>
            <a:r>
              <a:rPr lang="en-US" sz="24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“Driver mutations” (genetic abnormalities that are inferred to “drive” the disease) are identified, and “targeted” therapy is prescribed.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Helvetica Neue"/>
              <a:buChar char="•"/>
            </a:pPr>
            <a:r>
              <a:rPr lang="en-US" sz="24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Currently, there is “effective targeted therapy”  for EGFr-mutated and EML-ALK4 fusion lung cancers.</a:t>
            </a:r>
            <a:endParaRPr sz="24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Helvetica Neue"/>
              <a:buChar char="•"/>
            </a:pPr>
            <a:r>
              <a:rPr lang="en-US" sz="24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“Companion diagnostics” limit “Targeted Tx.” to small selected patient subsets, in whom it is </a:t>
            </a:r>
            <a:r>
              <a:rPr lang="en-US" sz="2400">
                <a:solidFill>
                  <a:srgbClr val="E9006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 durably effective.</a:t>
            </a:r>
            <a:r>
              <a:rPr lang="en-US" sz="2400">
                <a:solidFill>
                  <a:srgbClr val="FFFF00"/>
                </a:solidFill>
              </a:rPr>
              <a:t>  </a:t>
            </a:r>
            <a:endParaRPr sz="24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title"/>
          </p:nvPr>
        </p:nvSpPr>
        <p:spPr>
          <a:xfrm>
            <a:off x="685800" y="26064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00"/>
                </a:solidFill>
              </a:rPr>
              <a:t>Targeted Treatment: Caveats</a:t>
            </a:r>
            <a:endParaRPr/>
          </a:p>
        </p:txBody>
      </p:sp>
      <p:sp>
        <p:nvSpPr>
          <p:cNvPr id="193" name="Google Shape;193;p27"/>
          <p:cNvSpPr txBox="1"/>
          <p:nvPr>
            <p:ph idx="1" type="body"/>
          </p:nvPr>
        </p:nvSpPr>
        <p:spPr>
          <a:xfrm>
            <a:off x="539552" y="1484784"/>
            <a:ext cx="7920880" cy="4896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Font typeface="Calibri"/>
              <a:buNone/>
            </a:pPr>
            <a:r>
              <a:rPr lang="en-US">
                <a:solidFill>
                  <a:srgbClr val="FFFF00"/>
                </a:solidFill>
              </a:rPr>
              <a:t>The prevailing targeted treatment approach assumes:</a:t>
            </a:r>
            <a:endParaRPr/>
          </a:p>
          <a:p>
            <a:pPr indent="-342900" lvl="0" marL="3429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rgbClr val="FFFF00"/>
              </a:solidFill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FFFF00"/>
              </a:buClr>
              <a:buSzPts val="3200"/>
              <a:buFont typeface="Calibri"/>
              <a:buNone/>
            </a:pPr>
            <a:r>
              <a:rPr lang="en-US">
                <a:solidFill>
                  <a:srgbClr val="FFFF00"/>
                </a:solidFill>
              </a:rPr>
              <a:t> </a:t>
            </a:r>
            <a:r>
              <a:rPr b="1" i="1" lang="en-US">
                <a:solidFill>
                  <a:srgbClr val="FFFF00"/>
                </a:solidFill>
              </a:rPr>
              <a:t>1)</a:t>
            </a:r>
            <a:r>
              <a:rPr lang="en-US">
                <a:solidFill>
                  <a:srgbClr val="FFFF00"/>
                </a:solidFill>
              </a:rPr>
              <a:t> that the sample of tumor from which a genetic (or marker)  profile is determined is wholly representative of the entire tumor. </a:t>
            </a:r>
            <a:endParaRPr/>
          </a:p>
          <a:p>
            <a:pPr indent="-342900" lvl="0" marL="342900" rtl="0" algn="ctr">
              <a:spcBef>
                <a:spcPts val="640"/>
              </a:spcBef>
              <a:spcAft>
                <a:spcPts val="0"/>
              </a:spcAft>
              <a:buClr>
                <a:srgbClr val="FFFF00"/>
              </a:buClr>
              <a:buSzPts val="3200"/>
              <a:buFont typeface="Calibri"/>
              <a:buNone/>
            </a:pPr>
            <a:r>
              <a:rPr lang="en-US">
                <a:solidFill>
                  <a:srgbClr val="FFFF00"/>
                </a:solidFill>
              </a:rPr>
              <a:t>and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FFFF00"/>
              </a:buClr>
              <a:buSzPts val="3200"/>
              <a:buFont typeface="Calibri"/>
              <a:buNone/>
            </a:pPr>
            <a:r>
              <a:rPr lang="en-US">
                <a:solidFill>
                  <a:srgbClr val="FFFF00"/>
                </a:solidFill>
              </a:rPr>
              <a:t> </a:t>
            </a:r>
            <a:r>
              <a:rPr b="1" i="1" lang="en-US">
                <a:solidFill>
                  <a:srgbClr val="FFFF00"/>
                </a:solidFill>
              </a:rPr>
              <a:t>2)</a:t>
            </a:r>
            <a:r>
              <a:rPr lang="en-US">
                <a:solidFill>
                  <a:srgbClr val="FFFF00"/>
                </a:solidFill>
              </a:rPr>
              <a:t> that the “driver” mutations in the sample can reliably predict (prognosticate) the tumor behavior. 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>
            <p:ph idx="4294967295" type="body"/>
          </p:nvPr>
        </p:nvSpPr>
        <p:spPr>
          <a:xfrm>
            <a:off x="0" y="1125538"/>
            <a:ext cx="9144000" cy="35988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t/>
            </a:r>
            <a:endParaRPr sz="4000">
              <a:solidFill>
                <a:srgbClr val="FFFF00"/>
              </a:solidFill>
            </a:endParaRPr>
          </a:p>
          <a:p>
            <a:pPr indent="-342900" lvl="0" marL="3429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t/>
            </a:r>
            <a:endParaRPr sz="4000">
              <a:solidFill>
                <a:srgbClr val="FFFF00"/>
              </a:solidFill>
            </a:endParaRPr>
          </a:p>
          <a:p>
            <a:pPr indent="-342900" lvl="0" marL="342900" rtl="0" algn="ctr"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0000"/>
                </a:solidFill>
              </a:rPr>
              <a:t>BOTH </a:t>
            </a:r>
            <a:r>
              <a:rPr lang="en-US" sz="4000">
                <a:solidFill>
                  <a:srgbClr val="FFFF00"/>
                </a:solidFill>
              </a:rPr>
              <a:t> of these assumptions are incorrect.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type="title"/>
          </p:nvPr>
        </p:nvSpPr>
        <p:spPr>
          <a:xfrm>
            <a:off x="685800" y="404664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00"/>
                </a:solidFill>
              </a:rPr>
              <a:t> </a:t>
            </a:r>
            <a:r>
              <a:rPr lang="en-US" sz="4000">
                <a:solidFill>
                  <a:srgbClr val="FFFF00"/>
                </a:solidFill>
              </a:rPr>
              <a:t>Targeted Tx: Sampling Caveat (1)</a:t>
            </a:r>
            <a:br>
              <a:rPr lang="en-US" sz="4000">
                <a:solidFill>
                  <a:srgbClr val="FFFF00"/>
                </a:solidFill>
              </a:rPr>
            </a:br>
            <a:r>
              <a:rPr lang="en-US" sz="2400">
                <a:solidFill>
                  <a:srgbClr val="99CCFF"/>
                </a:solidFill>
              </a:rPr>
              <a:t>(the concept that “all tumor cells are the same” is wrong)</a:t>
            </a:r>
            <a:endParaRPr sz="2400">
              <a:solidFill>
                <a:srgbClr val="FFFF00"/>
              </a:solidFill>
            </a:endParaRPr>
          </a:p>
        </p:txBody>
      </p:sp>
      <p:pic>
        <p:nvPicPr>
          <p:cNvPr id="204" name="Google Shape;204;p29"/>
          <p:cNvPicPr preferRelativeResize="0"/>
          <p:nvPr>
            <p:ph idx="3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9632" y="3644405"/>
            <a:ext cx="3096344" cy="2736923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9"/>
          <p:cNvSpPr txBox="1"/>
          <p:nvPr>
            <p:ph idx="1" type="body"/>
          </p:nvPr>
        </p:nvSpPr>
        <p:spPr>
          <a:xfrm>
            <a:off x="685800" y="1556792"/>
            <a:ext cx="7126560" cy="2016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rgbClr val="FFFF00"/>
                </a:solidFill>
              </a:rPr>
              <a:t>Because cancers are diseases of (hyper)mosaicism, the information from biopsy samples can vary depending on which location is sampled  </a:t>
            </a:r>
            <a:endParaRPr sz="2800">
              <a:solidFill>
                <a:srgbClr val="FFFF00"/>
              </a:solidFill>
            </a:endParaRPr>
          </a:p>
        </p:txBody>
      </p:sp>
      <p:pic>
        <p:nvPicPr>
          <p:cNvPr id="206" name="Google Shape;206;p29"/>
          <p:cNvPicPr preferRelativeResize="0"/>
          <p:nvPr>
            <p:ph idx="4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88024" y="3573016"/>
            <a:ext cx="2808312" cy="2808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/>
          <p:nvPr>
            <p:ph type="title"/>
          </p:nvPr>
        </p:nvSpPr>
        <p:spPr>
          <a:xfrm>
            <a:off x="423081" y="476672"/>
            <a:ext cx="829783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-US">
                <a:solidFill>
                  <a:srgbClr val="FFFF00"/>
                </a:solidFill>
              </a:rPr>
            </a:br>
            <a:r>
              <a:rPr lang="en-US">
                <a:solidFill>
                  <a:srgbClr val="FFFF00"/>
                </a:solidFill>
              </a:rPr>
              <a:t>Targeted Tx: Inference Caveat (2)</a:t>
            </a:r>
            <a:br>
              <a:rPr lang="en-US">
                <a:solidFill>
                  <a:srgbClr val="FFFF00"/>
                </a:solidFill>
              </a:rPr>
            </a:br>
            <a:r>
              <a:rPr lang="en-US" sz="2000">
                <a:solidFill>
                  <a:srgbClr val="99CCFF"/>
                </a:solidFill>
              </a:rPr>
              <a:t>(the concept that “driver mutations predict tumor behavior” is also wrong)</a:t>
            </a:r>
            <a:br>
              <a:rPr lang="en-US">
                <a:solidFill>
                  <a:srgbClr val="FFFF00"/>
                </a:solidFill>
              </a:rPr>
            </a:br>
            <a:endParaRPr>
              <a:solidFill>
                <a:srgbClr val="FFFF00"/>
              </a:solidFill>
            </a:endParaRPr>
          </a:p>
        </p:txBody>
      </p:sp>
      <p:sp>
        <p:nvSpPr>
          <p:cNvPr id="212" name="Google Shape;212;p30"/>
          <p:cNvSpPr txBox="1"/>
          <p:nvPr>
            <p:ph idx="1" type="body"/>
          </p:nvPr>
        </p:nvSpPr>
        <p:spPr>
          <a:xfrm>
            <a:off x="539552" y="2132856"/>
            <a:ext cx="7918648" cy="3888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Char char="•"/>
            </a:pPr>
            <a:r>
              <a:rPr lang="en-US">
                <a:solidFill>
                  <a:srgbClr val="FF0000"/>
                </a:solidFill>
              </a:rPr>
              <a:t>There is a myriad of acquired genetic mutations in individual tumors, and they can vary from one tumor cell to another.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FFFF00"/>
              </a:buClr>
              <a:buSzPts val="3200"/>
              <a:buFont typeface="Calibri"/>
              <a:buChar char="•"/>
            </a:pPr>
            <a:r>
              <a:rPr lang="en-US">
                <a:solidFill>
                  <a:srgbClr val="FFFF00"/>
                </a:solidFill>
              </a:rPr>
              <a:t>Thus, it is not clear which genetic/epigenetic abnormalities are the key “drivers of disease”?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>
            <p:ph type="title"/>
          </p:nvPr>
        </p:nvSpPr>
        <p:spPr>
          <a:xfrm>
            <a:off x="259307" y="404664"/>
            <a:ext cx="8557147" cy="13479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00"/>
                </a:solidFill>
              </a:rPr>
              <a:t>Targeted Tx: Inference Caveat (2)</a:t>
            </a:r>
            <a:br>
              <a:rPr lang="en-US" sz="4800">
                <a:solidFill>
                  <a:srgbClr val="FFFF00"/>
                </a:solidFill>
              </a:rPr>
            </a:br>
            <a:r>
              <a:rPr lang="en-US" sz="2000">
                <a:solidFill>
                  <a:srgbClr val="99CCFF"/>
                </a:solidFill>
              </a:rPr>
              <a:t>(the concept that “driver mutations predict tumor behavior” is also wrong)</a:t>
            </a:r>
            <a:br>
              <a:rPr lang="en-US">
                <a:solidFill>
                  <a:srgbClr val="FFFF00"/>
                </a:solidFill>
              </a:rPr>
            </a:br>
            <a:endParaRPr/>
          </a:p>
        </p:txBody>
      </p:sp>
      <p:sp>
        <p:nvSpPr>
          <p:cNvPr id="218" name="Google Shape;218;p31"/>
          <p:cNvSpPr txBox="1"/>
          <p:nvPr>
            <p:ph idx="1" type="body"/>
          </p:nvPr>
        </p:nvSpPr>
        <p:spPr>
          <a:xfrm>
            <a:off x="251520" y="1484784"/>
            <a:ext cx="8820472" cy="504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600"/>
              <a:buFont typeface="Calibri"/>
              <a:buChar char="•"/>
            </a:pPr>
            <a:r>
              <a:rPr lang="en-US" sz="3600">
                <a:solidFill>
                  <a:srgbClr val="00B0F0"/>
                </a:solidFill>
              </a:rPr>
              <a:t>It is quite plausible that EACH CANCER CELL in a tumor is (genetically/epigenetically) different from its neighbor.</a:t>
            </a:r>
            <a:endParaRPr/>
          </a:p>
          <a:p>
            <a:pPr indent="-342900" lvl="0" marL="34290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Char char="•"/>
            </a:pPr>
            <a:r>
              <a:rPr lang="en-US" sz="3600">
                <a:solidFill>
                  <a:schemeClr val="accent1"/>
                </a:solidFill>
              </a:rPr>
              <a:t>Again, cancer is a disease of hypermosaicism, not monoclonality.</a:t>
            </a:r>
            <a:endParaRPr/>
          </a:p>
          <a:p>
            <a:pPr indent="-342900" lvl="0" marL="34290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Char char="•"/>
            </a:pPr>
            <a:r>
              <a:rPr lang="en-US" sz="3600">
                <a:solidFill>
                  <a:schemeClr val="accent1"/>
                </a:solidFill>
              </a:rPr>
              <a:t>We have developed (and patented) a novel approach to study it from that perspective.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lang="en-US">
                <a:solidFill>
                  <a:srgbClr val="FF0000"/>
                </a:solidFill>
              </a:rPr>
              <a:t>  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/>
          <p:nvPr>
            <p:ph type="title"/>
          </p:nvPr>
        </p:nvSpPr>
        <p:spPr>
          <a:xfrm>
            <a:off x="395536" y="404664"/>
            <a:ext cx="806266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00"/>
                </a:solidFill>
              </a:rPr>
              <a:t>Refining “Personalized” Therapy for Cancer</a:t>
            </a:r>
            <a:endParaRPr/>
          </a:p>
        </p:txBody>
      </p:sp>
      <p:sp>
        <p:nvSpPr>
          <p:cNvPr id="224" name="Google Shape;224;p32"/>
          <p:cNvSpPr txBox="1"/>
          <p:nvPr>
            <p:ph idx="1" type="body"/>
          </p:nvPr>
        </p:nvSpPr>
        <p:spPr>
          <a:xfrm>
            <a:off x="467544" y="2060848"/>
            <a:ext cx="8280920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Font typeface="Calibri"/>
              <a:buChar char="•"/>
            </a:pPr>
            <a:r>
              <a:rPr lang="en-US">
                <a:solidFill>
                  <a:srgbClr val="FFFF00"/>
                </a:solidFill>
              </a:rPr>
              <a:t>We simply propose a </a:t>
            </a:r>
            <a:r>
              <a:rPr lang="en-US">
                <a:solidFill>
                  <a:srgbClr val="FF0000"/>
                </a:solidFill>
              </a:rPr>
              <a:t>shift</a:t>
            </a:r>
            <a:r>
              <a:rPr lang="en-US">
                <a:solidFill>
                  <a:srgbClr val="FFFF00"/>
                </a:solidFill>
              </a:rPr>
              <a:t> towards the </a:t>
            </a:r>
            <a:r>
              <a:rPr lang="en-US">
                <a:solidFill>
                  <a:srgbClr val="FF0000"/>
                </a:solidFill>
              </a:rPr>
              <a:t>discovery</a:t>
            </a:r>
            <a:r>
              <a:rPr lang="en-US">
                <a:solidFill>
                  <a:srgbClr val="FFFF00"/>
                </a:solidFill>
              </a:rPr>
              <a:t> of  key disease </a:t>
            </a:r>
            <a:r>
              <a:rPr lang="en-US">
                <a:solidFill>
                  <a:srgbClr val="FF0000"/>
                </a:solidFill>
              </a:rPr>
              <a:t>“drivers”.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FFFF00"/>
              </a:buClr>
              <a:buSzPts val="3200"/>
              <a:buFont typeface="Calibri"/>
              <a:buChar char="•"/>
            </a:pPr>
            <a:r>
              <a:rPr lang="en-US">
                <a:solidFill>
                  <a:srgbClr val="FFFF00"/>
                </a:solidFill>
              </a:rPr>
              <a:t>We Propose to Target cancer Pathophysiology, NOT pathogenesis.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FFFF00"/>
              </a:buClr>
              <a:buSzPts val="3200"/>
              <a:buFont typeface="Calibri"/>
              <a:buChar char="•"/>
            </a:pPr>
            <a:r>
              <a:rPr lang="en-US">
                <a:solidFill>
                  <a:srgbClr val="FFFF00"/>
                </a:solidFill>
              </a:rPr>
              <a:t>Instead of targeting individual “pathogenetic” mutations, we target </a:t>
            </a:r>
            <a:r>
              <a:rPr lang="en-US">
                <a:solidFill>
                  <a:srgbClr val="FF0000"/>
                </a:solidFill>
              </a:rPr>
              <a:t>lethal behavioral properties</a:t>
            </a:r>
            <a:r>
              <a:rPr lang="en-US">
                <a:solidFill>
                  <a:srgbClr val="FFFF00"/>
                </a:solidFill>
              </a:rPr>
              <a:t> (tumorigenesis, metastasis, and drug resistance) of lung cancer cells. </a:t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 txBox="1"/>
          <p:nvPr/>
        </p:nvSpPr>
        <p:spPr>
          <a:xfrm>
            <a:off x="4953000" y="506104"/>
            <a:ext cx="3657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New Paradigm</a:t>
            </a:r>
            <a:endParaRPr/>
          </a:p>
        </p:txBody>
      </p:sp>
      <p:sp>
        <p:nvSpPr>
          <p:cNvPr id="230" name="Google Shape;230;p33"/>
          <p:cNvSpPr/>
          <p:nvPr/>
        </p:nvSpPr>
        <p:spPr>
          <a:xfrm>
            <a:off x="4953000" y="2243336"/>
            <a:ext cx="3657600" cy="609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Extract and Culture Biospecimen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3"/>
          <p:cNvSpPr/>
          <p:nvPr/>
        </p:nvSpPr>
        <p:spPr>
          <a:xfrm>
            <a:off x="4953000" y="3323456"/>
            <a:ext cx="3657600" cy="609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Live-sort tumor cells on basis of biomarker expression</a:t>
            </a:r>
            <a:endParaRPr/>
          </a:p>
        </p:txBody>
      </p:sp>
      <p:sp>
        <p:nvSpPr>
          <p:cNvPr id="232" name="Google Shape;232;p33"/>
          <p:cNvSpPr/>
          <p:nvPr/>
        </p:nvSpPr>
        <p:spPr>
          <a:xfrm>
            <a:off x="4932040" y="4475584"/>
            <a:ext cx="3657600" cy="609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Directly associate biomarker with behavioral phenotype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3"/>
          <p:cNvSpPr/>
          <p:nvPr/>
        </p:nvSpPr>
        <p:spPr>
          <a:xfrm>
            <a:off x="4792216" y="5589240"/>
            <a:ext cx="3894584" cy="93610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Deep sequence test and controls to identify real drivers of a disease-phenotype.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3"/>
          <p:cNvSpPr txBox="1"/>
          <p:nvPr/>
        </p:nvSpPr>
        <p:spPr>
          <a:xfrm>
            <a:off x="521563" y="494524"/>
            <a:ext cx="396659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Paradigm</a:t>
            </a:r>
            <a:endParaRPr/>
          </a:p>
        </p:txBody>
      </p:sp>
      <p:sp>
        <p:nvSpPr>
          <p:cNvPr id="235" name="Google Shape;235;p33"/>
          <p:cNvSpPr/>
          <p:nvPr/>
        </p:nvSpPr>
        <p:spPr>
          <a:xfrm>
            <a:off x="533400" y="3107432"/>
            <a:ext cx="3657600" cy="609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Sample to extract DNA/RNA/Protein Biomarker</a:t>
            </a:r>
            <a:endParaRPr/>
          </a:p>
        </p:txBody>
      </p:sp>
      <p:sp>
        <p:nvSpPr>
          <p:cNvPr id="236" name="Google Shape;236;p33"/>
          <p:cNvSpPr/>
          <p:nvPr/>
        </p:nvSpPr>
        <p:spPr>
          <a:xfrm>
            <a:off x="539552" y="4259560"/>
            <a:ext cx="3657600" cy="609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Identify Candidate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Drivers of Disease from Sample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3"/>
          <p:cNvSpPr/>
          <p:nvPr/>
        </p:nvSpPr>
        <p:spPr>
          <a:xfrm>
            <a:off x="467544" y="1883296"/>
            <a:ext cx="3657600" cy="609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Individual with tumor in lung</a:t>
            </a:r>
            <a:endParaRPr/>
          </a:p>
        </p:txBody>
      </p:sp>
      <p:sp>
        <p:nvSpPr>
          <p:cNvPr id="238" name="Google Shape;238;p33"/>
          <p:cNvSpPr/>
          <p:nvPr/>
        </p:nvSpPr>
        <p:spPr>
          <a:xfrm>
            <a:off x="4953000" y="1163216"/>
            <a:ext cx="3657600" cy="609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Individual with tumor in lung</a:t>
            </a:r>
            <a:endParaRPr/>
          </a:p>
        </p:txBody>
      </p:sp>
      <p:cxnSp>
        <p:nvCxnSpPr>
          <p:cNvPr id="239" name="Google Shape;239;p33"/>
          <p:cNvCxnSpPr/>
          <p:nvPr/>
        </p:nvCxnSpPr>
        <p:spPr>
          <a:xfrm rot="5400000">
            <a:off x="2078038" y="2826618"/>
            <a:ext cx="381000" cy="1588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240" name="Google Shape;240;p33"/>
          <p:cNvCxnSpPr/>
          <p:nvPr/>
        </p:nvCxnSpPr>
        <p:spPr>
          <a:xfrm rot="5400000">
            <a:off x="2078038" y="3978746"/>
            <a:ext cx="381000" cy="1588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241" name="Google Shape;241;p33"/>
          <p:cNvCxnSpPr/>
          <p:nvPr/>
        </p:nvCxnSpPr>
        <p:spPr>
          <a:xfrm rot="5400000">
            <a:off x="6542534" y="2034530"/>
            <a:ext cx="381000" cy="1588"/>
          </a:xfrm>
          <a:prstGeom prst="straightConnector1">
            <a:avLst/>
          </a:prstGeom>
          <a:noFill/>
          <a:ln cap="flat" cmpd="sng" w="38100">
            <a:solidFill>
              <a:srgbClr val="FF3399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242" name="Google Shape;242;p33"/>
          <p:cNvCxnSpPr/>
          <p:nvPr/>
        </p:nvCxnSpPr>
        <p:spPr>
          <a:xfrm rot="5400000">
            <a:off x="6542534" y="3114650"/>
            <a:ext cx="381000" cy="1588"/>
          </a:xfrm>
          <a:prstGeom prst="straightConnector1">
            <a:avLst/>
          </a:prstGeom>
          <a:noFill/>
          <a:ln cap="flat" cmpd="sng" w="38100">
            <a:solidFill>
              <a:srgbClr val="FF3399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243" name="Google Shape;243;p33"/>
          <p:cNvCxnSpPr/>
          <p:nvPr/>
        </p:nvCxnSpPr>
        <p:spPr>
          <a:xfrm rot="5400000">
            <a:off x="6542534" y="4194770"/>
            <a:ext cx="381000" cy="1588"/>
          </a:xfrm>
          <a:prstGeom prst="straightConnector1">
            <a:avLst/>
          </a:prstGeom>
          <a:noFill/>
          <a:ln cap="flat" cmpd="sng" w="38100">
            <a:solidFill>
              <a:srgbClr val="FF3399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244" name="Google Shape;244;p33"/>
          <p:cNvCxnSpPr/>
          <p:nvPr/>
        </p:nvCxnSpPr>
        <p:spPr>
          <a:xfrm rot="5400000">
            <a:off x="6542534" y="5346898"/>
            <a:ext cx="381000" cy="1588"/>
          </a:xfrm>
          <a:prstGeom prst="straightConnector1">
            <a:avLst/>
          </a:prstGeom>
          <a:noFill/>
          <a:ln cap="flat" cmpd="sng" w="38100">
            <a:solidFill>
              <a:srgbClr val="FF3399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4"/>
          <p:cNvSpPr txBox="1"/>
          <p:nvPr/>
        </p:nvSpPr>
        <p:spPr>
          <a:xfrm>
            <a:off x="838200" y="3268663"/>
            <a:ext cx="990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34"/>
          <p:cNvSpPr txBox="1"/>
          <p:nvPr/>
        </p:nvSpPr>
        <p:spPr>
          <a:xfrm>
            <a:off x="828178" y="116632"/>
            <a:ext cx="7488238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00"/>
                </a:solidFill>
              </a:rPr>
              <a:t>Current Team</a:t>
            </a:r>
            <a:endParaRPr sz="4800">
              <a:solidFill>
                <a:srgbClr val="FFFF00"/>
              </a:solidFill>
            </a:endParaRPr>
          </a:p>
        </p:txBody>
      </p:sp>
      <p:sp>
        <p:nvSpPr>
          <p:cNvPr id="252" name="Google Shape;252;p34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lang="en-US" sz="3200">
                <a:solidFill>
                  <a:srgbClr val="FF0000"/>
                </a:solidFill>
              </a:rPr>
              <a:t>UCLA/VAGLAHS</a:t>
            </a:r>
            <a:r>
              <a:rPr lang="en-US" sz="4000">
                <a:solidFill>
                  <a:srgbClr val="FFFF00"/>
                </a:solidFill>
              </a:rPr>
              <a:t>	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FFFF00"/>
                </a:solidFill>
              </a:rPr>
              <a:t>Raj K Batra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FFFF00"/>
                </a:solidFill>
              </a:rPr>
              <a:t>Saroj K Basak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FFFF00"/>
                </a:solidFill>
              </a:rPr>
              <a:t>MS Veena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FFFF00"/>
                </a:solidFill>
              </a:rPr>
              <a:t>Scott Oh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FFFF00"/>
                </a:solidFill>
              </a:rPr>
              <a:t>Eri Srivatsan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rgbClr val="FFFF00"/>
              </a:solidFill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rgbClr val="FFFF00"/>
              </a:solidFill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t/>
            </a:r>
            <a:endParaRPr sz="4000">
              <a:solidFill>
                <a:srgbClr val="FFFF00"/>
              </a:solidFill>
            </a:endParaRPr>
          </a:p>
        </p:txBody>
      </p:sp>
      <p:sp>
        <p:nvSpPr>
          <p:cNvPr id="253" name="Google Shape;253;p34"/>
          <p:cNvSpPr txBox="1"/>
          <p:nvPr>
            <p:ph idx="2" type="body"/>
          </p:nvPr>
        </p:nvSpPr>
        <p:spPr>
          <a:xfrm>
            <a:off x="4648200" y="1628800"/>
            <a:ext cx="3810000" cy="4464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alibri"/>
              <a:buNone/>
            </a:pPr>
            <a:r>
              <a:rPr lang="en-US">
                <a:solidFill>
                  <a:srgbClr val="FFFF00"/>
                </a:solidFill>
              </a:rPr>
              <a:t>	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Active Collaborations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FFFF00"/>
                </a:solidFill>
              </a:rPr>
              <a:t>UCLA-Pathology: J Rao; D Rao, N Rao; </a:t>
            </a:r>
            <a:endParaRPr sz="2400">
              <a:solidFill>
                <a:srgbClr val="FFFF00"/>
              </a:solidFill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FFFF00"/>
                </a:solidFill>
              </a:rPr>
              <a:t>UCLA bioinformatics:  Matteo Pellegrini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DDDDDD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DDDDDD"/>
                </a:solidFill>
              </a:rPr>
              <a:t>USC: D Warburton.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DDDDDD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DDDDDD"/>
                </a:solidFill>
              </a:rPr>
              <a:t>Boston University: D Kotton.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66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5"/>
          <p:cNvSpPr txBox="1"/>
          <p:nvPr>
            <p:ph type="title"/>
          </p:nvPr>
        </p:nvSpPr>
        <p:spPr>
          <a:xfrm>
            <a:off x="323528" y="116632"/>
            <a:ext cx="8134672" cy="1287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accent2"/>
                </a:solidFill>
              </a:rPr>
              <a:t>The team leader was the Chief Translational Architect in UCLA Lung Cancer Research Program (1998-2007).</a:t>
            </a:r>
            <a:endParaRPr sz="3200">
              <a:solidFill>
                <a:schemeClr val="accent2"/>
              </a:solidFill>
            </a:endParaRPr>
          </a:p>
        </p:txBody>
      </p:sp>
      <p:sp>
        <p:nvSpPr>
          <p:cNvPr id="259" name="Google Shape;259;p35"/>
          <p:cNvSpPr txBox="1"/>
          <p:nvPr>
            <p:ph idx="1" type="body"/>
          </p:nvPr>
        </p:nvSpPr>
        <p:spPr>
          <a:xfrm>
            <a:off x="467544" y="1412776"/>
            <a:ext cx="8352928" cy="5112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Font typeface="Calibri"/>
              <a:buChar char="•"/>
            </a:pPr>
            <a:r>
              <a:rPr lang="en-US">
                <a:solidFill>
                  <a:srgbClr val="FFFF00"/>
                </a:solidFill>
              </a:rPr>
              <a:t>“Translated” immuno-genetic therapy into the clinical setting.  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alibri"/>
              <a:buChar char="–"/>
            </a:pPr>
            <a:r>
              <a:rPr lang="en-US">
                <a:solidFill>
                  <a:srgbClr val="FFFF00"/>
                </a:solidFill>
              </a:rPr>
              <a:t>develop and implemented research paradigms to file an Investigational New Drug (IND) Application.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alibri"/>
              <a:buChar char="–"/>
            </a:pPr>
            <a:r>
              <a:rPr lang="en-US">
                <a:solidFill>
                  <a:srgbClr val="FFFF00"/>
                </a:solidFill>
              </a:rPr>
              <a:t>Obtained regulatory approvals from NIH-OBA and FDA-CBER for </a:t>
            </a:r>
            <a:r>
              <a:rPr lang="en-US">
                <a:solidFill>
                  <a:srgbClr val="9999FF"/>
                </a:solidFill>
              </a:rPr>
              <a:t>“A Phase I Trial of CCL-21 Gene Modified Dendritic Cells in Non-Small Cell Lung Cancer.”</a:t>
            </a:r>
            <a:endParaRPr sz="1600">
              <a:solidFill>
                <a:srgbClr val="9999FF"/>
              </a:solidFill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alibri"/>
              <a:buChar char="–"/>
            </a:pPr>
            <a:r>
              <a:rPr lang="en-US">
                <a:solidFill>
                  <a:srgbClr val="FFFF00"/>
                </a:solidFill>
              </a:rPr>
              <a:t>Obtained the clinical grade (cGMP-grade) adenoviral vector through NIH-RAID.</a:t>
            </a:r>
            <a:endParaRPr>
              <a:solidFill>
                <a:srgbClr val="FFFF00"/>
              </a:solidFill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179512" y="620688"/>
            <a:ext cx="7992888" cy="5544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00"/>
                </a:solidFill>
              </a:rPr>
              <a:t>“The first (most important) rule in being a wise leader is to accurately define the problem”</a:t>
            </a:r>
            <a:br>
              <a:rPr lang="en-US"/>
            </a:br>
            <a:br>
              <a:rPr lang="en-US"/>
            </a:br>
            <a:r>
              <a:rPr lang="en-US">
                <a:solidFill>
                  <a:srgbClr val="99CCFF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Confucius</a:t>
            </a:r>
            <a:endParaRPr>
              <a:solidFill>
                <a:srgbClr val="99CC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6"/>
          <p:cNvSpPr txBox="1"/>
          <p:nvPr>
            <p:ph type="title"/>
          </p:nvPr>
        </p:nvSpPr>
        <p:spPr>
          <a:xfrm>
            <a:off x="251520" y="188640"/>
            <a:ext cx="8640960" cy="1944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00"/>
                </a:solidFill>
              </a:rPr>
              <a:t> </a:t>
            </a:r>
            <a:r>
              <a:rPr lang="en-US" sz="3600">
                <a:solidFill>
                  <a:srgbClr val="FFFF00"/>
                </a:solidFill>
              </a:rPr>
              <a:t>Determined that Ad-gene transfer into </a:t>
            </a:r>
            <a:r>
              <a:rPr b="1" lang="en-US" sz="3600" u="sng">
                <a:solidFill>
                  <a:srgbClr val="FFFF00"/>
                </a:solidFill>
              </a:rPr>
              <a:t>primary tumors</a:t>
            </a:r>
            <a:r>
              <a:rPr b="1" lang="en-US" sz="3600">
                <a:solidFill>
                  <a:srgbClr val="FFFF00"/>
                </a:solidFill>
              </a:rPr>
              <a:t> </a:t>
            </a:r>
            <a:r>
              <a:rPr lang="en-US" sz="3600">
                <a:solidFill>
                  <a:srgbClr val="FFFF00"/>
                </a:solidFill>
              </a:rPr>
              <a:t>display </a:t>
            </a:r>
            <a:r>
              <a:rPr b="1" i="1" lang="en-US" sz="3600">
                <a:solidFill>
                  <a:srgbClr val="FF0000"/>
                </a:solidFill>
              </a:rPr>
              <a:t>intra-tumoral</a:t>
            </a:r>
            <a:r>
              <a:rPr lang="en-US" sz="3600">
                <a:solidFill>
                  <a:srgbClr val="FFFF00"/>
                </a:solidFill>
              </a:rPr>
              <a:t> heterogeneity in transduction.  </a:t>
            </a:r>
            <a:br>
              <a:rPr lang="en-US">
                <a:solidFill>
                  <a:srgbClr val="FFFF00"/>
                </a:solidFill>
              </a:rPr>
            </a:br>
            <a:r>
              <a:rPr lang="en-US" sz="2200">
                <a:solidFill>
                  <a:srgbClr val="FFFF00"/>
                </a:solidFill>
              </a:rPr>
              <a:t>Estimated MOI 1000, MPE-tumor primary culture</a:t>
            </a:r>
            <a:br>
              <a:rPr lang="en-US" sz="2200">
                <a:solidFill>
                  <a:srgbClr val="FFFF00"/>
                </a:solidFill>
              </a:rPr>
            </a:br>
            <a:endParaRPr sz="2200">
              <a:solidFill>
                <a:srgbClr val="FFFF00"/>
              </a:solidFill>
            </a:endParaRPr>
          </a:p>
        </p:txBody>
      </p:sp>
      <p:pic>
        <p:nvPicPr>
          <p:cNvPr descr="Cell and virus.jpg" id="265" name="Google Shape;265;p3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9614" l="4500" r="7750" t="8928"/>
          <a:stretch/>
        </p:blipFill>
        <p:spPr>
          <a:xfrm>
            <a:off x="1475656" y="2531669"/>
            <a:ext cx="6336704" cy="398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7"/>
          <p:cNvSpPr txBox="1"/>
          <p:nvPr>
            <p:ph idx="1" type="body"/>
          </p:nvPr>
        </p:nvSpPr>
        <p:spPr>
          <a:xfrm>
            <a:off x="323528" y="332656"/>
            <a:ext cx="8496944" cy="626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Font typeface="Calibri"/>
              <a:buChar char="•"/>
            </a:pPr>
            <a:r>
              <a:rPr i="1" lang="en-US">
                <a:solidFill>
                  <a:srgbClr val="FFFF00"/>
                </a:solidFill>
              </a:rPr>
              <a:t>Interpretation: the receptors and processes that are responsible for mediating Ad-gene transfer into target cancer cells are </a:t>
            </a:r>
            <a:r>
              <a:rPr b="1" i="1" lang="en-US">
                <a:solidFill>
                  <a:srgbClr val="FF0000"/>
                </a:solidFill>
              </a:rPr>
              <a:t>not uniform </a:t>
            </a:r>
            <a:r>
              <a:rPr i="1" lang="en-US">
                <a:solidFill>
                  <a:srgbClr val="FFFF00"/>
                </a:solidFill>
              </a:rPr>
              <a:t>in a clinical setting.</a:t>
            </a:r>
            <a:r>
              <a:rPr lang="en-US">
                <a:solidFill>
                  <a:srgbClr val="FFFF00"/>
                </a:solidFill>
              </a:rPr>
              <a:t> </a:t>
            </a:r>
            <a:endParaRPr>
              <a:solidFill>
                <a:srgbClr val="FFFF00"/>
              </a:solidFill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Char char="•"/>
            </a:pPr>
            <a:r>
              <a:rPr i="1" lang="en-US">
                <a:solidFill>
                  <a:srgbClr val="FF0000"/>
                </a:solidFill>
              </a:rPr>
              <a:t>Current Experimental cancer cell models </a:t>
            </a:r>
            <a:r>
              <a:rPr i="1" lang="en-US" u="sng">
                <a:solidFill>
                  <a:srgbClr val="FF0000"/>
                </a:solidFill>
              </a:rPr>
              <a:t>severely underestimate </a:t>
            </a:r>
            <a:r>
              <a:rPr i="1" lang="en-US">
                <a:solidFill>
                  <a:srgbClr val="FF0000"/>
                </a:solidFill>
              </a:rPr>
              <a:t>intra-tumoral heterogeneity.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00B0F0"/>
              </a:buClr>
              <a:buSzPts val="3200"/>
              <a:buFont typeface="Calibri"/>
              <a:buChar char="•"/>
            </a:pPr>
            <a:r>
              <a:rPr i="1" lang="en-US">
                <a:solidFill>
                  <a:srgbClr val="00B0F0"/>
                </a:solidFill>
              </a:rPr>
              <a:t>We use them because “they work” in getting research-funding.  But in doing so, we lose disease complexity, and consequently, predictability of effect</a:t>
            </a:r>
            <a:endParaRPr i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t/>
            </a:r>
            <a:endParaRPr i="1" sz="3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8"/>
          <p:cNvSpPr txBox="1"/>
          <p:nvPr/>
        </p:nvSpPr>
        <p:spPr>
          <a:xfrm>
            <a:off x="838200" y="3268663"/>
            <a:ext cx="990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6" name="Google Shape;276;p38"/>
          <p:cNvSpPr txBox="1"/>
          <p:nvPr/>
        </p:nvSpPr>
        <p:spPr>
          <a:xfrm>
            <a:off x="971550" y="476250"/>
            <a:ext cx="7488238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8"/>
          <p:cNvSpPr txBox="1"/>
          <p:nvPr>
            <p:ph type="title"/>
          </p:nvPr>
        </p:nvSpPr>
        <p:spPr>
          <a:xfrm>
            <a:off x="0" y="188640"/>
            <a:ext cx="9144000" cy="15121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00"/>
                </a:solidFill>
              </a:rPr>
              <a:t>Starting in 2006, we began modeling </a:t>
            </a:r>
            <a:r>
              <a:rPr b="1" i="1" lang="en-US">
                <a:solidFill>
                  <a:srgbClr val="FFFF00"/>
                </a:solidFill>
              </a:rPr>
              <a:t>Intra-</a:t>
            </a:r>
            <a:r>
              <a:rPr lang="en-US">
                <a:solidFill>
                  <a:srgbClr val="FFFF00"/>
                </a:solidFill>
              </a:rPr>
              <a:t>tumoral Heterogeneity</a:t>
            </a:r>
            <a:br>
              <a:rPr lang="en-US">
                <a:solidFill>
                  <a:srgbClr val="FFFF00"/>
                </a:solidFill>
              </a:rPr>
            </a:br>
            <a:endParaRPr sz="3200">
              <a:solidFill>
                <a:srgbClr val="FFFF00"/>
              </a:solidFill>
            </a:endParaRPr>
          </a:p>
        </p:txBody>
      </p:sp>
      <p:sp>
        <p:nvSpPr>
          <p:cNvPr id="278" name="Google Shape;278;p38"/>
          <p:cNvSpPr txBox="1"/>
          <p:nvPr>
            <p:ph idx="1" type="body"/>
          </p:nvPr>
        </p:nvSpPr>
        <p:spPr>
          <a:xfrm>
            <a:off x="467544" y="1628800"/>
            <a:ext cx="8424936" cy="4968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rgbClr val="FFFF00"/>
                </a:solidFill>
              </a:rPr>
              <a:t>Hypothesis:  </a:t>
            </a:r>
            <a:r>
              <a:rPr b="1" i="1" lang="en-US" sz="2800">
                <a:solidFill>
                  <a:srgbClr val="FF0000"/>
                </a:solidFill>
              </a:rPr>
              <a:t>An individual tumor is really a “combination of diseases</a:t>
            </a:r>
            <a:r>
              <a:rPr i="1" lang="en-US" sz="2800">
                <a:solidFill>
                  <a:srgbClr val="FF0000"/>
                </a:solidFill>
              </a:rPr>
              <a:t>”</a:t>
            </a:r>
            <a:r>
              <a:rPr lang="en-US" sz="2800">
                <a:solidFill>
                  <a:srgbClr val="FF0000"/>
                </a:solidFill>
              </a:rPr>
              <a:t> </a:t>
            </a:r>
            <a:r>
              <a:rPr lang="en-US" sz="2800">
                <a:solidFill>
                  <a:srgbClr val="FFFF00"/>
                </a:solidFill>
              </a:rPr>
              <a:t>[</a:t>
            </a:r>
            <a:r>
              <a:rPr lang="en-US" sz="2800">
                <a:solidFill>
                  <a:srgbClr val="FF0000"/>
                </a:solidFill>
              </a:rPr>
              <a:t>functionally distinct </a:t>
            </a:r>
            <a:r>
              <a:rPr lang="en-US" sz="2800">
                <a:solidFill>
                  <a:srgbClr val="FFFF00"/>
                </a:solidFill>
              </a:rPr>
              <a:t>cancer cells due to underlying genetic/epigenetic and/or TME-associated (signaling-mediated) differences].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Char char="•"/>
            </a:pPr>
            <a:r>
              <a:rPr b="1" i="1" lang="en-US" sz="2800">
                <a:solidFill>
                  <a:srgbClr val="FF0000"/>
                </a:solidFill>
              </a:rPr>
              <a:t>Some cell subsets are inherently more capable than others of aggressive (lethal) behavioral properties</a:t>
            </a:r>
            <a:r>
              <a:rPr lang="en-US" sz="2800">
                <a:solidFill>
                  <a:srgbClr val="FFFF00"/>
                </a:solidFill>
              </a:rPr>
              <a:t> (tumorigenic potential, invasion/metastases, or drug resistance).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9"/>
          <p:cNvSpPr txBox="1"/>
          <p:nvPr/>
        </p:nvSpPr>
        <p:spPr>
          <a:xfrm>
            <a:off x="838200" y="3268663"/>
            <a:ext cx="990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Google Shape;284;p39"/>
          <p:cNvSpPr txBox="1"/>
          <p:nvPr/>
        </p:nvSpPr>
        <p:spPr>
          <a:xfrm>
            <a:off x="971550" y="476250"/>
            <a:ext cx="7488238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9"/>
          <p:cNvSpPr txBox="1"/>
          <p:nvPr>
            <p:ph type="title"/>
          </p:nvPr>
        </p:nvSpPr>
        <p:spPr>
          <a:xfrm>
            <a:off x="179512" y="188640"/>
            <a:ext cx="8784976" cy="144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00"/>
                </a:solidFill>
              </a:rPr>
              <a:t>Modeling Intratumoral Heterogeneity</a:t>
            </a:r>
            <a:endParaRPr/>
          </a:p>
        </p:txBody>
      </p:sp>
      <p:sp>
        <p:nvSpPr>
          <p:cNvPr id="286" name="Google Shape;286;p39"/>
          <p:cNvSpPr txBox="1"/>
          <p:nvPr>
            <p:ph idx="1" type="body"/>
          </p:nvPr>
        </p:nvSpPr>
        <p:spPr>
          <a:xfrm>
            <a:off x="395536" y="1628801"/>
            <a:ext cx="8352928" cy="33123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FF0000"/>
                </a:solidFill>
              </a:rPr>
              <a:t>Question 1</a:t>
            </a:r>
            <a:r>
              <a:rPr lang="en-US" sz="3600">
                <a:solidFill>
                  <a:srgbClr val="FFFF00"/>
                </a:solidFill>
              </a:rPr>
              <a:t>:  Are cells which label for Cancer Stem Cell-biomarkers actually present in clinical biospecimens?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FFFF00"/>
                </a:solidFill>
              </a:rPr>
              <a:t> </a:t>
            </a:r>
            <a:r>
              <a:rPr lang="en-US" sz="3600">
                <a:solidFill>
                  <a:srgbClr val="FF0000"/>
                </a:solidFill>
              </a:rPr>
              <a:t>Answer 1</a:t>
            </a:r>
            <a:r>
              <a:rPr lang="en-US" sz="3600">
                <a:solidFill>
                  <a:srgbClr val="FFFF00"/>
                </a:solidFill>
              </a:rPr>
              <a:t>:  Yes.  You are likely to find a wide variety of “CSC” biomarkers in individual biospecimens.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t/>
            </a:r>
            <a:endParaRPr sz="3600">
              <a:solidFill>
                <a:srgbClr val="FFFF00"/>
              </a:solidFill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t/>
            </a:r>
            <a:endParaRPr sz="3600">
              <a:solidFill>
                <a:srgbClr val="FFFF00"/>
              </a:solidFill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FFFF00"/>
                </a:solidFill>
              </a:rPr>
              <a:t>Basak et al; PLoS-ONE 2009.</a:t>
            </a:r>
            <a:endParaRPr sz="36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0"/>
          <p:cNvSpPr txBox="1"/>
          <p:nvPr/>
        </p:nvSpPr>
        <p:spPr>
          <a:xfrm>
            <a:off x="838200" y="3268663"/>
            <a:ext cx="990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3" name="Google Shape;293;p40"/>
          <p:cNvSpPr txBox="1"/>
          <p:nvPr/>
        </p:nvSpPr>
        <p:spPr>
          <a:xfrm>
            <a:off x="971550" y="476250"/>
            <a:ext cx="7488238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40"/>
          <p:cNvSpPr txBox="1"/>
          <p:nvPr>
            <p:ph type="title"/>
          </p:nvPr>
        </p:nvSpPr>
        <p:spPr>
          <a:xfrm>
            <a:off x="179512" y="188640"/>
            <a:ext cx="8784976" cy="144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00"/>
                </a:solidFill>
              </a:rPr>
              <a:t>Modeling Intratumoral Heterogeneity</a:t>
            </a:r>
            <a:endParaRPr/>
          </a:p>
        </p:txBody>
      </p:sp>
      <p:sp>
        <p:nvSpPr>
          <p:cNvPr id="295" name="Google Shape;295;p40"/>
          <p:cNvSpPr txBox="1"/>
          <p:nvPr>
            <p:ph idx="1" type="body"/>
          </p:nvPr>
        </p:nvSpPr>
        <p:spPr>
          <a:xfrm>
            <a:off x="395536" y="1916832"/>
            <a:ext cx="8352928" cy="4104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FF0000"/>
                </a:solidFill>
              </a:rPr>
              <a:t>Question 2</a:t>
            </a:r>
            <a:r>
              <a:rPr lang="en-US" sz="3600">
                <a:solidFill>
                  <a:srgbClr val="FFFF00"/>
                </a:solidFill>
              </a:rPr>
              <a:t>:  Can one primarily culture clinical biospecimens and maintain CSC-biomarker expression?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FF0000"/>
                </a:solidFill>
              </a:rPr>
              <a:t>Answer 2</a:t>
            </a:r>
            <a:r>
              <a:rPr lang="en-US" sz="3600">
                <a:solidFill>
                  <a:srgbClr val="FFFF00"/>
                </a:solidFill>
              </a:rPr>
              <a:t>:  </a:t>
            </a:r>
            <a:r>
              <a:rPr lang="en-US" sz="3600">
                <a:solidFill>
                  <a:srgbClr val="FF0000"/>
                </a:solidFill>
              </a:rPr>
              <a:t>Yes</a:t>
            </a:r>
            <a:r>
              <a:rPr lang="en-US" sz="3600">
                <a:solidFill>
                  <a:srgbClr val="FFFF00"/>
                </a:solidFill>
              </a:rPr>
              <a:t>, and you can live sort MPE-primary cultures based on that expression. </a:t>
            </a:r>
            <a:endParaRPr sz="36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t/>
            </a:r>
            <a:endParaRPr sz="36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t/>
            </a:r>
            <a:endParaRPr sz="36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FFFF00"/>
                </a:solidFill>
              </a:rPr>
              <a:t>Basak et al; PLoS-ONE 2009.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FFFF00"/>
                </a:solidFill>
              </a:rPr>
              <a:t> </a:t>
            </a:r>
            <a:endParaRPr sz="3600">
              <a:solidFill>
                <a:srgbClr val="FFFF00"/>
              </a:solidFill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t/>
            </a:r>
            <a:endParaRPr sz="3600">
              <a:solidFill>
                <a:srgbClr val="FFFF00"/>
              </a:solidFill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t/>
            </a:r>
            <a:endParaRPr sz="36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1"/>
          <p:cNvSpPr txBox="1"/>
          <p:nvPr/>
        </p:nvSpPr>
        <p:spPr>
          <a:xfrm>
            <a:off x="838200" y="3268663"/>
            <a:ext cx="990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2" name="Google Shape;302;p41"/>
          <p:cNvSpPr txBox="1"/>
          <p:nvPr/>
        </p:nvSpPr>
        <p:spPr>
          <a:xfrm>
            <a:off x="971550" y="476250"/>
            <a:ext cx="7488238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41"/>
          <p:cNvSpPr txBox="1"/>
          <p:nvPr>
            <p:ph type="title"/>
          </p:nvPr>
        </p:nvSpPr>
        <p:spPr>
          <a:xfrm>
            <a:off x="179512" y="188640"/>
            <a:ext cx="8784976" cy="144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00"/>
                </a:solidFill>
              </a:rPr>
              <a:t>Modeling Intratumoral Heterogeneity</a:t>
            </a:r>
            <a:endParaRPr/>
          </a:p>
        </p:txBody>
      </p:sp>
      <p:sp>
        <p:nvSpPr>
          <p:cNvPr id="304" name="Google Shape;304;p41"/>
          <p:cNvSpPr txBox="1"/>
          <p:nvPr>
            <p:ph idx="1" type="body"/>
          </p:nvPr>
        </p:nvSpPr>
        <p:spPr>
          <a:xfrm>
            <a:off x="395536" y="1916832"/>
            <a:ext cx="8352928" cy="4104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FF0000"/>
                </a:solidFill>
              </a:rPr>
              <a:t>Question 3</a:t>
            </a:r>
            <a:r>
              <a:rPr lang="en-US" sz="3600">
                <a:solidFill>
                  <a:srgbClr val="FFFF00"/>
                </a:solidFill>
              </a:rPr>
              <a:t>:  Can one sort behaviorally aggressive cancer cells from clinical biospecimens ?</a:t>
            </a:r>
            <a:endParaRPr sz="36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FF0000"/>
                </a:solidFill>
              </a:rPr>
              <a:t>Answer 3</a:t>
            </a:r>
            <a:r>
              <a:rPr lang="en-US" sz="3600">
                <a:solidFill>
                  <a:srgbClr val="FFFF00"/>
                </a:solidFill>
              </a:rPr>
              <a:t>:  </a:t>
            </a:r>
            <a:r>
              <a:rPr lang="en-US" sz="3600">
                <a:solidFill>
                  <a:srgbClr val="FF0000"/>
                </a:solidFill>
              </a:rPr>
              <a:t>Yes</a:t>
            </a:r>
            <a:r>
              <a:rPr lang="en-US" sz="3600">
                <a:solidFill>
                  <a:srgbClr val="00B0F0"/>
                </a:solidFill>
              </a:rPr>
              <a:t>, and one can meet the current experimental standard for isolating “</a:t>
            </a:r>
            <a:r>
              <a:rPr i="1" lang="en-US" sz="3600">
                <a:solidFill>
                  <a:srgbClr val="00B0F0"/>
                </a:solidFill>
              </a:rPr>
              <a:t>lung cancer stem cells”.</a:t>
            </a:r>
            <a:endParaRPr sz="36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t/>
            </a:r>
            <a:endParaRPr sz="36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t/>
            </a:r>
            <a:endParaRPr sz="36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FFFF00"/>
                </a:solidFill>
              </a:rPr>
              <a:t>Basak et al; PLoS-ONE 2013.</a:t>
            </a:r>
            <a:endParaRPr sz="36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FFFF00"/>
                </a:solidFill>
              </a:rPr>
              <a:t> </a:t>
            </a:r>
            <a:endParaRPr sz="3600">
              <a:solidFill>
                <a:srgbClr val="FFFF00"/>
              </a:solidFill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t/>
            </a:r>
            <a:endParaRPr sz="3600">
              <a:solidFill>
                <a:srgbClr val="FFFF00"/>
              </a:solidFill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t/>
            </a:r>
            <a:endParaRPr sz="36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2"/>
          <p:cNvSpPr txBox="1"/>
          <p:nvPr/>
        </p:nvSpPr>
        <p:spPr>
          <a:xfrm>
            <a:off x="838200" y="3268663"/>
            <a:ext cx="990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1" name="Google Shape;311;p42"/>
          <p:cNvSpPr txBox="1"/>
          <p:nvPr/>
        </p:nvSpPr>
        <p:spPr>
          <a:xfrm>
            <a:off x="971550" y="476250"/>
            <a:ext cx="7488238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42"/>
          <p:cNvSpPr txBox="1"/>
          <p:nvPr>
            <p:ph type="title"/>
          </p:nvPr>
        </p:nvSpPr>
        <p:spPr>
          <a:xfrm>
            <a:off x="179512" y="188640"/>
            <a:ext cx="8784976" cy="144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00"/>
                </a:solidFill>
              </a:rPr>
              <a:t>Modeling Intratumoral Heterogeneity</a:t>
            </a:r>
            <a:endParaRPr/>
          </a:p>
        </p:txBody>
      </p:sp>
      <p:sp>
        <p:nvSpPr>
          <p:cNvPr id="313" name="Google Shape;313;p42"/>
          <p:cNvSpPr txBox="1"/>
          <p:nvPr>
            <p:ph idx="1" type="body"/>
          </p:nvPr>
        </p:nvSpPr>
        <p:spPr>
          <a:xfrm>
            <a:off x="395536" y="1916832"/>
            <a:ext cx="8352928" cy="4104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FF0000"/>
                </a:solidFill>
              </a:rPr>
              <a:t>Question 4</a:t>
            </a:r>
            <a:r>
              <a:rPr lang="en-US" sz="3600">
                <a:solidFill>
                  <a:srgbClr val="FFFF00"/>
                </a:solidFill>
              </a:rPr>
              <a:t>:  Can one identify  specific molecular targets from behaviorally aggressive cancer cells in clinical biospecimens ?</a:t>
            </a:r>
            <a:endParaRPr sz="36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FF0000"/>
                </a:solidFill>
              </a:rPr>
              <a:t>Answer 4</a:t>
            </a:r>
            <a:r>
              <a:rPr lang="en-US" sz="3600">
                <a:solidFill>
                  <a:srgbClr val="FFFF00"/>
                </a:solidFill>
              </a:rPr>
              <a:t>:  </a:t>
            </a:r>
            <a:r>
              <a:rPr lang="en-US" sz="3600">
                <a:solidFill>
                  <a:srgbClr val="FF0000"/>
                </a:solidFill>
              </a:rPr>
              <a:t>Yes. </a:t>
            </a:r>
            <a:r>
              <a:rPr lang="en-US" sz="3600">
                <a:solidFill>
                  <a:srgbClr val="FFFF00"/>
                </a:solidFill>
              </a:rPr>
              <a:t>miR34a is </a:t>
            </a:r>
            <a:r>
              <a:rPr b="1" i="1" lang="en-US" sz="4000" u="sng">
                <a:solidFill>
                  <a:srgbClr val="FFFF00"/>
                </a:solidFill>
              </a:rPr>
              <a:t>a</a:t>
            </a:r>
            <a:r>
              <a:rPr lang="en-US" sz="3600">
                <a:solidFill>
                  <a:srgbClr val="FFFF00"/>
                </a:solidFill>
              </a:rPr>
              <a:t> therapeutic target in the aggressive (high tumorigenic potential) CD44</a:t>
            </a:r>
            <a:r>
              <a:rPr baseline="30000" lang="en-US" sz="3600">
                <a:solidFill>
                  <a:srgbClr val="FFFF00"/>
                </a:solidFill>
              </a:rPr>
              <a:t>hi</a:t>
            </a:r>
            <a:r>
              <a:rPr lang="en-US" sz="3600">
                <a:solidFill>
                  <a:srgbClr val="FFFF00"/>
                </a:solidFill>
              </a:rPr>
              <a:t> cell subsets in lung cancer</a:t>
            </a:r>
            <a:r>
              <a:rPr lang="en-US" sz="2800">
                <a:solidFill>
                  <a:srgbClr val="FFFF00"/>
                </a:solidFill>
              </a:rPr>
              <a:t>.</a:t>
            </a:r>
            <a:endParaRPr sz="36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t/>
            </a:r>
            <a:endParaRPr sz="36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FFFF00"/>
                </a:solidFill>
              </a:rPr>
              <a:t>Basak et al; PLoS-ONE 2013.</a:t>
            </a:r>
            <a:endParaRPr sz="36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FFFF00"/>
                </a:solidFill>
              </a:rPr>
              <a:t> </a:t>
            </a:r>
            <a:endParaRPr sz="3600">
              <a:solidFill>
                <a:srgbClr val="FFFF00"/>
              </a:solidFill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t/>
            </a:r>
            <a:endParaRPr sz="3600">
              <a:solidFill>
                <a:srgbClr val="FFFF00"/>
              </a:solidFill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t/>
            </a:r>
            <a:endParaRPr sz="36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3"/>
          <p:cNvSpPr txBox="1"/>
          <p:nvPr>
            <p:ph type="title"/>
          </p:nvPr>
        </p:nvSpPr>
        <p:spPr>
          <a:xfrm>
            <a:off x="251520" y="332656"/>
            <a:ext cx="8568952" cy="5832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-US">
                <a:solidFill>
                  <a:srgbClr val="FFFF00"/>
                </a:solidFill>
              </a:rPr>
            </a:br>
            <a:br>
              <a:rPr lang="en-US">
                <a:solidFill>
                  <a:srgbClr val="FFFF00"/>
                </a:solidFill>
              </a:rPr>
            </a:br>
            <a:br>
              <a:rPr lang="en-US">
                <a:solidFill>
                  <a:srgbClr val="FFFF00"/>
                </a:solidFill>
              </a:rPr>
            </a:br>
            <a:br>
              <a:rPr lang="en-US">
                <a:solidFill>
                  <a:srgbClr val="FFFF00"/>
                </a:solidFill>
              </a:rPr>
            </a:br>
            <a:r>
              <a:rPr lang="en-US">
                <a:solidFill>
                  <a:srgbClr val="FFFF00"/>
                </a:solidFill>
              </a:rPr>
              <a:t>“There are two kinds of success-initial and ultimate”</a:t>
            </a:r>
            <a:br>
              <a:rPr lang="en-US">
                <a:solidFill>
                  <a:srgbClr val="FFFF00"/>
                </a:solidFill>
              </a:rPr>
            </a:br>
            <a:r>
              <a:rPr lang="en-US">
                <a:solidFill>
                  <a:srgbClr val="99CCFF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Churchill</a:t>
            </a:r>
            <a:br>
              <a:rPr lang="en-US">
                <a:latin typeface="Dancing Script"/>
                <a:ea typeface="Dancing Script"/>
                <a:cs typeface="Dancing Script"/>
                <a:sym typeface="Dancing Script"/>
              </a:rPr>
            </a:br>
            <a:br>
              <a:rPr lang="en-US">
                <a:latin typeface="Dancing Script"/>
                <a:ea typeface="Dancing Script"/>
                <a:cs typeface="Dancing Script"/>
                <a:sym typeface="Dancing Script"/>
              </a:rPr>
            </a:br>
            <a:r>
              <a:rPr lang="en-US" sz="3000">
                <a:solidFill>
                  <a:srgbClr val="99CCFF"/>
                </a:solidFill>
                <a:latin typeface="Arial Narrow"/>
                <a:ea typeface="Arial Narrow"/>
                <a:cs typeface="Arial Narrow"/>
                <a:sym typeface="Arial Narrow"/>
              </a:rPr>
              <a:t>I suggest that we are at the beginning of the end for a better understanding and treatment of lung cancer, but are we brave enough to fix a better course for the future?</a:t>
            </a:r>
            <a:br>
              <a:rPr lang="en-US" sz="3000">
                <a:solidFill>
                  <a:srgbClr val="FFFF00"/>
                </a:solidFill>
                <a:latin typeface="Dancing Script"/>
                <a:ea typeface="Dancing Script"/>
                <a:cs typeface="Dancing Script"/>
                <a:sym typeface="Dancing Script"/>
              </a:rPr>
            </a:br>
            <a:br>
              <a:rPr lang="en-US"/>
            </a:b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685800" y="332656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00"/>
                </a:solidFill>
              </a:rPr>
              <a:t>The Problem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467544" y="1484784"/>
            <a:ext cx="8424936" cy="4824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Font typeface="Calibri"/>
              <a:buChar char="•"/>
            </a:pPr>
            <a:r>
              <a:rPr lang="en-US">
                <a:solidFill>
                  <a:srgbClr val="FFFF00"/>
                </a:solidFill>
              </a:rPr>
              <a:t>If 20 people were diagnosed with lung cancer today, </a:t>
            </a:r>
            <a:r>
              <a:rPr lang="en-US">
                <a:solidFill>
                  <a:srgbClr val="FF0000"/>
                </a:solidFill>
              </a:rPr>
              <a:t>only </a:t>
            </a:r>
            <a:r>
              <a:rPr b="1" lang="en-US">
                <a:solidFill>
                  <a:srgbClr val="FF0000"/>
                </a:solidFill>
              </a:rPr>
              <a:t>3</a:t>
            </a:r>
            <a:r>
              <a:rPr lang="en-US">
                <a:solidFill>
                  <a:srgbClr val="FFFF00"/>
                </a:solidFill>
              </a:rPr>
              <a:t> would be alive in five years.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FFFF00"/>
              </a:buClr>
              <a:buSzPts val="3200"/>
              <a:buFont typeface="Calibri"/>
              <a:buChar char="•"/>
            </a:pPr>
            <a:r>
              <a:rPr lang="en-US">
                <a:solidFill>
                  <a:srgbClr val="FFFF00"/>
                </a:solidFill>
              </a:rPr>
              <a:t>170,000 people die of lung cancer each year (more than breast and prostate cancers combined), and millions of current and ex-smokers are at risk.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FFFF00"/>
              </a:buClr>
              <a:buSzPts val="3200"/>
              <a:buFont typeface="Calibri"/>
              <a:buChar char="•"/>
            </a:pPr>
            <a:r>
              <a:rPr lang="en-US">
                <a:solidFill>
                  <a:srgbClr val="FFFF00"/>
                </a:solidFill>
              </a:rPr>
              <a:t>&gt;$13 billion annual Therapeutics market.</a:t>
            </a:r>
            <a:endParaRPr/>
          </a:p>
          <a:p>
            <a:pPr indent="-342900" lvl="0" marL="342900" rtl="0" algn="l">
              <a:spcBef>
                <a:spcPts val="88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Calibri"/>
              <a:buChar char="•"/>
            </a:pPr>
            <a:r>
              <a:rPr lang="en-US" sz="4400">
                <a:solidFill>
                  <a:srgbClr val="FFFF00"/>
                </a:solidFill>
              </a:rPr>
              <a:t>Why do people die of lung cancer?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685800" y="26064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600">
                <a:solidFill>
                  <a:srgbClr val="FFFF00"/>
                </a:solidFill>
              </a:rPr>
              <a:t>Why people with lung cancer die?</a:t>
            </a:r>
            <a:endParaRPr i="1" sz="3600">
              <a:solidFill>
                <a:srgbClr val="FFFF00"/>
              </a:solidFill>
            </a:endParaRPr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467544" y="1484784"/>
            <a:ext cx="8424936" cy="4824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Font typeface="Calibri"/>
              <a:buAutoNum type="arabicParenR"/>
            </a:pPr>
            <a:r>
              <a:rPr lang="en-US">
                <a:solidFill>
                  <a:srgbClr val="FFFF00"/>
                </a:solidFill>
              </a:rPr>
              <a:t>because it is generally recognized too late</a:t>
            </a:r>
            <a:endParaRPr/>
          </a:p>
          <a:p>
            <a:pPr indent="-514350" lvl="0" marL="514350" rtl="0" algn="l">
              <a:spcBef>
                <a:spcPts val="640"/>
              </a:spcBef>
              <a:spcAft>
                <a:spcPts val="0"/>
              </a:spcAft>
              <a:buClr>
                <a:srgbClr val="FFFF00"/>
              </a:buClr>
              <a:buSzPts val="3200"/>
              <a:buFont typeface="Calibri"/>
              <a:buAutoNum type="arabicParenR"/>
            </a:pPr>
            <a:r>
              <a:rPr lang="en-US">
                <a:solidFill>
                  <a:srgbClr val="FFFF00"/>
                </a:solidFill>
              </a:rPr>
              <a:t>because we cannot predict how aggressive the disease is at the time of diagnosis</a:t>
            </a:r>
            <a:endParaRPr/>
          </a:p>
          <a:p>
            <a:pPr indent="-514350" lvl="0" marL="514350" rtl="0" algn="l">
              <a:spcBef>
                <a:spcPts val="640"/>
              </a:spcBef>
              <a:spcAft>
                <a:spcPts val="0"/>
              </a:spcAft>
              <a:buClr>
                <a:srgbClr val="FFFF00"/>
              </a:buClr>
              <a:buSzPts val="3200"/>
              <a:buFont typeface="Calibri"/>
              <a:buAutoNum type="arabicParenR"/>
            </a:pPr>
            <a:r>
              <a:rPr lang="en-US">
                <a:solidFill>
                  <a:srgbClr val="FFFF00"/>
                </a:solidFill>
              </a:rPr>
              <a:t>because we are not very good at treating aggressive disease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99CCFF"/>
              </a:buClr>
              <a:buSzPts val="3200"/>
              <a:buFont typeface="Calibri"/>
              <a:buChar char="•"/>
            </a:pPr>
            <a:r>
              <a:rPr lang="en-US">
                <a:solidFill>
                  <a:srgbClr val="99CCFF"/>
                </a:solidFill>
              </a:rPr>
              <a:t>Whereas many have invested a lot of intellect and money into determining how to best diagnose lung cancer early (#1 above), we are focused on reason numbers 2 and 3.</a:t>
            </a:r>
            <a:r>
              <a:rPr lang="en-US">
                <a:solidFill>
                  <a:srgbClr val="FFFF00"/>
                </a:solidFill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685800" y="332656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00"/>
                </a:solidFill>
              </a:rPr>
              <a:t>Goals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467544" y="1484784"/>
            <a:ext cx="8208912" cy="4752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Font typeface="Calibri"/>
              <a:buChar char="•"/>
            </a:pPr>
            <a:r>
              <a:rPr lang="en-US">
                <a:solidFill>
                  <a:srgbClr val="FFFF00"/>
                </a:solidFill>
              </a:rPr>
              <a:t>Define disease </a:t>
            </a:r>
            <a:r>
              <a:rPr lang="en-US">
                <a:solidFill>
                  <a:srgbClr val="FF0000"/>
                </a:solidFill>
              </a:rPr>
              <a:t>aggression</a:t>
            </a:r>
            <a:r>
              <a:rPr lang="en-US">
                <a:solidFill>
                  <a:srgbClr val="FFFF00"/>
                </a:solidFill>
              </a:rPr>
              <a:t> (predict prognosis) at the time of diagnosis.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99CCFF"/>
              </a:buClr>
              <a:buSzPts val="3200"/>
              <a:buFont typeface="Calibri"/>
              <a:buChar char="•"/>
            </a:pPr>
            <a:r>
              <a:rPr b="1" lang="en-US">
                <a:solidFill>
                  <a:srgbClr val="99CCFF"/>
                </a:solidFill>
              </a:rPr>
              <a:t>Use the same information </a:t>
            </a:r>
            <a:r>
              <a:rPr lang="en-US">
                <a:solidFill>
                  <a:srgbClr val="FFFF00"/>
                </a:solidFill>
              </a:rPr>
              <a:t>to figure out better ways to treat the aggressive disease (Develop rational combinatorial therapies).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251520" y="188640"/>
            <a:ext cx="8784976" cy="1944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00"/>
                </a:solidFill>
              </a:rPr>
              <a:t>How do we diagnose, prognosticate AND treat aggressive disease in a single step?</a:t>
            </a:r>
            <a:endParaRPr sz="3600">
              <a:solidFill>
                <a:srgbClr val="FFFF00"/>
              </a:solidFill>
            </a:endParaRPr>
          </a:p>
        </p:txBody>
      </p:sp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792752" y="3259528"/>
            <a:ext cx="7560840" cy="2936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Calibri"/>
              <a:buChar char="•"/>
            </a:pPr>
            <a:r>
              <a:rPr lang="en-US" sz="4000">
                <a:solidFill>
                  <a:srgbClr val="00B0F0"/>
                </a:solidFill>
              </a:rPr>
              <a:t>We must start studying cancer in exactly </a:t>
            </a:r>
            <a:r>
              <a:rPr lang="en-US" sz="4000">
                <a:solidFill>
                  <a:srgbClr val="FF5597"/>
                </a:solidFill>
              </a:rPr>
              <a:t>the opposite way </a:t>
            </a:r>
            <a:r>
              <a:rPr lang="en-US" sz="4000">
                <a:solidFill>
                  <a:srgbClr val="00B0F0"/>
                </a:solidFill>
              </a:rPr>
              <a:t>from which it has been studied for the last 5-6 decades.  </a:t>
            </a:r>
            <a:endParaRPr sz="400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323528" y="260648"/>
            <a:ext cx="8352928" cy="1584176"/>
          </a:xfrm>
          <a:prstGeom prst="rect">
            <a:avLst/>
          </a:prstGeom>
          <a:noFill/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00"/>
                </a:solidFill>
              </a:rPr>
              <a:t>For several decades, we have inaccurately defined cancer as exactly the </a:t>
            </a:r>
            <a:r>
              <a:rPr lang="en-US" sz="2800">
                <a:solidFill>
                  <a:schemeClr val="accent2"/>
                </a:solidFill>
              </a:rPr>
              <a:t>opposite</a:t>
            </a:r>
            <a:r>
              <a:rPr lang="en-US" sz="2800">
                <a:solidFill>
                  <a:srgbClr val="FFFF00"/>
                </a:solidFill>
              </a:rPr>
              <a:t> of what it truly is…</a:t>
            </a:r>
            <a:endParaRPr sz="2800">
              <a:solidFill>
                <a:srgbClr val="99CCFF"/>
              </a:solidFill>
            </a:endParaRPr>
          </a:p>
        </p:txBody>
      </p:sp>
      <p:grpSp>
        <p:nvGrpSpPr>
          <p:cNvPr id="159" name="Google Shape;159;p23"/>
          <p:cNvGrpSpPr/>
          <p:nvPr/>
        </p:nvGrpSpPr>
        <p:grpSpPr>
          <a:xfrm>
            <a:off x="1065085" y="1981200"/>
            <a:ext cx="3428619" cy="4114799"/>
            <a:chOff x="379285" y="0"/>
            <a:chExt cx="3428619" cy="4114799"/>
          </a:xfrm>
        </p:grpSpPr>
        <p:sp>
          <p:nvSpPr>
            <p:cNvPr id="160" name="Google Shape;160;p23"/>
            <p:cNvSpPr/>
            <p:nvPr/>
          </p:nvSpPr>
          <p:spPr>
            <a:xfrm>
              <a:off x="396648" y="0"/>
              <a:ext cx="1257300" cy="1975104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3"/>
            <p:cNvSpPr/>
            <p:nvPr/>
          </p:nvSpPr>
          <p:spPr>
            <a:xfrm>
              <a:off x="1536568" y="79655"/>
              <a:ext cx="2133600" cy="6324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3"/>
            <p:cNvSpPr txBox="1"/>
            <p:nvPr/>
          </p:nvSpPr>
          <p:spPr>
            <a:xfrm>
              <a:off x="1536568" y="79655"/>
              <a:ext cx="2133600" cy="6324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8000" lIns="128000" spcFirstLastPara="1" rIns="1280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Monoclonal Disease</a:t>
              </a:r>
              <a:endParaRPr sz="18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3"/>
            <p:cNvSpPr/>
            <p:nvPr/>
          </p:nvSpPr>
          <p:spPr>
            <a:xfrm>
              <a:off x="379285" y="2139695"/>
              <a:ext cx="1257300" cy="1975104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00B05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3"/>
            <p:cNvSpPr/>
            <p:nvPr/>
          </p:nvSpPr>
          <p:spPr>
            <a:xfrm>
              <a:off x="1674304" y="3073110"/>
              <a:ext cx="2133600" cy="9669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3"/>
            <p:cNvSpPr txBox="1"/>
            <p:nvPr/>
          </p:nvSpPr>
          <p:spPr>
            <a:xfrm>
              <a:off x="1674304" y="3073110"/>
              <a:ext cx="2133600" cy="9669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8000" lIns="128000" spcFirstLastPara="1" rIns="1280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Genetic/Epigenetic Hypermosaicism</a:t>
              </a:r>
              <a:endParaRPr sz="18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6" name="Google Shape;166;p23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200"/>
              <a:buFont typeface="Calibri"/>
              <a:buChar char="•"/>
            </a:pPr>
            <a:r>
              <a:rPr i="1" lang="en-US">
                <a:solidFill>
                  <a:srgbClr val="00B0F0"/>
                </a:solidFill>
              </a:rPr>
              <a:t>My hypothesis is that cancers are actually diseases of genetic/epigenetic hypermosaicism, as opposed to diseases of monoclonality</a:t>
            </a:r>
            <a:r>
              <a:rPr lang="en-US">
                <a:solidFill>
                  <a:srgbClr val="00B0F0"/>
                </a:solidFill>
              </a:rPr>
              <a:t>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685800" y="404663"/>
            <a:ext cx="7772400" cy="14787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00"/>
                </a:solidFill>
              </a:rPr>
              <a:t>Cancer has been studied as a monoclonal disease (which is wrong) as opposed to a mosaic</a:t>
            </a:r>
            <a:endParaRPr sz="3600">
              <a:solidFill>
                <a:srgbClr val="FFFF00"/>
              </a:solidFill>
            </a:endParaRPr>
          </a:p>
        </p:txBody>
      </p:sp>
      <p:pic>
        <p:nvPicPr>
          <p:cNvPr id="172" name="Google Shape;172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981200"/>
            <a:ext cx="2323728" cy="2107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4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48064" y="1968803"/>
            <a:ext cx="2448272" cy="1947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4"/>
          <p:cNvPicPr preferRelativeResize="0"/>
          <p:nvPr>
            <p:ph idx="3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48610" y="4171425"/>
            <a:ext cx="2375318" cy="1993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4"/>
          <p:cNvPicPr preferRelativeResize="0"/>
          <p:nvPr>
            <p:ph idx="4" type="body"/>
          </p:nvPr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76056" y="4114800"/>
            <a:ext cx="2520280" cy="2107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type="title"/>
          </p:nvPr>
        </p:nvSpPr>
        <p:spPr>
          <a:xfrm>
            <a:off x="368490" y="2470284"/>
            <a:ext cx="8420668" cy="17469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00"/>
                </a:solidFill>
              </a:rPr>
              <a:t>Thus, the Current Standard of Care for diagnostics and therapeutics are inadequate?</a:t>
            </a:r>
            <a:endParaRPr sz="36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Modèle par défaut">
  <a:themeElements>
    <a:clrScheme name="Verve">
      <a:dk1>
        <a:srgbClr val="000000"/>
      </a:dk1>
      <a:lt1>
        <a:srgbClr val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Modèle par défaut">
  <a:themeElements>
    <a:clrScheme name="Verve">
      <a:dk1>
        <a:srgbClr val="000000"/>
      </a:dk1>
      <a:lt1>
        <a:srgbClr val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