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  <p:embeddedFont>
      <p:font typeface="Libre Franklin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ibreFranklin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Medium-bold.fntdata"/><Relationship Id="rId6" Type="http://schemas.openxmlformats.org/officeDocument/2006/relationships/slide" Target="slides/slide1.xml"/><Relationship Id="rId18" Type="http://schemas.openxmlformats.org/officeDocument/2006/relationships/font" Target="fonts/LibreFranklin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2380" y="-925"/>
            <a:ext cx="9146380" cy="6858925"/>
          </a:xfrm>
          <a:custGeom>
            <a:rect b="b" l="l" r="r" t="t"/>
            <a:pathLst>
              <a:path extrusionOk="0" h="2002901" w="335280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 rot="-2460000">
            <a:off x="817112" y="1730403"/>
            <a:ext cx="5648623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 rot="-2460000">
            <a:off x="1212277" y="2470925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2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793506" y="-869917"/>
            <a:ext cx="3579849" cy="752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5318919" y="1585120"/>
            <a:ext cx="46783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127919" y="-396080"/>
            <a:ext cx="46783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-2380" y="-925"/>
            <a:ext cx="9146380" cy="6858925"/>
          </a:xfrm>
          <a:custGeom>
            <a:rect b="b" l="l" r="r" t="t"/>
            <a:pathLst>
              <a:path extrusionOk="0" h="2002901" w="3352800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 rot="-2460000">
            <a:off x="819399" y="1726737"/>
            <a:ext cx="5650992" cy="1207509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b="0" i="0" sz="3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 rot="-2460000">
            <a:off x="1216152" y="2468304"/>
            <a:ext cx="6510528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22960" y="1097280"/>
            <a:ext cx="3200400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700016" y="1097280"/>
            <a:ext cx="3200400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22960" y="1097280"/>
            <a:ext cx="3200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19150" y="1701848"/>
            <a:ext cx="3200400" cy="31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700016" y="1097280"/>
            <a:ext cx="3200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700016" y="1701848"/>
            <a:ext cx="3200400" cy="31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" name="Google Shape;62;p9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 rot="-2460000">
            <a:off x="784930" y="1576103"/>
            <a:ext cx="5212080" cy="10894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Medium"/>
              <a:buNone/>
              <a:defRPr b="0" i="0" sz="28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749552" y="2618912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3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 rot="-2460000">
            <a:off x="1297954" y="2253385"/>
            <a:ext cx="5794760" cy="623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0" i="0" sz="16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182875" wrap="square" tIns="45700">
            <a:noAutofit/>
          </a:bodyPr>
          <a:lstStyle>
            <a:lvl1pPr lvl="0" marR="0" rtl="0" algn="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1" name="Google Shape;71;p10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0" y="5048250"/>
            <a:ext cx="3571875" cy="1809750"/>
          </a:xfrm>
          <a:custGeom>
            <a:rect b="b" l="l" r="r" t="t"/>
            <a:pathLst>
              <a:path extrusionOk="0" h="1809750" w="3571875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 rot="-2460000">
            <a:off x="671197" y="1717501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  <a:defRPr b="0" sz="28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 rot="-2460000">
            <a:off x="1143479" y="2180529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2382" y="5050633"/>
            <a:ext cx="3574257" cy="1807368"/>
          </a:xfrm>
          <a:custGeom>
            <a:rect b="b" l="l" r="r" t="t"/>
            <a:pathLst>
              <a:path extrusionOk="0" h="1807368" w="3574257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2380" y="5051292"/>
            <a:ext cx="9146380" cy="1806709"/>
          </a:xfrm>
          <a:custGeom>
            <a:rect b="b" l="l" r="r" t="t"/>
            <a:pathLst>
              <a:path extrusionOk="0" h="527584" w="3352800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  <a:defRPr b="0" i="0" sz="2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 rot="-2460000">
            <a:off x="201168" y="5870448"/>
            <a:ext cx="2176272" cy="20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/>
          <p:nvPr>
            <p:ph idx="12" type="sldNum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5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prisonpolicy.org/origin/md/report.html" TargetMode="External"/><Relationship Id="rId4" Type="http://schemas.openxmlformats.org/officeDocument/2006/relationships/hyperlink" Target="http://www.justicepolicy.org/research/8764?utm_source=/therightinvestment&amp;utm_medium=web&amp;utm_campaign=redirect" TargetMode="External"/><Relationship Id="rId5" Type="http://schemas.openxmlformats.org/officeDocument/2006/relationships/hyperlink" Target="mailto:Laurin@Mission-Launch.org" TargetMode="External"/><Relationship Id="rId6" Type="http://schemas.openxmlformats.org/officeDocument/2006/relationships/hyperlink" Target="http://www.mission-launch.org" TargetMode="External"/><Relationship Id="rId7" Type="http://schemas.openxmlformats.org/officeDocument/2006/relationships/hyperlink" Target="http://www.rebuildingreentr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 rot="-2460000">
            <a:off x="817112" y="1730403"/>
            <a:ext cx="5648623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US"/>
              <a:t>REBUILDING RE-ENTRY </a:t>
            </a: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 rot="-2460000">
            <a:off x="1212277" y="2470925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BALTIMORE DATA PROJECT </a:t>
            </a:r>
            <a:endParaRPr/>
          </a:p>
        </p:txBody>
      </p:sp>
      <p:pic>
        <p:nvPicPr>
          <p:cNvPr descr="VideoSliderLogoFlip.png" id="96" name="Google Shape;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59281">
            <a:off x="3950092" y="382486"/>
            <a:ext cx="5376564" cy="2156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L Logo w SM .png" id="97" name="Google Shape;9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451272">
            <a:off x="4679361" y="436195"/>
            <a:ext cx="1423280" cy="142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</a:pPr>
            <a:r>
              <a:rPr lang="en-US"/>
              <a:t>NEED STATEMENT  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/>
              <a:t> </a:t>
            </a:r>
            <a:endParaRPr/>
          </a:p>
          <a:p>
            <a:pPr indent="-173736" lvl="1" marL="173736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The </a:t>
            </a:r>
            <a:r>
              <a:rPr b="1" lang="en-US" sz="1480">
                <a:solidFill>
                  <a:srgbClr val="CA4B05"/>
                </a:solidFill>
              </a:rPr>
              <a:t>cost to incarcerate 1 person </a:t>
            </a:r>
            <a:r>
              <a:rPr lang="en-US" sz="1480"/>
              <a:t>in Baltimore </a:t>
            </a:r>
            <a:r>
              <a:rPr b="1" i="1" lang="en-US" sz="1480"/>
              <a:t>= </a:t>
            </a:r>
            <a:r>
              <a:rPr b="1" i="1" lang="en-US" sz="1480">
                <a:solidFill>
                  <a:srgbClr val="CA4B05"/>
                </a:solidFill>
              </a:rPr>
              <a:t>job training</a:t>
            </a:r>
            <a:r>
              <a:rPr i="1" lang="en-US" sz="1480">
                <a:solidFill>
                  <a:srgbClr val="CA4B05"/>
                </a:solidFill>
              </a:rPr>
              <a:t> </a:t>
            </a:r>
            <a:r>
              <a:rPr lang="en-US" sz="1480"/>
              <a:t>for 7</a:t>
            </a:r>
            <a:r>
              <a:rPr b="1" i="1" lang="en-US" sz="1480"/>
              <a:t>; </a:t>
            </a:r>
            <a:r>
              <a:rPr b="1" i="1" lang="en-US" sz="1480">
                <a:solidFill>
                  <a:srgbClr val="CA4B05"/>
                </a:solidFill>
              </a:rPr>
              <a:t>GED education </a:t>
            </a:r>
            <a:r>
              <a:rPr lang="en-US" sz="1480"/>
              <a:t>for 37; </a:t>
            </a:r>
            <a:r>
              <a:rPr b="1" i="1" lang="en-US" sz="1480">
                <a:solidFill>
                  <a:srgbClr val="CA4B05"/>
                </a:solidFill>
              </a:rPr>
              <a:t>drug treatment </a:t>
            </a:r>
            <a:r>
              <a:rPr lang="en-US" sz="1480"/>
              <a:t>for 8; 1 month of </a:t>
            </a:r>
            <a:r>
              <a:rPr b="1" i="1" lang="en-US" sz="1480">
                <a:solidFill>
                  <a:srgbClr val="C94B05"/>
                </a:solidFill>
              </a:rPr>
              <a:t>housing</a:t>
            </a:r>
            <a:r>
              <a:rPr lang="en-US" sz="1480"/>
              <a:t> for 30 families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480"/>
          </a:p>
          <a:p>
            <a:pPr indent="-173736" lvl="1" marL="173736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In Baltimore communities with the most people in prison the </a:t>
            </a:r>
            <a:r>
              <a:rPr b="1" lang="en-US" sz="1480">
                <a:solidFill>
                  <a:srgbClr val="CA4B05"/>
                </a:solidFill>
              </a:rPr>
              <a:t>median income is $24k</a:t>
            </a:r>
            <a:r>
              <a:rPr lang="en-US" sz="1480"/>
              <a:t>, have the </a:t>
            </a:r>
            <a:r>
              <a:rPr b="1" lang="en-US" sz="1480">
                <a:solidFill>
                  <a:srgbClr val="CA4B05"/>
                </a:solidFill>
              </a:rPr>
              <a:t>longest commute </a:t>
            </a:r>
            <a:r>
              <a:rPr lang="en-US" sz="1480"/>
              <a:t>time to work and the high school students are </a:t>
            </a:r>
            <a:r>
              <a:rPr b="1" lang="en-US" sz="1480">
                <a:solidFill>
                  <a:srgbClr val="CA4B05"/>
                </a:solidFill>
              </a:rPr>
              <a:t>chronically absent </a:t>
            </a:r>
            <a:r>
              <a:rPr lang="en-US" sz="1480"/>
              <a:t>– intergenerational loop for poverty </a:t>
            </a:r>
            <a:endParaRPr/>
          </a:p>
          <a:p>
            <a:pPr indent="-79756" lvl="1" marL="173736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80"/>
              <a:buFont typeface="Arial"/>
              <a:buNone/>
            </a:pPr>
            <a:r>
              <a:t/>
            </a:r>
            <a:endParaRPr sz="1480"/>
          </a:p>
          <a:p>
            <a:pPr indent="-173736" lvl="1" marL="173736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b="1" lang="en-US" sz="1480">
                <a:solidFill>
                  <a:srgbClr val="CA4B05"/>
                </a:solidFill>
              </a:rPr>
              <a:t>Maryland taxpayers spend $288M </a:t>
            </a:r>
            <a:r>
              <a:rPr lang="en-US" sz="1480"/>
              <a:t>on corrections alone in Baltimore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480"/>
          </a:p>
          <a:p>
            <a:pPr indent="-173736" lvl="1" marL="173736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 1/3 of residents in state facilitates are from Baltimore city </a:t>
            </a:r>
            <a:endParaRPr/>
          </a:p>
          <a:p>
            <a:pPr indent="-79756" lvl="1" marL="173736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80"/>
              <a:buFont typeface="Arial"/>
              <a:buNone/>
            </a:pPr>
            <a:r>
              <a:t/>
            </a:r>
            <a:endParaRPr sz="1480"/>
          </a:p>
          <a:p>
            <a:pPr indent="-173736" lvl="1" marL="173736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The </a:t>
            </a:r>
            <a:r>
              <a:rPr b="1" lang="en-US" sz="1480">
                <a:solidFill>
                  <a:srgbClr val="CA4B05"/>
                </a:solidFill>
              </a:rPr>
              <a:t>Sandtown </a:t>
            </a:r>
            <a:r>
              <a:rPr lang="en-US" sz="1480"/>
              <a:t>community is the highest incarceration community, accounting for </a:t>
            </a:r>
            <a:r>
              <a:rPr b="1" lang="en-US" sz="1480">
                <a:solidFill>
                  <a:srgbClr val="CA4B05"/>
                </a:solidFill>
              </a:rPr>
              <a:t>$17M of state spending on corrections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CA4B05"/>
              </a:buClr>
              <a:buSzPts val="1480"/>
              <a:buNone/>
            </a:pPr>
            <a:r>
              <a:rPr lang="en-US" sz="1480">
                <a:solidFill>
                  <a:srgbClr val="CA4B05"/>
                </a:solidFill>
              </a:rPr>
              <a:t>  </a:t>
            </a:r>
            <a:endParaRPr sz="1480">
              <a:solidFill>
                <a:srgbClr val="CA4B0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</a:pPr>
            <a:r>
              <a:rPr lang="en-US"/>
              <a:t>OPPORTUNITY 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Data driven interventions can lead to efficient programming, effective policy &amp; improved social outcomes based on predictive intelligence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Demo of M:L potential licensing software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Josh is a genius!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What is the deal with the crappy data?!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He spent the entire time just getting ready to map to the blocks of Census data in CitySDK so that we can seed our work for the future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</a:pPr>
            <a:r>
              <a:rPr lang="en-US"/>
              <a:t>SERVICE PROVIDER RECOMMENDATIONS 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Address: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Un-employment/under-employment &amp; commute times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Educational attainment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Drug abuse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Mental health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Healthy lifestyle living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Stable housing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Community engagement (when high rates of incarceration happen unity in communities is disrupted, which leads to disconnection to physical space) </a:t>
            </a:r>
            <a:endParaRPr/>
          </a:p>
          <a:p>
            <a:pPr indent="-629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</a:pPr>
            <a:r>
              <a:rPr lang="en-US"/>
              <a:t>GOVERNMENT RECOMMENDATIONS 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Address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Make investments in real opportunities: create a portfolio for long-term returns</a:t>
            </a:r>
            <a:endParaRPr/>
          </a:p>
          <a:p>
            <a:pPr indent="0" lvl="2" marL="237743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-US"/>
              <a:t>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Reduce spending on prisons, free up resources for communities </a:t>
            </a:r>
            <a:endParaRPr/>
          </a:p>
          <a:p>
            <a:pPr indent="0" lvl="2" marL="237743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Expand research capacity to analyze the data</a:t>
            </a:r>
            <a:endParaRPr/>
          </a:p>
          <a:p>
            <a:pPr indent="0" lvl="2" marL="237743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Engage organizations, funders to expand technical capacity around lifting the lives of returning citizens</a:t>
            </a:r>
            <a:endParaRPr/>
          </a:p>
          <a:p>
            <a:pPr indent="0" lvl="2" marL="237743" rtl="0" algn="l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en-US"/>
              <a:t>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Start counting the collateral costs, and not just correctional costs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</a:pPr>
            <a:r>
              <a:rPr lang="en-US"/>
              <a:t>CITYSDK RECOMMENDATIONS	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The Group Quarter data is helpful, good start point but we need to find ways to overlap everything. 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Thanks to Nesreen, we are thinking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USA Data centers + Census SNAP households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Educational attainment + Occupation data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2013! Tech info in households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and more…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</a:pPr>
            <a:r>
              <a:rPr lang="en-US"/>
              <a:t>OUTCOMES FROM TODAY 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A4B05"/>
              </a:buClr>
              <a:buSzPts val="1600"/>
              <a:buFont typeface="Arial"/>
              <a:buChar char="•"/>
            </a:pPr>
            <a:r>
              <a:rPr lang="en-US">
                <a:solidFill>
                  <a:srgbClr val="CA4B05"/>
                </a:solidFill>
              </a:rPr>
              <a:t>Winter 2016 </a:t>
            </a:r>
            <a:r>
              <a:rPr b="0" lang="en-US"/>
              <a:t>we will partner with </a:t>
            </a:r>
            <a:r>
              <a:rPr lang="en-US">
                <a:solidFill>
                  <a:srgbClr val="CA4B05"/>
                </a:solidFill>
              </a:rPr>
              <a:t>Impact Hub Baltimore </a:t>
            </a:r>
            <a:r>
              <a:rPr b="0" lang="en-US"/>
              <a:t>to host a </a:t>
            </a:r>
            <a:r>
              <a:rPr lang="en-US">
                <a:solidFill>
                  <a:srgbClr val="CA4B05"/>
                </a:solidFill>
              </a:rPr>
              <a:t>Rebuilding Re-entry Hackathon</a:t>
            </a:r>
            <a:endParaRPr>
              <a:solidFill>
                <a:srgbClr val="CA4B05"/>
              </a:solidFill>
            </a:endParaRPr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lang="en-US"/>
              <a:t>Clean datasets </a:t>
            </a:r>
            <a:endParaRPr b="0"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lang="en-US"/>
              <a:t>High crime rates overlapped with: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Median Rent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lang="en-US"/>
              <a:t>Commute to work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Access to technology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lang="en-US"/>
              <a:t>Length of stays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Location of facilities </a:t>
            </a:r>
            <a:endParaRPr/>
          </a:p>
          <a:p>
            <a:pPr indent="-1645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lang="en-US"/>
              <a:t>Access to food </a:t>
            </a:r>
            <a:endParaRPr/>
          </a:p>
          <a:p>
            <a:pPr indent="-629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/>
          </a:p>
          <a:p>
            <a:pPr indent="-62992" lvl="2" marL="402336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 Medium"/>
              <a:buNone/>
            </a:pPr>
            <a:r>
              <a:rPr lang="en-US"/>
              <a:t>RESOURCES &amp; CONTACT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http://www.prisonpolicy.org/origin/md/report.html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http://www.justicepolicy.org/research/8764?utm_source=%2ftherightinvestment&amp;utm_medium=web&amp;utm_campaign=redirect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Laurin Hodge | Mission: Launch, Inc. |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Laurin@Mission-Launch.org</a:t>
            </a:r>
            <a:r>
              <a:rPr lang="en-US"/>
              <a:t> </a:t>
            </a:r>
            <a:endParaRPr/>
          </a:p>
          <a:p>
            <a:pPr indent="-285750" lvl="0" marL="28575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www.Mission-Launch.org</a:t>
            </a:r>
            <a:r>
              <a:rPr lang="en-US"/>
              <a:t> |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www.RebuildingReentry.com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