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660" r:id="rId2"/>
    <p:sldMasterId id="2147483672" r:id="rId3"/>
    <p:sldMasterId id="2147483679" r:id="rId4"/>
  </p:sldMasterIdLst>
  <p:notesMasterIdLst>
    <p:notesMasterId r:id="rId21"/>
  </p:notesMasterIdLst>
  <p:sldIdLst>
    <p:sldId id="323" r:id="rId5"/>
    <p:sldId id="346" r:id="rId6"/>
    <p:sldId id="347" r:id="rId7"/>
    <p:sldId id="340" r:id="rId8"/>
    <p:sldId id="317" r:id="rId9"/>
    <p:sldId id="336" r:id="rId10"/>
    <p:sldId id="316" r:id="rId11"/>
    <p:sldId id="335" r:id="rId12"/>
    <p:sldId id="349" r:id="rId13"/>
    <p:sldId id="345" r:id="rId14"/>
    <p:sldId id="333" r:id="rId15"/>
    <p:sldId id="331" r:id="rId16"/>
    <p:sldId id="332" r:id="rId17"/>
    <p:sldId id="320" r:id="rId18"/>
    <p:sldId id="338" r:id="rId19"/>
    <p:sldId id="342" r:id="rId20"/>
  </p:sldIdLst>
  <p:sldSz cx="9144000" cy="6858000" type="screen4x3"/>
  <p:notesSz cx="6881813"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D8E8"/>
    <a:srgbClr val="E9EDF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32" autoAdjust="0"/>
    <p:restoredTop sz="86154" autoAdjust="0"/>
  </p:normalViewPr>
  <p:slideViewPr>
    <p:cSldViewPr snapToGrid="0" snapToObjects="1">
      <p:cViewPr varScale="1">
        <p:scale>
          <a:sx n="63" d="100"/>
          <a:sy n="63" d="100"/>
        </p:scale>
        <p:origin x="-1584" y="-10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r>
              <a:rPr lang="en-US" sz="1200" dirty="0">
                <a:solidFill>
                  <a:schemeClr val="tx1"/>
                </a:solidFill>
              </a:rPr>
              <a:t>US</a:t>
            </a:r>
            <a:r>
              <a:rPr lang="en-US" sz="1200" baseline="0" dirty="0">
                <a:solidFill>
                  <a:schemeClr val="tx1"/>
                </a:solidFill>
              </a:rPr>
              <a:t> Public Cloud Spending</a:t>
            </a:r>
          </a:p>
          <a:p>
            <a:pPr>
              <a:defRPr sz="1200" b="0" i="0" u="none" strike="noStrike" kern="1200" spc="0" baseline="0">
                <a:solidFill>
                  <a:schemeClr val="tx1"/>
                </a:solidFill>
                <a:latin typeface="+mn-lt"/>
                <a:ea typeface="+mn-ea"/>
                <a:cs typeface="+mn-cs"/>
              </a:defRPr>
            </a:pPr>
            <a:r>
              <a:rPr lang="en-US" sz="1200" baseline="0" dirty="0">
                <a:solidFill>
                  <a:schemeClr val="tx1"/>
                </a:solidFill>
              </a:rPr>
              <a:t>Projected Spending by Cloud </a:t>
            </a:r>
            <a:r>
              <a:rPr lang="en-US" sz="1200" baseline="0" dirty="0" smtClean="0">
                <a:solidFill>
                  <a:schemeClr val="tx1"/>
                </a:solidFill>
              </a:rPr>
              <a:t>Segment</a:t>
            </a:r>
            <a:r>
              <a:rPr lang="en-US" sz="1200" baseline="30000" dirty="0" smtClean="0">
                <a:solidFill>
                  <a:schemeClr val="tx1"/>
                </a:solidFill>
              </a:rPr>
              <a:t>1</a:t>
            </a:r>
            <a:endParaRPr lang="en-US" sz="1200" baseline="30000" dirty="0">
              <a:solidFill>
                <a:schemeClr val="tx1"/>
              </a:solidFill>
            </a:endParaRPr>
          </a:p>
        </c:rich>
      </c:tx>
      <c:layout/>
      <c:overlay val="0"/>
      <c:spPr>
        <a:noFill/>
        <a:ln>
          <a:noFill/>
        </a:ln>
        <a:effectLst/>
      </c:spPr>
    </c:title>
    <c:autoTitleDeleted val="0"/>
    <c:plotArea>
      <c:layout/>
      <c:barChart>
        <c:barDir val="col"/>
        <c:grouping val="clustered"/>
        <c:varyColors val="0"/>
        <c:ser>
          <c:idx val="0"/>
          <c:order val="0"/>
          <c:tx>
            <c:strRef>
              <c:f>Summary_Cloud_Segment_Country!$R$35</c:f>
              <c:strCache>
                <c:ptCount val="1"/>
                <c:pt idx="0">
                  <c:v>SaaS</c:v>
                </c:pt>
              </c:strCache>
            </c:strRef>
          </c:tx>
          <c:spPr>
            <a:solidFill>
              <a:schemeClr val="tx2">
                <a:lumMod val="60000"/>
                <a:lumOff val="40000"/>
              </a:schemeClr>
            </a:solidFill>
            <a:ln>
              <a:noFill/>
            </a:ln>
            <a:effectLst/>
          </c:spPr>
          <c:invertIfNegative val="0"/>
          <c:cat>
            <c:numRef>
              <c:f>Summary_Cloud_Segment_Country!$S$34:$X$34</c:f>
              <c:numCache>
                <c:formatCode>0</c:formatCode>
                <c:ptCount val="6"/>
                <c:pt idx="0">
                  <c:v>2013</c:v>
                </c:pt>
                <c:pt idx="1">
                  <c:v>2014</c:v>
                </c:pt>
                <c:pt idx="2">
                  <c:v>2015</c:v>
                </c:pt>
                <c:pt idx="3">
                  <c:v>2016</c:v>
                </c:pt>
                <c:pt idx="4">
                  <c:v>2017</c:v>
                </c:pt>
                <c:pt idx="5">
                  <c:v>2018</c:v>
                </c:pt>
              </c:numCache>
            </c:numRef>
          </c:cat>
          <c:val>
            <c:numRef>
              <c:f>Summary_Cloud_Segment_Country!$S$35:$X$35</c:f>
              <c:numCache>
                <c:formatCode>_("$"* #,##0_);_("$"* \(#,##0\);_("$"* "-"??_);_(@_)</c:formatCode>
                <c:ptCount val="6"/>
                <c:pt idx="0">
                  <c:v>13.549696481064883</c:v>
                </c:pt>
                <c:pt idx="1">
                  <c:v>16.426955286302885</c:v>
                </c:pt>
                <c:pt idx="2">
                  <c:v>19.510121485147174</c:v>
                </c:pt>
                <c:pt idx="3">
                  <c:v>22.933168539483653</c:v>
                </c:pt>
                <c:pt idx="4">
                  <c:v>26.705416332954037</c:v>
                </c:pt>
                <c:pt idx="5">
                  <c:v>30.812077655695909</c:v>
                </c:pt>
              </c:numCache>
            </c:numRef>
          </c:val>
        </c:ser>
        <c:ser>
          <c:idx val="1"/>
          <c:order val="1"/>
          <c:tx>
            <c:strRef>
              <c:f>Summary_Cloud_Segment_Country!$R$36</c:f>
              <c:strCache>
                <c:ptCount val="1"/>
                <c:pt idx="0">
                  <c:v>IaaS</c:v>
                </c:pt>
              </c:strCache>
            </c:strRef>
          </c:tx>
          <c:spPr>
            <a:solidFill>
              <a:schemeClr val="accent2"/>
            </a:solidFill>
            <a:ln>
              <a:noFill/>
            </a:ln>
            <a:effectLst/>
          </c:spPr>
          <c:invertIfNegative val="0"/>
          <c:cat>
            <c:numRef>
              <c:f>Summary_Cloud_Segment_Country!$S$34:$X$34</c:f>
              <c:numCache>
                <c:formatCode>0</c:formatCode>
                <c:ptCount val="6"/>
                <c:pt idx="0">
                  <c:v>2013</c:v>
                </c:pt>
                <c:pt idx="1">
                  <c:v>2014</c:v>
                </c:pt>
                <c:pt idx="2">
                  <c:v>2015</c:v>
                </c:pt>
                <c:pt idx="3">
                  <c:v>2016</c:v>
                </c:pt>
                <c:pt idx="4">
                  <c:v>2017</c:v>
                </c:pt>
                <c:pt idx="5">
                  <c:v>2018</c:v>
                </c:pt>
              </c:numCache>
            </c:numRef>
          </c:cat>
          <c:val>
            <c:numRef>
              <c:f>Summary_Cloud_Segment_Country!$S$36:$X$36</c:f>
              <c:numCache>
                <c:formatCode>_("$"* #,##0_);_("$"* \(#,##0\);_("$"* "-"??_);_(@_)</c:formatCode>
                <c:ptCount val="6"/>
                <c:pt idx="0">
                  <c:v>4.7707333289999996</c:v>
                </c:pt>
                <c:pt idx="1">
                  <c:v>7.2435390220000002</c:v>
                </c:pt>
                <c:pt idx="2">
                  <c:v>10.467370090000001</c:v>
                </c:pt>
                <c:pt idx="3">
                  <c:v>14.442497228000001</c:v>
                </c:pt>
                <c:pt idx="4">
                  <c:v>19.023744319000002</c:v>
                </c:pt>
                <c:pt idx="5">
                  <c:v>23.934722670999999</c:v>
                </c:pt>
              </c:numCache>
            </c:numRef>
          </c:val>
        </c:ser>
        <c:ser>
          <c:idx val="2"/>
          <c:order val="2"/>
          <c:tx>
            <c:strRef>
              <c:f>Summary_Cloud_Segment_Country!$R$37</c:f>
              <c:strCache>
                <c:ptCount val="1"/>
                <c:pt idx="0">
                  <c:v>PaaS</c:v>
                </c:pt>
              </c:strCache>
            </c:strRef>
          </c:tx>
          <c:spPr>
            <a:solidFill>
              <a:srgbClr val="92D050"/>
            </a:solidFill>
            <a:ln>
              <a:noFill/>
            </a:ln>
            <a:effectLst/>
          </c:spPr>
          <c:invertIfNegative val="0"/>
          <c:cat>
            <c:numRef>
              <c:f>Summary_Cloud_Segment_Country!$S$34:$X$34</c:f>
              <c:numCache>
                <c:formatCode>0</c:formatCode>
                <c:ptCount val="6"/>
                <c:pt idx="0">
                  <c:v>2013</c:v>
                </c:pt>
                <c:pt idx="1">
                  <c:v>2014</c:v>
                </c:pt>
                <c:pt idx="2">
                  <c:v>2015</c:v>
                </c:pt>
                <c:pt idx="3">
                  <c:v>2016</c:v>
                </c:pt>
                <c:pt idx="4">
                  <c:v>2017</c:v>
                </c:pt>
                <c:pt idx="5">
                  <c:v>2018</c:v>
                </c:pt>
              </c:numCache>
            </c:numRef>
          </c:cat>
          <c:val>
            <c:numRef>
              <c:f>Summary_Cloud_Segment_Country!$S$37:$X$37</c:f>
              <c:numCache>
                <c:formatCode>_("$"* #,##0_);_("$"* \(#,##0\);_("$"* "-"??_);_(@_)</c:formatCode>
                <c:ptCount val="6"/>
                <c:pt idx="0">
                  <c:v>19.867221408708122</c:v>
                </c:pt>
                <c:pt idx="1">
                  <c:v>23.103965484794994</c:v>
                </c:pt>
                <c:pt idx="2">
                  <c:v>26.253741317815692</c:v>
                </c:pt>
                <c:pt idx="3">
                  <c:v>29.542093618624744</c:v>
                </c:pt>
                <c:pt idx="4">
                  <c:v>32.793383745094381</c:v>
                </c:pt>
                <c:pt idx="5">
                  <c:v>36.601462775864192</c:v>
                </c:pt>
              </c:numCache>
            </c:numRef>
          </c:val>
        </c:ser>
        <c:dLbls>
          <c:showLegendKey val="0"/>
          <c:showVal val="0"/>
          <c:showCatName val="0"/>
          <c:showSerName val="0"/>
          <c:showPercent val="0"/>
          <c:showBubbleSize val="0"/>
        </c:dLbls>
        <c:gapWidth val="219"/>
        <c:overlap val="-27"/>
        <c:axId val="118335360"/>
        <c:axId val="99232384"/>
      </c:barChart>
      <c:catAx>
        <c:axId val="118335360"/>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99232384"/>
        <c:crossesAt val="0"/>
        <c:auto val="1"/>
        <c:lblAlgn val="ctr"/>
        <c:lblOffset val="100"/>
        <c:noMultiLvlLbl val="0"/>
      </c:catAx>
      <c:valAx>
        <c:axId val="99232384"/>
        <c:scaling>
          <c:orientation val="minMax"/>
          <c:max val="38"/>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75000"/>
                        <a:lumOff val="25000"/>
                      </a:schemeClr>
                    </a:solidFill>
                    <a:latin typeface="+mn-lt"/>
                    <a:ea typeface="+mn-ea"/>
                    <a:cs typeface="+mn-cs"/>
                  </a:defRPr>
                </a:pPr>
                <a:r>
                  <a:rPr lang="en-US" sz="1100" dirty="0">
                    <a:solidFill>
                      <a:schemeClr val="tx1">
                        <a:lumMod val="75000"/>
                        <a:lumOff val="25000"/>
                      </a:schemeClr>
                    </a:solidFill>
                  </a:rPr>
                  <a:t>In</a:t>
                </a:r>
                <a:r>
                  <a:rPr lang="en-US" sz="1100" baseline="0" dirty="0">
                    <a:solidFill>
                      <a:schemeClr val="tx1">
                        <a:lumMod val="75000"/>
                        <a:lumOff val="25000"/>
                      </a:schemeClr>
                    </a:solidFill>
                  </a:rPr>
                  <a:t> $Billions</a:t>
                </a:r>
              </a:p>
            </c:rich>
          </c:tx>
          <c:layout/>
          <c:overlay val="0"/>
          <c:spPr>
            <a:noFill/>
            <a:ln>
              <a:noFill/>
            </a:ln>
            <a:effectLst/>
          </c:spPr>
        </c:title>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18335360"/>
        <c:crosses val="autoZero"/>
        <c:crossBetween val="between"/>
        <c:majorUnit val="4"/>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6350">
      <a:solidFill>
        <a:schemeClr val="tx1">
          <a:lumMod val="50000"/>
          <a:lumOff val="50000"/>
        </a:schemeClr>
      </a:solid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a:lstStyle/>
          <a:p>
            <a:pPr>
              <a:defRPr sz="1200" b="0"/>
            </a:pPr>
            <a:r>
              <a:rPr lang="en-US" sz="1200" b="0" dirty="0"/>
              <a:t>USG Cloud Spending By Segment</a:t>
            </a:r>
          </a:p>
        </c:rich>
      </c:tx>
      <c:layout/>
      <c:overlay val="0"/>
    </c:title>
    <c:autoTitleDeleted val="0"/>
    <c:plotArea>
      <c:layout/>
      <c:barChart>
        <c:barDir val="col"/>
        <c:grouping val="clustered"/>
        <c:varyColors val="0"/>
        <c:ser>
          <c:idx val="0"/>
          <c:order val="0"/>
          <c:tx>
            <c:strRef>
              <c:f>'Cloud Service Model $'!$B$21</c:f>
              <c:strCache>
                <c:ptCount val="1"/>
                <c:pt idx="0">
                  <c:v>IaaS</c:v>
                </c:pt>
              </c:strCache>
            </c:strRef>
          </c:tx>
          <c:spPr>
            <a:solidFill>
              <a:schemeClr val="accent2">
                <a:lumMod val="75000"/>
              </a:schemeClr>
            </a:solidFill>
          </c:spPr>
          <c:invertIfNegative val="0"/>
          <c:cat>
            <c:numRef>
              <c:f>'Cloud Service Model $'!$A$22:$A$24</c:f>
              <c:numCache>
                <c:formatCode>General</c:formatCode>
                <c:ptCount val="3"/>
                <c:pt idx="0">
                  <c:v>2013</c:v>
                </c:pt>
                <c:pt idx="1">
                  <c:v>2014</c:v>
                </c:pt>
                <c:pt idx="2">
                  <c:v>2015</c:v>
                </c:pt>
              </c:numCache>
            </c:numRef>
          </c:cat>
          <c:val>
            <c:numRef>
              <c:f>'Cloud Service Model $'!$B$22:$B$24</c:f>
              <c:numCache>
                <c:formatCode>"$"#,##0.000;\("$"#,##0.000\)</c:formatCode>
                <c:ptCount val="3"/>
                <c:pt idx="0">
                  <c:v>0.84220000000000006</c:v>
                </c:pt>
                <c:pt idx="1">
                  <c:v>0.98623000000000005</c:v>
                </c:pt>
                <c:pt idx="2">
                  <c:v>0.87333000000000005</c:v>
                </c:pt>
              </c:numCache>
            </c:numRef>
          </c:val>
        </c:ser>
        <c:ser>
          <c:idx val="1"/>
          <c:order val="1"/>
          <c:tx>
            <c:strRef>
              <c:f>'Cloud Service Model $'!$C$21</c:f>
              <c:strCache>
                <c:ptCount val="1"/>
                <c:pt idx="0">
                  <c:v>PaaS</c:v>
                </c:pt>
              </c:strCache>
            </c:strRef>
          </c:tx>
          <c:spPr>
            <a:solidFill>
              <a:srgbClr val="92D050"/>
            </a:solidFill>
          </c:spPr>
          <c:invertIfNegative val="0"/>
          <c:cat>
            <c:numRef>
              <c:f>'Cloud Service Model $'!$A$22:$A$24</c:f>
              <c:numCache>
                <c:formatCode>General</c:formatCode>
                <c:ptCount val="3"/>
                <c:pt idx="0">
                  <c:v>2013</c:v>
                </c:pt>
                <c:pt idx="1">
                  <c:v>2014</c:v>
                </c:pt>
                <c:pt idx="2">
                  <c:v>2015</c:v>
                </c:pt>
              </c:numCache>
            </c:numRef>
          </c:cat>
          <c:val>
            <c:numRef>
              <c:f>'Cloud Service Model $'!$C$22:$C$24</c:f>
              <c:numCache>
                <c:formatCode>"$"#,##0.000;\("$"#,##0.000\)</c:formatCode>
                <c:ptCount val="3"/>
                <c:pt idx="0">
                  <c:v>0.57429999999999992</c:v>
                </c:pt>
                <c:pt idx="1">
                  <c:v>0.70026999999999995</c:v>
                </c:pt>
                <c:pt idx="2">
                  <c:v>0.64337999999999995</c:v>
                </c:pt>
              </c:numCache>
            </c:numRef>
          </c:val>
        </c:ser>
        <c:ser>
          <c:idx val="2"/>
          <c:order val="2"/>
          <c:tx>
            <c:strRef>
              <c:f>'Cloud Service Model $'!$D$21</c:f>
              <c:strCache>
                <c:ptCount val="1"/>
                <c:pt idx="0">
                  <c:v>SaaS</c:v>
                </c:pt>
              </c:strCache>
            </c:strRef>
          </c:tx>
          <c:spPr>
            <a:solidFill>
              <a:schemeClr val="tx2">
                <a:lumMod val="60000"/>
                <a:lumOff val="40000"/>
              </a:schemeClr>
            </a:solidFill>
          </c:spPr>
          <c:invertIfNegative val="0"/>
          <c:cat>
            <c:numRef>
              <c:f>'Cloud Service Model $'!$A$22:$A$24</c:f>
              <c:numCache>
                <c:formatCode>General</c:formatCode>
                <c:ptCount val="3"/>
                <c:pt idx="0">
                  <c:v>2013</c:v>
                </c:pt>
                <c:pt idx="1">
                  <c:v>2014</c:v>
                </c:pt>
                <c:pt idx="2">
                  <c:v>2015</c:v>
                </c:pt>
              </c:numCache>
            </c:numRef>
          </c:cat>
          <c:val>
            <c:numRef>
              <c:f>'Cloud Service Model $'!$D$22:$D$24</c:f>
              <c:numCache>
                <c:formatCode>"$"#,##0.000;\("$"#,##0.000\)</c:formatCode>
                <c:ptCount val="3"/>
                <c:pt idx="0">
                  <c:v>1.2069799999999999</c:v>
                </c:pt>
                <c:pt idx="1">
                  <c:v>1.3328100000000001</c:v>
                </c:pt>
                <c:pt idx="2">
                  <c:v>1.34829</c:v>
                </c:pt>
              </c:numCache>
            </c:numRef>
          </c:val>
        </c:ser>
        <c:dLbls>
          <c:showLegendKey val="0"/>
          <c:showVal val="0"/>
          <c:showCatName val="0"/>
          <c:showSerName val="0"/>
          <c:showPercent val="0"/>
          <c:showBubbleSize val="0"/>
        </c:dLbls>
        <c:gapWidth val="150"/>
        <c:axId val="35450880"/>
        <c:axId val="35452416"/>
      </c:barChart>
      <c:catAx>
        <c:axId val="35450880"/>
        <c:scaling>
          <c:orientation val="minMax"/>
        </c:scaling>
        <c:delete val="0"/>
        <c:axPos val="b"/>
        <c:numFmt formatCode="General" sourceLinked="1"/>
        <c:majorTickMark val="none"/>
        <c:minorTickMark val="none"/>
        <c:tickLblPos val="nextTo"/>
        <c:txPr>
          <a:bodyPr/>
          <a:lstStyle/>
          <a:p>
            <a:pPr>
              <a:defRPr sz="1100"/>
            </a:pPr>
            <a:endParaRPr lang="en-US"/>
          </a:p>
        </c:txPr>
        <c:crossAx val="35452416"/>
        <c:crosses val="autoZero"/>
        <c:auto val="1"/>
        <c:lblAlgn val="ctr"/>
        <c:lblOffset val="100"/>
        <c:noMultiLvlLbl val="0"/>
      </c:catAx>
      <c:valAx>
        <c:axId val="35452416"/>
        <c:scaling>
          <c:orientation val="minMax"/>
          <c:max val="1.4"/>
        </c:scaling>
        <c:delete val="0"/>
        <c:axPos val="l"/>
        <c:majorGridlines/>
        <c:title>
          <c:tx>
            <c:rich>
              <a:bodyPr/>
              <a:lstStyle/>
              <a:p>
                <a:pPr>
                  <a:defRPr sz="1100" b="0"/>
                </a:pPr>
                <a:r>
                  <a:rPr lang="en-US" sz="1100" b="0" dirty="0"/>
                  <a:t>In $Billions</a:t>
                </a:r>
              </a:p>
            </c:rich>
          </c:tx>
          <c:layout/>
          <c:overlay val="0"/>
        </c:title>
        <c:numFmt formatCode="&quot;$&quot;#,##0.0" sourceLinked="0"/>
        <c:majorTickMark val="none"/>
        <c:minorTickMark val="none"/>
        <c:tickLblPos val="nextTo"/>
        <c:crossAx val="35450880"/>
        <c:crosses val="autoZero"/>
        <c:crossBetween val="between"/>
      </c:valAx>
      <c:spPr>
        <a:effectLst/>
      </c:spPr>
    </c:plotArea>
    <c:legend>
      <c:legendPos val="r"/>
      <c:layout/>
      <c:overlay val="0"/>
    </c:legend>
    <c:plotVisOnly val="1"/>
    <c:dispBlanksAs val="gap"/>
    <c:showDLblsOverMax val="0"/>
  </c:chart>
  <c:spPr>
    <a:ln w="6350">
      <a:solidFill>
        <a:schemeClr val="tx1">
          <a:lumMod val="50000"/>
          <a:lumOff val="50000"/>
        </a:schemeClr>
      </a:solidFill>
    </a:ln>
  </c:sp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119"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898103" y="0"/>
            <a:ext cx="2982119" cy="464820"/>
          </a:xfrm>
          <a:prstGeom prst="rect">
            <a:avLst/>
          </a:prstGeom>
        </p:spPr>
        <p:txBody>
          <a:bodyPr vert="horz" lIns="93177" tIns="46589" rIns="93177" bIns="46589" rtlCol="0"/>
          <a:lstStyle>
            <a:lvl1pPr algn="r">
              <a:defRPr sz="1200"/>
            </a:lvl1pPr>
          </a:lstStyle>
          <a:p>
            <a:fld id="{6A69B4AA-C28A-4BBE-9893-61BFAAB379D0}" type="datetimeFigureOut">
              <a:rPr lang="en-US" smtClean="0"/>
              <a:t>10/3/2016</a:t>
            </a:fld>
            <a:endParaRPr lang="en-US" dirty="0"/>
          </a:p>
        </p:txBody>
      </p:sp>
      <p:sp>
        <p:nvSpPr>
          <p:cNvPr id="4" name="Slide Image Placeholder 3"/>
          <p:cNvSpPr>
            <a:spLocks noGrp="1" noRot="1" noChangeAspect="1"/>
          </p:cNvSpPr>
          <p:nvPr>
            <p:ph type="sldImg" idx="2"/>
          </p:nvPr>
        </p:nvSpPr>
        <p:spPr>
          <a:xfrm>
            <a:off x="1117600" y="696913"/>
            <a:ext cx="4646613"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829967"/>
            <a:ext cx="2982119"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98103" y="8829967"/>
            <a:ext cx="2982119" cy="464820"/>
          </a:xfrm>
          <a:prstGeom prst="rect">
            <a:avLst/>
          </a:prstGeom>
        </p:spPr>
        <p:txBody>
          <a:bodyPr vert="horz" lIns="93177" tIns="46589" rIns="93177" bIns="46589" rtlCol="0" anchor="b"/>
          <a:lstStyle>
            <a:lvl1pPr algn="r">
              <a:defRPr sz="1200"/>
            </a:lvl1pPr>
          </a:lstStyle>
          <a:p>
            <a:fld id="{47A15A6A-AF0A-47FA-A7CF-D72F8BFC4C24}" type="slidenum">
              <a:rPr lang="en-US" smtClean="0"/>
              <a:t>‹#›</a:t>
            </a:fld>
            <a:endParaRPr lang="en-US" dirty="0"/>
          </a:p>
        </p:txBody>
      </p:sp>
    </p:spTree>
    <p:extLst>
      <p:ext uri="{BB962C8B-B14F-4D97-AF65-F5344CB8AC3E}">
        <p14:creationId xmlns:p14="http://schemas.microsoft.com/office/powerpoint/2010/main" val="1244828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20% public cloud spending growth from Gartner Report 1Q2014 Update</a:t>
            </a:r>
          </a:p>
          <a:p>
            <a:pPr marL="228600" indent="-228600">
              <a:buAutoNum type="arabicParenR"/>
            </a:pPr>
            <a:r>
              <a:rPr lang="en-US" dirty="0" smtClean="0"/>
              <a:t>Global trend figures from IDC.  </a:t>
            </a:r>
          </a:p>
          <a:p>
            <a:pPr marL="228600" indent="-228600">
              <a:buAutoNum type="arabicParenR"/>
            </a:pPr>
            <a:r>
              <a:rPr lang="en-US" dirty="0" smtClean="0"/>
              <a:t>CAGR/AGR – compounded</a:t>
            </a:r>
            <a:r>
              <a:rPr lang="en-US" baseline="0" dirty="0" smtClean="0"/>
              <a:t> </a:t>
            </a:r>
            <a:r>
              <a:rPr lang="en-US" dirty="0" smtClean="0"/>
              <a:t>annual growth rate/annual</a:t>
            </a:r>
            <a:r>
              <a:rPr lang="en-US" baseline="0" dirty="0" smtClean="0"/>
              <a:t> growth rate</a:t>
            </a:r>
            <a:r>
              <a:rPr lang="en-US" dirty="0" smtClean="0"/>
              <a:t> per IDC</a:t>
            </a:r>
          </a:p>
          <a:p>
            <a:pPr marL="228600" indent="-228600">
              <a:buAutoNum type="arabicParenR"/>
            </a:pPr>
            <a:r>
              <a:rPr lang="en-US" dirty="0" smtClean="0"/>
              <a:t>Projections for t</a:t>
            </a:r>
            <a:r>
              <a:rPr lang="en-US" baseline="0" dirty="0" smtClean="0"/>
              <a:t>otal cloud spending includes software, services, and cloud infrastructure.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aseline="0" dirty="0" smtClean="0"/>
              <a:t>2014 figure and 2017 forecast of “public cloud” services from Gartner</a:t>
            </a:r>
            <a:r>
              <a:rPr lang="en-US" sz="1200" dirty="0" smtClean="0"/>
              <a:t> $244B by 2017</a:t>
            </a:r>
          </a:p>
          <a:p>
            <a:pPr marL="228600" indent="-228600">
              <a:buAutoNum type="arabicParenR"/>
            </a:pPr>
            <a:endParaRPr lang="en-US" baseline="0" dirty="0" smtClean="0"/>
          </a:p>
          <a:p>
            <a:pPr marL="228600" indent="-228600">
              <a:buAutoNum type="arabicParenR"/>
            </a:pPr>
            <a:r>
              <a:rPr lang="en-US" baseline="0" dirty="0" smtClean="0"/>
              <a:t>Amazon projection by Evercore Partners, cited in readwrite.com (11/21/13)</a:t>
            </a:r>
          </a:p>
          <a:p>
            <a:pPr marL="228600" indent="-228600">
              <a:buAutoNum type="arabicParenR"/>
            </a:pPr>
            <a:r>
              <a:rPr lang="en-US" baseline="0" dirty="0" smtClean="0"/>
              <a:t>Other commercial cloud growth estimates include:</a:t>
            </a:r>
          </a:p>
          <a:p>
            <a:pPr lvl="1">
              <a:spcAft>
                <a:spcPts val="600"/>
              </a:spcAft>
              <a:buFont typeface="Arial" pitchFamily="34" charset="0"/>
              <a:buChar char="–"/>
            </a:pPr>
            <a:r>
              <a:rPr lang="en-US" sz="3200" dirty="0" smtClean="0"/>
              <a:t>IBM cloud revenue grew by 70% in the 1st half of 2013 while total revenue declined 3.3%</a:t>
            </a:r>
          </a:p>
          <a:p>
            <a:pPr lvl="1">
              <a:buFont typeface="Arial" pitchFamily="34" charset="0"/>
              <a:buChar char="–"/>
            </a:pPr>
            <a:r>
              <a:rPr lang="en-US" sz="3200" dirty="0" smtClean="0"/>
              <a:t>Oracle cloud revenue grew by 50% in the 1st quarter of 2013 while total revenue dropped 1%</a:t>
            </a:r>
          </a:p>
          <a:p>
            <a:pPr lvl="0">
              <a:buFont typeface="Arial" pitchFamily="34" charset="0"/>
              <a:buNone/>
            </a:pPr>
            <a:r>
              <a:rPr lang="en-US" sz="3200" dirty="0" smtClean="0"/>
              <a:t>6) PaaS</a:t>
            </a:r>
            <a:r>
              <a:rPr lang="en-US" sz="3200" baseline="0" dirty="0" smtClean="0"/>
              <a:t> growth projections by Roger Jennings of Techtarget.com</a:t>
            </a:r>
          </a:p>
          <a:p>
            <a:pPr lvl="0">
              <a:buFont typeface="Arial" pitchFamily="34" charset="0"/>
              <a:buNone/>
            </a:pPr>
            <a:endParaRPr lang="en-US" sz="3200" dirty="0" smtClean="0"/>
          </a:p>
          <a:p>
            <a:pPr marL="228600" indent="-228600">
              <a:buAutoNum type="arabicParenR"/>
            </a:pPr>
            <a:endParaRPr lang="en-US" baseline="0" dirty="0" smtClean="0"/>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47A15A6A-AF0A-47FA-A7CF-D72F8BFC4C24}"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088425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3200" dirty="0" smtClean="0"/>
              <a:t>1) SLA metrics - CIOs in Avanade’s survey</a:t>
            </a:r>
            <a:r>
              <a:rPr lang="en-US" sz="3200" baseline="0" dirty="0" smtClean="0"/>
              <a:t> responded that these were the top 3 SLA metrics that they would like to see Cloud Service Providers deliver </a:t>
            </a:r>
            <a:endParaRPr lang="en-US" sz="3200" dirty="0" smtClean="0"/>
          </a:p>
          <a:p>
            <a:pPr marL="228600" indent="-228600">
              <a:buAutoNum type="arabicParenR"/>
            </a:pPr>
            <a:endParaRPr lang="en-US" baseline="0" dirty="0" smtClean="0"/>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47A15A6A-AF0A-47FA-A7CF-D72F8BFC4C24}" type="slidenum">
              <a:rPr lang="en-US" smtClean="0"/>
              <a:t>15</a:t>
            </a:fld>
            <a:endParaRPr lang="en-US" dirty="0"/>
          </a:p>
        </p:txBody>
      </p:sp>
    </p:spTree>
    <p:extLst>
      <p:ext uri="{BB962C8B-B14F-4D97-AF65-F5344CB8AC3E}">
        <p14:creationId xmlns:p14="http://schemas.microsoft.com/office/powerpoint/2010/main" val="694473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3200" dirty="0" smtClean="0"/>
          </a:p>
          <a:p>
            <a:pPr marL="2286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sz="2200" dirty="0" smtClean="0">
                <a:solidFill>
                  <a:schemeClr val="tx1">
                    <a:lumMod val="85000"/>
                    <a:lumOff val="15000"/>
                  </a:schemeClr>
                </a:solidFill>
                <a:latin typeface="Century Gothic" panose="020B0502020202020204" pitchFamily="34" charset="0"/>
                <a:cs typeface="Arial" panose="020B0604020202020204" pitchFamily="34" charset="0"/>
              </a:rPr>
              <a:t>CIOs</a:t>
            </a:r>
            <a:r>
              <a:rPr lang="en-US" sz="2200" baseline="0" dirty="0" smtClean="0">
                <a:solidFill>
                  <a:schemeClr val="tx1">
                    <a:lumMod val="85000"/>
                    <a:lumOff val="15000"/>
                  </a:schemeClr>
                </a:solidFill>
                <a:latin typeface="Century Gothic" panose="020B0502020202020204" pitchFamily="34" charset="0"/>
                <a:cs typeface="Arial" panose="020B0604020202020204" pitchFamily="34" charset="0"/>
              </a:rPr>
              <a:t> – there will be a new generation of CIOs raised in the cloudy as a service world.  The expectation will be that everything is available “as a service”</a:t>
            </a:r>
            <a:endParaRPr lang="en-US" sz="2200" dirty="0" smtClean="0">
              <a:solidFill>
                <a:schemeClr val="tx1">
                  <a:lumMod val="85000"/>
                  <a:lumOff val="15000"/>
                </a:schemeClr>
              </a:solidFill>
              <a:latin typeface="Century Gothic" panose="020B0502020202020204" pitchFamily="34" charset="0"/>
              <a:cs typeface="Arial" panose="020B0604020202020204" pitchFamily="34" charset="0"/>
            </a:endParaRPr>
          </a:p>
          <a:p>
            <a:pPr marL="2286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sz="2200" dirty="0" smtClean="0">
                <a:solidFill>
                  <a:schemeClr val="tx1">
                    <a:lumMod val="85000"/>
                    <a:lumOff val="15000"/>
                  </a:schemeClr>
                </a:solidFill>
                <a:latin typeface="Century Gothic" panose="020B0502020202020204" pitchFamily="34" charset="0"/>
                <a:cs typeface="Arial" panose="020B0604020202020204" pitchFamily="34" charset="0"/>
              </a:rPr>
              <a:t>Partner maps – more highly</a:t>
            </a:r>
            <a:r>
              <a:rPr lang="en-US" sz="2200" baseline="0" dirty="0" smtClean="0">
                <a:solidFill>
                  <a:schemeClr val="tx1">
                    <a:lumMod val="85000"/>
                    <a:lumOff val="15000"/>
                  </a:schemeClr>
                </a:solidFill>
                <a:latin typeface="Century Gothic" panose="020B0502020202020204" pitchFamily="34" charset="0"/>
                <a:cs typeface="Arial" panose="020B0604020202020204" pitchFamily="34" charset="0"/>
              </a:rPr>
              <a:t> abstracted space where software is written in such a way that it goes thru filters before interacting with hardware</a:t>
            </a:r>
          </a:p>
          <a:p>
            <a:pPr marL="2286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sz="2200" dirty="0" smtClean="0">
                <a:solidFill>
                  <a:schemeClr val="tx1">
                    <a:lumMod val="85000"/>
                    <a:lumOff val="15000"/>
                  </a:schemeClr>
                </a:solidFill>
                <a:latin typeface="Century Gothic" panose="020B0502020202020204" pitchFamily="34" charset="0"/>
                <a:cs typeface="Arial" panose="020B0604020202020204" pitchFamily="34" charset="0"/>
              </a:rPr>
              <a:t>Modular software – this will dominate and also include components that “float around” in and out of various service providers – this will also make</a:t>
            </a:r>
            <a:r>
              <a:rPr lang="en-US" sz="2200" baseline="0" dirty="0" smtClean="0">
                <a:solidFill>
                  <a:schemeClr val="tx1">
                    <a:lumMod val="85000"/>
                    <a:lumOff val="15000"/>
                  </a:schemeClr>
                </a:solidFill>
                <a:latin typeface="Century Gothic" panose="020B0502020202020204" pitchFamily="34" charset="0"/>
                <a:cs typeface="Arial" panose="020B0604020202020204" pitchFamily="34" charset="0"/>
              </a:rPr>
              <a:t> assuring good SLAs for complex software application a challenge</a:t>
            </a:r>
          </a:p>
          <a:p>
            <a:pPr marL="2286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sz="2200" baseline="0" dirty="0" smtClean="0">
                <a:solidFill>
                  <a:schemeClr val="tx1">
                    <a:lumMod val="85000"/>
                    <a:lumOff val="15000"/>
                  </a:schemeClr>
                </a:solidFill>
                <a:latin typeface="Century Gothic" panose="020B0502020202020204" pitchFamily="34" charset="0"/>
                <a:cs typeface="Arial" panose="020B0604020202020204" pitchFamily="34" charset="0"/>
              </a:rPr>
              <a:t>Infrastructure and software of Data centers will organize around tasks, rather than the other way around</a:t>
            </a:r>
            <a:endParaRPr lang="en-US" sz="2200" dirty="0" smtClean="0">
              <a:solidFill>
                <a:schemeClr val="tx1">
                  <a:lumMod val="85000"/>
                  <a:lumOff val="15000"/>
                </a:schemeClr>
              </a:solidFill>
              <a:latin typeface="Century Gothic" panose="020B0502020202020204" pitchFamily="34" charset="0"/>
              <a:cs typeface="Arial" panose="020B0604020202020204" pitchFamily="34" charset="0"/>
            </a:endParaRPr>
          </a:p>
          <a:p>
            <a:pPr marL="2286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sz="2200" dirty="0" smtClean="0">
                <a:solidFill>
                  <a:schemeClr val="tx1">
                    <a:lumMod val="85000"/>
                    <a:lumOff val="15000"/>
                  </a:schemeClr>
                </a:solidFill>
                <a:latin typeface="Century Gothic" panose="020B0502020202020204" pitchFamily="34" charset="0"/>
                <a:cs typeface="Arial" panose="020B0604020202020204" pitchFamily="34" charset="0"/>
              </a:rPr>
              <a:t>Low power chips -  LP chips will be everywhere.  Not just be ARM-(Intel is already working on driving down</a:t>
            </a:r>
            <a:r>
              <a:rPr lang="en-US" sz="2200" baseline="0" dirty="0" smtClean="0">
                <a:solidFill>
                  <a:schemeClr val="tx1">
                    <a:lumMod val="85000"/>
                    <a:lumOff val="15000"/>
                  </a:schemeClr>
                </a:solidFill>
                <a:latin typeface="Century Gothic" panose="020B0502020202020204" pitchFamily="34" charset="0"/>
                <a:cs typeface="Arial" panose="020B0604020202020204" pitchFamily="34" charset="0"/>
              </a:rPr>
              <a:t> the power used by Atom chips.</a:t>
            </a:r>
          </a:p>
          <a:p>
            <a:pPr marL="2286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sz="2200" baseline="0" dirty="0" smtClean="0">
                <a:solidFill>
                  <a:schemeClr val="tx1">
                    <a:lumMod val="85000"/>
                    <a:lumOff val="15000"/>
                  </a:schemeClr>
                </a:solidFill>
                <a:latin typeface="Century Gothic" panose="020B0502020202020204" pitchFamily="34" charset="0"/>
                <a:cs typeface="Arial" panose="020B0604020202020204" pitchFamily="34" charset="0"/>
              </a:rPr>
              <a:t>Faster interconnects – CTO of Fujitsu Technology Solutions predicts that by 2020 we can expect communications at data centers to be running at speeds in the low hundreds of gigabits per second. – very rapid “commoditization” of high end interconnect technologies allowing information to be passed around DCs at a higher rate than ever. Cloud datacenters will become more like a living and breathing organism with different states…they combination of abstracted software and commoditized hardware will make them function more like ecosystems, with hardware controlled from a single point, growing and shrinking according to workloads</a:t>
            </a:r>
            <a:endParaRPr lang="en-US" sz="2200" dirty="0" smtClean="0">
              <a:solidFill>
                <a:schemeClr val="tx1">
                  <a:lumMod val="85000"/>
                  <a:lumOff val="15000"/>
                </a:schemeClr>
              </a:solidFill>
              <a:latin typeface="Century Gothic" panose="020B0502020202020204" pitchFamily="34" charset="0"/>
              <a:cs typeface="Arial" panose="020B0604020202020204" pitchFamily="34" charset="0"/>
            </a:endParaRPr>
          </a:p>
          <a:p>
            <a:pPr marL="228600" indent="-228600">
              <a:buAutoNum type="arabicParenR"/>
            </a:pPr>
            <a:r>
              <a:rPr lang="en-US" sz="2200" baseline="0" dirty="0" smtClean="0">
                <a:solidFill>
                  <a:schemeClr val="tx1">
                    <a:lumMod val="85000"/>
                    <a:lumOff val="15000"/>
                  </a:schemeClr>
                </a:solidFill>
                <a:latin typeface="Century Gothic" panose="020B0502020202020204" pitchFamily="34" charset="0"/>
                <a:cs typeface="Arial" panose="020B0604020202020204" pitchFamily="34" charset="0"/>
              </a:rPr>
              <a:t>Cloud providers will offer specialized cloud services for specific functions, rather than to try to provide a broad spectrum everything cloud.</a:t>
            </a:r>
            <a:endParaRPr lang="en-US" baseline="0" dirty="0" smtClean="0"/>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47A15A6A-AF0A-47FA-A7CF-D72F8BFC4C24}" type="slidenum">
              <a:rPr lang="en-US" smtClean="0"/>
              <a:t>16</a:t>
            </a:fld>
            <a:endParaRPr lang="en-US" dirty="0"/>
          </a:p>
        </p:txBody>
      </p:sp>
    </p:spTree>
    <p:extLst>
      <p:ext uri="{BB962C8B-B14F-4D97-AF65-F5344CB8AC3E}">
        <p14:creationId xmlns:p14="http://schemas.microsoft.com/office/powerpoint/2010/main" val="628416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spcAft>
                <a:spcPts val="600"/>
              </a:spcAft>
              <a:buFont typeface="Century Gothic" panose="020B0502020202020204" pitchFamily="34" charset="0"/>
              <a:buChar char="―"/>
            </a:pPr>
            <a:r>
              <a:rPr lang="en-US" sz="1400" dirty="0" smtClean="0">
                <a:latin typeface="Century Gothic" panose="020B0502020202020204" pitchFamily="34" charset="0"/>
              </a:rPr>
              <a:t>30% lower pricing for Google Compute and App Engine </a:t>
            </a:r>
          </a:p>
          <a:p>
            <a:pPr marL="742950" lvl="1" indent="-285750">
              <a:spcAft>
                <a:spcPts val="600"/>
              </a:spcAft>
              <a:buFont typeface="Century Gothic" panose="020B0502020202020204" pitchFamily="34" charset="0"/>
              <a:buChar char="―"/>
            </a:pPr>
            <a:r>
              <a:rPr lang="en-US" sz="1400" dirty="0" smtClean="0">
                <a:latin typeface="Century Gothic" panose="020B0502020202020204" pitchFamily="34" charset="0"/>
              </a:rPr>
              <a:t>85% price reductions for BigQuery, a database for doing big data analysis</a:t>
            </a:r>
          </a:p>
          <a:p>
            <a:pPr marL="742950" lvl="1" indent="-285750">
              <a:spcAft>
                <a:spcPts val="600"/>
              </a:spcAft>
              <a:buFont typeface="Century Gothic" panose="020B0502020202020204" pitchFamily="34" charset="0"/>
              <a:buChar char="―"/>
            </a:pPr>
            <a:r>
              <a:rPr lang="en-US" sz="1400" dirty="0" smtClean="0">
                <a:latin typeface="Century Gothic" panose="020B0502020202020204" pitchFamily="34" charset="0"/>
              </a:rPr>
              <a:t>68% price cuts for cloud storage (to $0.026/month per gigabyte and $0.20/month per gigabyte/DRA</a:t>
            </a:r>
            <a:endParaRPr lang="en-US" sz="1400" dirty="0">
              <a:latin typeface="Century Gothic" panose="020B0502020202020204" pitchFamily="34" charset="0"/>
            </a:endParaRPr>
          </a:p>
        </p:txBody>
      </p:sp>
      <p:sp>
        <p:nvSpPr>
          <p:cNvPr id="4" name="Slide Number Placeholder 3"/>
          <p:cNvSpPr>
            <a:spLocks noGrp="1"/>
          </p:cNvSpPr>
          <p:nvPr>
            <p:ph type="sldNum" sz="quarter" idx="10"/>
          </p:nvPr>
        </p:nvSpPr>
        <p:spPr/>
        <p:txBody>
          <a:bodyPr/>
          <a:lstStyle/>
          <a:p>
            <a:fld id="{47A15A6A-AF0A-47FA-A7CF-D72F8BFC4C24}"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828989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3200" dirty="0" smtClean="0"/>
          </a:p>
          <a:p>
            <a:pPr marL="228600" indent="-228600">
              <a:buAutoNum type="arabicParenR"/>
            </a:pPr>
            <a:endParaRPr lang="en-US" baseline="0" dirty="0" smtClean="0"/>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47A15A6A-AF0A-47FA-A7CF-D72F8BFC4C24}" type="slidenum">
              <a:rPr lang="en-US" smtClean="0"/>
              <a:t>4</a:t>
            </a:fld>
            <a:endParaRPr lang="en-US" dirty="0"/>
          </a:p>
        </p:txBody>
      </p:sp>
    </p:spTree>
    <p:extLst>
      <p:ext uri="{BB962C8B-B14F-4D97-AF65-F5344CB8AC3E}">
        <p14:creationId xmlns:p14="http://schemas.microsoft.com/office/powerpoint/2010/main" val="3771985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1)  </a:t>
            </a:r>
          </a:p>
          <a:p>
            <a:pPr lvl="0">
              <a:buFont typeface="Arial" pitchFamily="34" charset="0"/>
              <a:buNone/>
            </a:pPr>
            <a:r>
              <a:rPr lang="en-US" sz="3200" dirty="0" smtClean="0"/>
              <a:t>2) </a:t>
            </a:r>
          </a:p>
          <a:p>
            <a:pPr marL="228600" indent="-228600">
              <a:buAutoNum type="arabicParenR"/>
            </a:pPr>
            <a:endParaRPr lang="en-US" baseline="0" dirty="0" smtClean="0"/>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47A15A6A-AF0A-47FA-A7CF-D72F8BFC4C24}" type="slidenum">
              <a:rPr lang="en-US" smtClean="0"/>
              <a:t>5</a:t>
            </a:fld>
            <a:endParaRPr lang="en-US" dirty="0"/>
          </a:p>
        </p:txBody>
      </p:sp>
    </p:spTree>
    <p:extLst>
      <p:ext uri="{BB962C8B-B14F-4D97-AF65-F5344CB8AC3E}">
        <p14:creationId xmlns:p14="http://schemas.microsoft.com/office/powerpoint/2010/main" val="5265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smtClean="0">
              <a:solidFill>
                <a:schemeClr val="tx1"/>
              </a:solidFill>
            </a:endParaRPr>
          </a:p>
          <a:p>
            <a:pPr marL="0" indent="0">
              <a:buFont typeface="Arial" panose="020B0604020202020204" pitchFamily="34" charset="0"/>
              <a:buNone/>
            </a:pPr>
            <a:r>
              <a:rPr lang="en-US" sz="1200" u="sng" dirty="0" smtClean="0">
                <a:solidFill>
                  <a:schemeClr val="tx1"/>
                </a:solidFill>
                <a:latin typeface="Century Gothic" panose="020B0502020202020204" pitchFamily="34" charset="0"/>
              </a:rPr>
              <a:t>Talk to’s:</a:t>
            </a:r>
          </a:p>
          <a:p>
            <a:pPr marL="0" indent="0">
              <a:buFont typeface="Arial" panose="020B0604020202020204" pitchFamily="34" charset="0"/>
              <a:buNone/>
            </a:pPr>
            <a:r>
              <a:rPr lang="en-US" sz="1200" dirty="0" smtClean="0">
                <a:solidFill>
                  <a:schemeClr val="tx1"/>
                </a:solidFill>
                <a:latin typeface="Century Gothic" panose="020B0502020202020204" pitchFamily="34" charset="0"/>
              </a:rPr>
              <a:t>Infrastructure – Social networking, collaboration, mobility, multimedia applications, and Big Data are straining the pillars of traditional IT like never before</a:t>
            </a:r>
          </a:p>
          <a:p>
            <a:pPr marL="571500" indent="-571500">
              <a:buFont typeface="Arial" panose="020B0604020202020204" pitchFamily="34" charset="0"/>
              <a:buChar char="•"/>
            </a:pPr>
            <a:endParaRPr lang="en-US" sz="1200" dirty="0" smtClean="0">
              <a:solidFill>
                <a:schemeClr val="tx1"/>
              </a:solidFill>
              <a:latin typeface="Century Gothic" panose="020B0502020202020204" pitchFamily="34" charset="0"/>
            </a:endParaRPr>
          </a:p>
          <a:p>
            <a:pPr marL="0" indent="0">
              <a:buFont typeface="Arial" panose="020B0604020202020204" pitchFamily="34" charset="0"/>
              <a:buNone/>
            </a:pPr>
            <a:r>
              <a:rPr lang="en-US" sz="1200" dirty="0" smtClean="0">
                <a:solidFill>
                  <a:schemeClr val="tx1"/>
                </a:solidFill>
                <a:latin typeface="Century Gothic" panose="020B0502020202020204" pitchFamily="34" charset="0"/>
              </a:rPr>
              <a:t>Agility – Cloud services must be capable of managing many different types of applications all at the same time</a:t>
            </a:r>
          </a:p>
          <a:p>
            <a:endParaRPr lang="en-US" sz="1200" dirty="0" smtClean="0">
              <a:solidFill>
                <a:schemeClr val="tx1"/>
              </a:solidFill>
              <a:latin typeface="Century Gothic" panose="020B0502020202020204" pitchFamily="34" charset="0"/>
            </a:endParaRPr>
          </a:p>
          <a:p>
            <a:pPr marL="0" indent="0">
              <a:buFont typeface="Arial" panose="020B0604020202020204" pitchFamily="34" charset="0"/>
              <a:buNone/>
            </a:pPr>
            <a:r>
              <a:rPr lang="en-US" sz="1200" dirty="0" smtClean="0">
                <a:solidFill>
                  <a:schemeClr val="tx1"/>
                </a:solidFill>
                <a:latin typeface="Century Gothic" panose="020B0502020202020204" pitchFamily="34" charset="0"/>
              </a:rPr>
              <a:t>Scale – Ability to scale in response to the volume, variety and velocity of data  that is stored, analyzed and distributed </a:t>
            </a:r>
          </a:p>
          <a:p>
            <a:pPr marL="0" indent="0">
              <a:buNone/>
            </a:pPr>
            <a:endParaRPr lang="en-US" dirty="0" smtClean="0">
              <a:solidFill>
                <a:schemeClr val="tx1"/>
              </a:solidFill>
            </a:endParaRPr>
          </a:p>
          <a:p>
            <a:pPr marL="0" indent="0">
              <a:buNone/>
            </a:pPr>
            <a:r>
              <a:rPr lang="en-US" dirty="0" smtClean="0">
                <a:solidFill>
                  <a:schemeClr val="tx1"/>
                </a:solidFill>
              </a:rPr>
              <a:t>Data Sources:</a:t>
            </a:r>
          </a:p>
          <a:p>
            <a:pPr marL="0" indent="0">
              <a:buNone/>
            </a:pPr>
            <a:r>
              <a:rPr lang="en-US" dirty="0" smtClean="0">
                <a:solidFill>
                  <a:schemeClr val="tx1"/>
                </a:solidFill>
              </a:rPr>
              <a:t>1) Growth</a:t>
            </a:r>
            <a:r>
              <a:rPr lang="en-US" baseline="0" dirty="0" smtClean="0">
                <a:solidFill>
                  <a:schemeClr val="tx1"/>
                </a:solidFill>
              </a:rPr>
              <a:t> figures</a:t>
            </a:r>
            <a:r>
              <a:rPr lang="en-US" dirty="0" smtClean="0">
                <a:solidFill>
                  <a:schemeClr val="tx1"/>
                </a:solidFill>
              </a:rPr>
              <a:t> on Big Data and Social Networking Cloud Offerings from IDC.  </a:t>
            </a:r>
          </a:p>
          <a:p>
            <a:pPr lvl="0">
              <a:buFont typeface="Arial" pitchFamily="34" charset="0"/>
              <a:buNone/>
            </a:pPr>
            <a:r>
              <a:rPr lang="en-US" sz="3200" dirty="0" smtClean="0">
                <a:solidFill>
                  <a:schemeClr val="tx1"/>
                </a:solidFill>
              </a:rPr>
              <a:t>2) 2017</a:t>
            </a:r>
            <a:r>
              <a:rPr lang="en-US" sz="3200" baseline="0" dirty="0" smtClean="0">
                <a:solidFill>
                  <a:schemeClr val="tx1"/>
                </a:solidFill>
              </a:rPr>
              <a:t> estimate for </a:t>
            </a:r>
            <a:r>
              <a:rPr lang="en-US" sz="3200" dirty="0" smtClean="0">
                <a:solidFill>
                  <a:schemeClr val="tx1"/>
                </a:solidFill>
              </a:rPr>
              <a:t>mobile</a:t>
            </a:r>
            <a:r>
              <a:rPr lang="en-US" sz="3200" baseline="0" dirty="0" smtClean="0">
                <a:solidFill>
                  <a:schemeClr val="tx1"/>
                </a:solidFill>
              </a:rPr>
              <a:t> app dev using cloud from Gartner</a:t>
            </a:r>
          </a:p>
          <a:p>
            <a:pPr lvl="0">
              <a:buFont typeface="Arial" pitchFamily="34" charset="0"/>
              <a:buNone/>
            </a:pPr>
            <a:endParaRPr lang="en-US" sz="3200" baseline="0" dirty="0" smtClean="0">
              <a:solidFill>
                <a:schemeClr val="tx1">
                  <a:lumMod val="95000"/>
                  <a:lumOff val="5000"/>
                </a:schemeClr>
              </a:solidFill>
            </a:endParaRPr>
          </a:p>
          <a:p>
            <a:pPr lvl="0">
              <a:buFont typeface="Arial" pitchFamily="34" charset="0"/>
              <a:buNone/>
            </a:pPr>
            <a:endParaRPr lang="en-US" sz="3200" dirty="0" smtClean="0"/>
          </a:p>
          <a:p>
            <a:pPr marL="228600" indent="-228600">
              <a:buAutoNum type="arabicParenR"/>
            </a:pPr>
            <a:endParaRPr lang="en-US" baseline="0" dirty="0" smtClean="0"/>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47A15A6A-AF0A-47FA-A7CF-D72F8BFC4C24}" type="slidenum">
              <a:rPr lang="en-US" smtClean="0"/>
              <a:t>7</a:t>
            </a:fld>
            <a:endParaRPr lang="en-US" dirty="0"/>
          </a:p>
        </p:txBody>
      </p:sp>
    </p:spTree>
    <p:extLst>
      <p:ext uri="{BB962C8B-B14F-4D97-AF65-F5344CB8AC3E}">
        <p14:creationId xmlns:p14="http://schemas.microsoft.com/office/powerpoint/2010/main" val="5265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3200" dirty="0" smtClean="0"/>
              <a:t>Talk to’s:</a:t>
            </a:r>
          </a:p>
          <a:p>
            <a:pPr marL="228600" indent="-228600">
              <a:buAutoNum type="arabicParenR"/>
            </a:pPr>
            <a:r>
              <a:rPr lang="en-US" baseline="0" dirty="0" smtClean="0"/>
              <a:t>Cost – it could be vastly cheaper and faster to prototype something in the cloud than to acquire and install new hardware in your data center – for example high performance computing, where running temporary applications in the cloud can save money by avoiding or forestalling the expense of infrastructure additions</a:t>
            </a:r>
          </a:p>
          <a:p>
            <a:pPr marL="228600" indent="-228600">
              <a:buAutoNum type="arabicParenR"/>
            </a:pPr>
            <a:r>
              <a:rPr lang="en-US" baseline="0" dirty="0" smtClean="0"/>
              <a:t>Volume of data and bandwidth requirements for certain applications may make it not well suited for use in a cloud – could be better to just retain the workloads in a private cloud/data center for performance reasons</a:t>
            </a:r>
          </a:p>
          <a:p>
            <a:pPr marL="228600" indent="-228600">
              <a:buAutoNum type="arabicParenR"/>
            </a:pPr>
            <a:r>
              <a:rPr lang="en-US" baseline="0" dirty="0" smtClean="0"/>
              <a:t>Connectivity – using a public cloud will increase reliance on external network providers and that means potential outages that could leave your employees/customers without access to important applications</a:t>
            </a:r>
          </a:p>
          <a:p>
            <a:pPr marL="228600" indent="-228600">
              <a:buAutoNum type="arabicParenR"/>
            </a:pPr>
            <a:r>
              <a:rPr lang="en-US" baseline="0" dirty="0" smtClean="0"/>
              <a:t>Support - If the cloud provider is Intel-based, and your organization is not running on windows or Linux then public cloud is probably not a good fit.</a:t>
            </a:r>
          </a:p>
          <a:p>
            <a:pPr marL="228600" indent="-228600">
              <a:buAutoNum type="arabicParenR"/>
            </a:pPr>
            <a:r>
              <a:rPr lang="en-US" baseline="0" dirty="0" smtClean="0"/>
              <a:t>Support - There are conversion costs associated with applications that run on certain servers (like HP UX web servers) in data centers if they are not immediately portable to the cloud</a:t>
            </a:r>
          </a:p>
          <a:p>
            <a:pPr marL="228600" indent="-228600">
              <a:buAutoNum type="arabicParenR"/>
            </a:pPr>
            <a:r>
              <a:rPr lang="en-US" baseline="0" dirty="0" smtClean="0"/>
              <a:t>Security – Systems that require specialized configurations, strict security, or dedicated hardware etc., may not thrive well in a hybrid cloud</a:t>
            </a:r>
          </a:p>
          <a:p>
            <a:pPr marL="228600" indent="-228600">
              <a:buAutoNum type="arabicParenR"/>
            </a:pPr>
            <a:endParaRPr lang="en-US" baseline="0" dirty="0" smtClean="0"/>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47A15A6A-AF0A-47FA-A7CF-D72F8BFC4C24}" type="slidenum">
              <a:rPr lang="en-US" smtClean="0"/>
              <a:t>11</a:t>
            </a:fld>
            <a:endParaRPr lang="en-US" dirty="0"/>
          </a:p>
        </p:txBody>
      </p:sp>
    </p:spTree>
    <p:extLst>
      <p:ext uri="{BB962C8B-B14F-4D97-AF65-F5344CB8AC3E}">
        <p14:creationId xmlns:p14="http://schemas.microsoft.com/office/powerpoint/2010/main" val="268489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3200" dirty="0" smtClean="0"/>
          </a:p>
          <a:p>
            <a:pPr marL="857250" lvl="1" indent="-400050">
              <a:buFont typeface="Arial" panose="020B0604020202020204" pitchFamily="34" charset="0"/>
              <a:buChar char="―"/>
            </a:pPr>
            <a:r>
              <a:rPr lang="en-US" dirty="0" smtClean="0">
                <a:latin typeface="Century Gothic" panose="020B0502020202020204" pitchFamily="34" charset="0"/>
              </a:rPr>
              <a:t>Developers leaning towards public cloud and services because of the agility it provides</a:t>
            </a:r>
          </a:p>
          <a:p>
            <a:pPr marL="857250" lvl="1" indent="-400050">
              <a:buFont typeface="Arial" panose="020B0604020202020204" pitchFamily="34" charset="0"/>
              <a:buChar char="―"/>
            </a:pPr>
            <a:r>
              <a:rPr lang="en-US" dirty="0" smtClean="0">
                <a:latin typeface="Century Gothic" panose="020B0502020202020204" pitchFamily="34" charset="0"/>
              </a:rPr>
              <a:t>Private cloud vendors may repurpose technology as cloud to protect existing investments</a:t>
            </a:r>
          </a:p>
          <a:p>
            <a:pPr marL="228600" indent="-228600">
              <a:buAutoNum type="arabicParenR"/>
            </a:pPr>
            <a:endParaRPr lang="en-US" baseline="0" dirty="0" smtClean="0"/>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47A15A6A-AF0A-47FA-A7CF-D72F8BFC4C24}" type="slidenum">
              <a:rPr lang="en-US" smtClean="0"/>
              <a:t>12</a:t>
            </a:fld>
            <a:endParaRPr lang="en-US" dirty="0"/>
          </a:p>
        </p:txBody>
      </p:sp>
    </p:spTree>
    <p:extLst>
      <p:ext uri="{BB962C8B-B14F-4D97-AF65-F5344CB8AC3E}">
        <p14:creationId xmlns:p14="http://schemas.microsoft.com/office/powerpoint/2010/main" val="135504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3200" dirty="0" smtClean="0"/>
              <a:t>Talk to’s:</a:t>
            </a:r>
          </a:p>
          <a:p>
            <a:pPr marL="3429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smtClean="0">
                <a:latin typeface="Century Gothic" panose="020B0502020202020204" pitchFamily="34" charset="0"/>
              </a:rPr>
              <a:t>Hybrid Clouds</a:t>
            </a:r>
            <a:r>
              <a:rPr lang="en-US" sz="2000" baseline="0" dirty="0" smtClean="0">
                <a:latin typeface="Century Gothic" panose="020B0502020202020204" pitchFamily="34" charset="0"/>
              </a:rPr>
              <a:t> are a g</a:t>
            </a:r>
            <a:r>
              <a:rPr lang="en-US" sz="2000" dirty="0" smtClean="0">
                <a:latin typeface="Century Gothic" panose="020B0502020202020204" pitchFamily="34" charset="0"/>
              </a:rPr>
              <a:t>reat way to merge a private cloud (e.g., traditional data center presence) with the benefits of a public cloud</a:t>
            </a:r>
          </a:p>
          <a:p>
            <a:pPr marL="3429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smtClean="0">
                <a:latin typeface="Century Gothic" panose="020B0502020202020204" pitchFamily="34" charset="0"/>
              </a:rPr>
              <a:t>Many organizations also need automation but they cannot always find the time to implement it in their own data centers.  Hybrid clouds can help by adding automation and monitoring tools while helping to justify the initial implementation</a:t>
            </a:r>
            <a:r>
              <a:rPr lang="en-US" sz="2000" baseline="0" dirty="0" smtClean="0">
                <a:latin typeface="Century Gothic" panose="020B0502020202020204" pitchFamily="34" charset="0"/>
              </a:rPr>
              <a:t> work.</a:t>
            </a:r>
            <a:endParaRPr lang="en-US" sz="2000" dirty="0" smtClean="0">
              <a:latin typeface="Century Gothic" panose="020B0502020202020204" pitchFamily="34" charset="0"/>
            </a:endParaRPr>
          </a:p>
          <a:p>
            <a:pPr marL="228600" indent="-228600">
              <a:buAutoNum type="arabicParenR"/>
            </a:pPr>
            <a:endParaRPr lang="en-US" baseline="0" dirty="0" smtClean="0"/>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47A15A6A-AF0A-47FA-A7CF-D72F8BFC4C24}" type="slidenum">
              <a:rPr lang="en-US" smtClean="0"/>
              <a:t>13</a:t>
            </a:fld>
            <a:endParaRPr lang="en-US" dirty="0"/>
          </a:p>
        </p:txBody>
      </p:sp>
    </p:spTree>
    <p:extLst>
      <p:ext uri="{BB962C8B-B14F-4D97-AF65-F5344CB8AC3E}">
        <p14:creationId xmlns:p14="http://schemas.microsoft.com/office/powerpoint/2010/main" val="342190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3200" dirty="0" smtClean="0"/>
          </a:p>
          <a:p>
            <a:pPr marL="228600" indent="-228600">
              <a:buAutoNum type="arabicParenR"/>
            </a:pPr>
            <a:endParaRPr lang="en-US" baseline="0" dirty="0" smtClean="0"/>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47A15A6A-AF0A-47FA-A7CF-D72F8BFC4C24}" type="slidenum">
              <a:rPr lang="en-US" smtClean="0"/>
              <a:t>14</a:t>
            </a:fld>
            <a:endParaRPr lang="en-US" dirty="0"/>
          </a:p>
        </p:txBody>
      </p:sp>
    </p:spTree>
    <p:extLst>
      <p:ext uri="{BB962C8B-B14F-4D97-AF65-F5344CB8AC3E}">
        <p14:creationId xmlns:p14="http://schemas.microsoft.com/office/powerpoint/2010/main" val="5265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990D33-E68E-4054-AC80-8A77B8C8ADD2}" type="datetime1">
              <a:rPr lang="en-US" smtClean="0"/>
              <a:t>10/3/2016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3CCB68-DA07-644C-85EF-7515C6A924ED}" type="slidenum">
              <a:rPr lang="en-US" smtClean="0"/>
              <a:t>‹#›</a:t>
            </a:fld>
            <a:endParaRPr lang="en-US" dirty="0"/>
          </a:p>
        </p:txBody>
      </p:sp>
    </p:spTree>
    <p:extLst>
      <p:ext uri="{BB962C8B-B14F-4D97-AF65-F5344CB8AC3E}">
        <p14:creationId xmlns:p14="http://schemas.microsoft.com/office/powerpoint/2010/main" val="2096992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A537BE-B364-40F4-922D-BC1EEC96B30E}" type="datetime1">
              <a:rPr lang="en-US" smtClean="0"/>
              <a:t>10/3/2016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048E154-7FD0-0B49-8C3B-CE4C461BA78B}" type="slidenum">
              <a:rPr lang="en-US" smtClean="0"/>
              <a:t>‹#›</a:t>
            </a:fld>
            <a:endParaRPr lang="en-US" dirty="0"/>
          </a:p>
        </p:txBody>
      </p:sp>
    </p:spTree>
    <p:extLst>
      <p:ext uri="{BB962C8B-B14F-4D97-AF65-F5344CB8AC3E}">
        <p14:creationId xmlns:p14="http://schemas.microsoft.com/office/powerpoint/2010/main" val="2591367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8AEFA2-F85E-45F1-8C5D-799A00DCF7E4}" type="datetime1">
              <a:rPr lang="en-US" smtClean="0"/>
              <a:t>10/3/2016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48E154-7FD0-0B49-8C3B-CE4C461BA78B}" type="slidenum">
              <a:rPr lang="en-US" smtClean="0"/>
              <a:t>‹#›</a:t>
            </a:fld>
            <a:endParaRPr lang="en-US" dirty="0"/>
          </a:p>
        </p:txBody>
      </p:sp>
    </p:spTree>
    <p:extLst>
      <p:ext uri="{BB962C8B-B14F-4D97-AF65-F5344CB8AC3E}">
        <p14:creationId xmlns:p14="http://schemas.microsoft.com/office/powerpoint/2010/main" val="2641117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1C9EEA-B642-47F7-AF77-900038C09FCC}" type="datetime1">
              <a:rPr lang="en-US" smtClean="0"/>
              <a:t>10/3/2016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48E154-7FD0-0B49-8C3B-CE4C461BA78B}" type="slidenum">
              <a:rPr lang="en-US" smtClean="0"/>
              <a:t>‹#›</a:t>
            </a:fld>
            <a:endParaRPr lang="en-US" dirty="0"/>
          </a:p>
        </p:txBody>
      </p:sp>
    </p:spTree>
    <p:extLst>
      <p:ext uri="{BB962C8B-B14F-4D97-AF65-F5344CB8AC3E}">
        <p14:creationId xmlns:p14="http://schemas.microsoft.com/office/powerpoint/2010/main" val="2947862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65D1E1-EF21-4EA8-8D3C-6B7FADC0C32E}" type="datetime1">
              <a:rPr lang="en-US" smtClean="0"/>
              <a:t>10/3/2016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48E154-7FD0-0B49-8C3B-CE4C461BA78B}" type="slidenum">
              <a:rPr lang="en-US" smtClean="0"/>
              <a:t>‹#›</a:t>
            </a:fld>
            <a:endParaRPr lang="en-US" dirty="0"/>
          </a:p>
        </p:txBody>
      </p:sp>
    </p:spTree>
    <p:extLst>
      <p:ext uri="{BB962C8B-B14F-4D97-AF65-F5344CB8AC3E}">
        <p14:creationId xmlns:p14="http://schemas.microsoft.com/office/powerpoint/2010/main" val="860245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D51EBF-6CFA-4610-A07A-0D3A076B6A63}" type="datetime1">
              <a:rPr lang="en-US" smtClean="0"/>
              <a:t>10/3/2016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48E154-7FD0-0B49-8C3B-CE4C461BA78B}" type="slidenum">
              <a:rPr lang="en-US" smtClean="0"/>
              <a:t>‹#›</a:t>
            </a:fld>
            <a:endParaRPr lang="en-US" dirty="0"/>
          </a:p>
        </p:txBody>
      </p:sp>
    </p:spTree>
    <p:extLst>
      <p:ext uri="{BB962C8B-B14F-4D97-AF65-F5344CB8AC3E}">
        <p14:creationId xmlns:p14="http://schemas.microsoft.com/office/powerpoint/2010/main" val="2209874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86514A-FE0F-4AFF-AB75-D656159029EA}" type="datetime1">
              <a:rPr lang="en-US" smtClean="0">
                <a:solidFill>
                  <a:prstClr val="black">
                    <a:tint val="75000"/>
                  </a:prstClr>
                </a:solidFill>
              </a:rPr>
              <a:t>10/3/2016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F3CCB68-DA07-644C-85EF-7515C6A924E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562616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481CE0-BF40-43C0-A35E-8BD5D4EC641D}" type="datetimeFigureOut">
              <a:rPr lang="en-US" smtClean="0"/>
              <a:t>10/3/2016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57F81B-A0FC-4914-990E-121BBC4D3D52}" type="slidenum">
              <a:rPr lang="en-US" smtClean="0"/>
              <a:t>‹#›</a:t>
            </a:fld>
            <a:endParaRPr lang="en-US" dirty="0"/>
          </a:p>
        </p:txBody>
      </p:sp>
    </p:spTree>
    <p:extLst>
      <p:ext uri="{BB962C8B-B14F-4D97-AF65-F5344CB8AC3E}">
        <p14:creationId xmlns:p14="http://schemas.microsoft.com/office/powerpoint/2010/main" val="29543186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86514A-FE0F-4AFF-AB75-D656159029EA}" type="datetime1">
              <a:rPr lang="en-US" smtClean="0">
                <a:solidFill>
                  <a:prstClr val="black">
                    <a:tint val="75000"/>
                  </a:prstClr>
                </a:solidFill>
              </a:rPr>
              <a:pPr/>
              <a:t>10/3/2016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F3CCB68-DA07-644C-85EF-7515C6A924E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493563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481CE0-BF40-43C0-A35E-8BD5D4EC641D}" type="datetimeFigureOut">
              <a:rPr lang="en-US" smtClean="0">
                <a:solidFill>
                  <a:prstClr val="black">
                    <a:tint val="75000"/>
                  </a:prstClr>
                </a:solidFill>
              </a:rPr>
              <a:pPr/>
              <a:t>10/3/2016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B57F81B-A0FC-4914-990E-121BBC4D3D5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67002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481CE0-BF40-43C0-A35E-8BD5D4EC641D}" type="datetimeFigureOut">
              <a:rPr lang="en-US" smtClean="0"/>
              <a:t>10/3/2016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57F81B-A0FC-4914-990E-121BBC4D3D52}" type="slidenum">
              <a:rPr lang="en-US" smtClean="0"/>
              <a:t>‹#›</a:t>
            </a:fld>
            <a:endParaRPr lang="en-US" dirty="0"/>
          </a:p>
        </p:txBody>
      </p:sp>
    </p:spTree>
    <p:extLst>
      <p:ext uri="{BB962C8B-B14F-4D97-AF65-F5344CB8AC3E}">
        <p14:creationId xmlns:p14="http://schemas.microsoft.com/office/powerpoint/2010/main" val="3661281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D2668A6D-6FC5-418D-A5FF-C3E301006BAE}"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79576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CB892D-B2E4-4C79-9EF3-681696BC4B85}" type="datetime1">
              <a:rPr lang="en-US" smtClean="0"/>
              <a:t>10/3/2016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48E154-7FD0-0B49-8C3B-CE4C461BA78B}" type="slidenum">
              <a:rPr lang="en-US" smtClean="0"/>
              <a:t>‹#›</a:t>
            </a:fld>
            <a:endParaRPr lang="en-US" dirty="0"/>
          </a:p>
        </p:txBody>
      </p:sp>
    </p:spTree>
    <p:extLst>
      <p:ext uri="{BB962C8B-B14F-4D97-AF65-F5344CB8AC3E}">
        <p14:creationId xmlns:p14="http://schemas.microsoft.com/office/powerpoint/2010/main" val="3468896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940463-8FA5-482E-9732-1B4CF00709C4}" type="datetime1">
              <a:rPr lang="en-US" smtClean="0"/>
              <a:t>10/3/2016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48E154-7FD0-0B49-8C3B-CE4C461BA78B}" type="slidenum">
              <a:rPr lang="en-US" smtClean="0"/>
              <a:t>‹#›</a:t>
            </a:fld>
            <a:endParaRPr lang="en-US" dirty="0"/>
          </a:p>
        </p:txBody>
      </p:sp>
    </p:spTree>
    <p:extLst>
      <p:ext uri="{BB962C8B-B14F-4D97-AF65-F5344CB8AC3E}">
        <p14:creationId xmlns:p14="http://schemas.microsoft.com/office/powerpoint/2010/main" val="1759482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A2B8F5-00C8-40B4-9F99-DBE7B8E2E49A}" type="datetime1">
              <a:rPr lang="en-US" smtClean="0"/>
              <a:t>10/3/2016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48E154-7FD0-0B49-8C3B-CE4C461BA78B}" type="slidenum">
              <a:rPr lang="en-US" smtClean="0"/>
              <a:t>‹#›</a:t>
            </a:fld>
            <a:endParaRPr lang="en-US" dirty="0"/>
          </a:p>
        </p:txBody>
      </p:sp>
    </p:spTree>
    <p:extLst>
      <p:ext uri="{BB962C8B-B14F-4D97-AF65-F5344CB8AC3E}">
        <p14:creationId xmlns:p14="http://schemas.microsoft.com/office/powerpoint/2010/main" val="2813840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9FFD99-68D2-4184-B220-859F550B222D}" type="datetime1">
              <a:rPr lang="en-US" smtClean="0"/>
              <a:t>10/3/2016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48E154-7FD0-0B49-8C3B-CE4C461BA78B}" type="slidenum">
              <a:rPr lang="en-US" smtClean="0"/>
              <a:t>‹#›</a:t>
            </a:fld>
            <a:endParaRPr lang="en-US" dirty="0"/>
          </a:p>
        </p:txBody>
      </p:sp>
    </p:spTree>
    <p:extLst>
      <p:ext uri="{BB962C8B-B14F-4D97-AF65-F5344CB8AC3E}">
        <p14:creationId xmlns:p14="http://schemas.microsoft.com/office/powerpoint/2010/main" val="255109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76BA92-93E7-4467-9BA2-852F5809ADC9}" type="datetime1">
              <a:rPr lang="en-US" smtClean="0"/>
              <a:t>10/3/2016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048E154-7FD0-0B49-8C3B-CE4C461BA78B}" type="slidenum">
              <a:rPr lang="en-US" smtClean="0"/>
              <a:t>‹#›</a:t>
            </a:fld>
            <a:endParaRPr lang="en-US" dirty="0"/>
          </a:p>
        </p:txBody>
      </p:sp>
    </p:spTree>
    <p:extLst>
      <p:ext uri="{BB962C8B-B14F-4D97-AF65-F5344CB8AC3E}">
        <p14:creationId xmlns:p14="http://schemas.microsoft.com/office/powerpoint/2010/main" val="456877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AEF11F-1029-4335-B16E-6BF800CA5203}" type="datetime1">
              <a:rPr lang="en-US" smtClean="0"/>
              <a:t>10/3/2016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048E154-7FD0-0B49-8C3B-CE4C461BA78B}" type="slidenum">
              <a:rPr lang="en-US" smtClean="0"/>
              <a:t>‹#›</a:t>
            </a:fld>
            <a:endParaRPr lang="en-US" dirty="0"/>
          </a:p>
        </p:txBody>
      </p:sp>
    </p:spTree>
    <p:extLst>
      <p:ext uri="{BB962C8B-B14F-4D97-AF65-F5344CB8AC3E}">
        <p14:creationId xmlns:p14="http://schemas.microsoft.com/office/powerpoint/2010/main" val="61782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image" Target="../media/image2.jp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E3173D-3D2E-490C-9EE1-5D17B9F1876F}" type="datetime1">
              <a:rPr lang="en-US" smtClean="0"/>
              <a:t>10/3/2016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3CCB68-DA07-644C-85EF-7515C6A924ED}" type="slidenum">
              <a:rPr lang="en-US" smtClean="0"/>
              <a:t>‹#›</a:t>
            </a:fld>
            <a:endParaRPr lang="en-US" dirty="0"/>
          </a:p>
        </p:txBody>
      </p:sp>
      <p:pic>
        <p:nvPicPr>
          <p:cNvPr id="9" name="Picture 8" descr="powerpoint_template-02.jpg"/>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336217581"/>
      </p:ext>
    </p:extLst>
  </p:cSld>
  <p:clrMap bg1="lt1" tx1="dk1" bg2="lt2" tx2="dk2" accent1="accent1" accent2="accent2" accent3="accent3" accent4="accent4" accent5="accent5" accent6="accent6" hlink="hlink" folHlink="folHlink"/>
  <p:sldLayoutIdLst>
    <p:sldLayoutId id="2147483649" r:id="rId1"/>
    <p:sldLayoutId id="2147483677" r:id="rId2"/>
    <p:sldLayoutId id="2147483678" r:id="rId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8610CA-209D-46A4-BD70-07BA07DBCA86}" type="datetime1">
              <a:rPr lang="en-US" smtClean="0"/>
              <a:t>10/3/2016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48E154-7FD0-0B49-8C3B-CE4C461BA78B}" type="slidenum">
              <a:rPr lang="en-US" smtClean="0"/>
              <a:t>‹#›</a:t>
            </a:fld>
            <a:endParaRPr lang="en-US" dirty="0"/>
          </a:p>
        </p:txBody>
      </p:sp>
    </p:spTree>
    <p:extLst>
      <p:ext uri="{BB962C8B-B14F-4D97-AF65-F5344CB8AC3E}">
        <p14:creationId xmlns:p14="http://schemas.microsoft.com/office/powerpoint/2010/main" val="40352732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39901D-F7AD-4716-A73D-B7C6DE6AD482}" type="datetime1">
              <a:rPr lang="en-US" smtClean="0">
                <a:solidFill>
                  <a:prstClr val="black">
                    <a:tint val="75000"/>
                  </a:prstClr>
                </a:solidFill>
              </a:rPr>
              <a:t>10/3/2016</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3CCB68-DA07-644C-85EF-7515C6A924ED}" type="slidenum">
              <a:rPr lang="en-US" smtClean="0">
                <a:solidFill>
                  <a:prstClr val="black">
                    <a:tint val="75000"/>
                  </a:prstClr>
                </a:solidFill>
              </a:rPr>
              <a:pPr/>
              <a:t>‹#›</a:t>
            </a:fld>
            <a:endParaRPr lang="en-US" dirty="0">
              <a:solidFill>
                <a:prstClr val="black">
                  <a:tint val="75000"/>
                </a:prstClr>
              </a:solidFill>
            </a:endParaRPr>
          </a:p>
        </p:txBody>
      </p:sp>
      <p:pic>
        <p:nvPicPr>
          <p:cNvPr id="9" name="Picture 8" descr="powerpoint_template-02.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16174043"/>
      </p:ext>
    </p:extLst>
  </p:cSld>
  <p:clrMap bg1="lt1" tx1="dk1" bg2="lt2" tx2="dk2" accent1="accent1" accent2="accent2" accent3="accent3" accent4="accent4" accent5="accent5" accent6="accent6" hlink="hlink" folHlink="folHlink"/>
  <p:sldLayoutIdLst>
    <p:sldLayoutId id="2147483673" r:id="rId1"/>
    <p:sldLayoutId id="2147483676" r:id="rId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39901D-F7AD-4716-A73D-B7C6DE6AD482}" type="datetime1">
              <a:rPr lang="en-US" smtClean="0">
                <a:solidFill>
                  <a:prstClr val="black">
                    <a:tint val="75000"/>
                  </a:prstClr>
                </a:solidFill>
              </a:rPr>
              <a:pPr/>
              <a:t>10/3/2016</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3CCB68-DA07-644C-85EF-7515C6A924ED}" type="slidenum">
              <a:rPr lang="en-US" smtClean="0">
                <a:solidFill>
                  <a:prstClr val="black">
                    <a:tint val="75000"/>
                  </a:prstClr>
                </a:solidFill>
              </a:rPr>
              <a:pPr/>
              <a:t>‹#›</a:t>
            </a:fld>
            <a:endParaRPr lang="en-US" dirty="0">
              <a:solidFill>
                <a:prstClr val="black">
                  <a:tint val="75000"/>
                </a:prstClr>
              </a:solidFill>
            </a:endParaRPr>
          </a:p>
        </p:txBody>
      </p:sp>
      <p:pic>
        <p:nvPicPr>
          <p:cNvPr id="9" name="Picture 8" descr="powerpoint_template-02.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436151366"/>
      </p:ext>
    </p:extLst>
  </p:cSld>
  <p:clrMap bg1="lt1" tx1="dk1" bg2="lt2" tx2="dk2" accent1="accent1" accent2="accent2" accent3="accent3" accent4="accent4" accent5="accent5" accent6="accent6" hlink="hlink" folHlink="folHlink"/>
  <p:sldLayoutIdLst>
    <p:sldLayoutId id="2147483680" r:id="rId1"/>
    <p:sldLayoutId id="2147483681" r:id="rId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F3CCB68-DA07-644C-85EF-7515C6A924ED}" type="slidenum">
              <a:rPr lang="en-US" smtClean="0"/>
              <a:t>1</a:t>
            </a:fld>
            <a:endParaRPr lang="en-US" dirty="0"/>
          </a:p>
        </p:txBody>
      </p:sp>
      <p:sp>
        <p:nvSpPr>
          <p:cNvPr id="12" name="Title 3"/>
          <p:cNvSpPr txBox="1">
            <a:spLocks/>
          </p:cNvSpPr>
          <p:nvPr/>
        </p:nvSpPr>
        <p:spPr bwMode="auto">
          <a:xfrm>
            <a:off x="398901" y="3814566"/>
            <a:ext cx="8457421" cy="914401"/>
          </a:xfrm>
          <a:prstGeom prst="rect">
            <a:avLst/>
          </a:prstGeom>
          <a:noFill/>
          <a:ln w="9525">
            <a:noFill/>
            <a:miter lim="800000"/>
            <a:headEnd/>
            <a:tailEnd/>
          </a:ln>
        </p:spPr>
        <p:txBody>
          <a:bodyPr/>
          <a:lstStyle/>
          <a:p>
            <a:pPr algn="ctr"/>
            <a:r>
              <a:rPr lang="en-US" sz="2400" b="1" dirty="0" smtClean="0">
                <a:solidFill>
                  <a:schemeClr val="tx2">
                    <a:lumMod val="75000"/>
                  </a:schemeClr>
                </a:solidFill>
                <a:latin typeface="Century Gothic" pitchFamily="34" charset="0"/>
                <a:ea typeface="Verdana" pitchFamily="34" charset="0"/>
                <a:cs typeface="Verdana" pitchFamily="34" charset="0"/>
              </a:rPr>
              <a:t>Scott Renda</a:t>
            </a:r>
          </a:p>
          <a:p>
            <a:pPr algn="ctr"/>
            <a:r>
              <a:rPr lang="en-US" sz="2400" dirty="0" smtClean="0">
                <a:solidFill>
                  <a:schemeClr val="tx2">
                    <a:lumMod val="75000"/>
                  </a:schemeClr>
                </a:solidFill>
                <a:latin typeface="Century Gothic" pitchFamily="34" charset="0"/>
                <a:ea typeface="Verdana" pitchFamily="34" charset="0"/>
                <a:cs typeface="Verdana" pitchFamily="34" charset="0"/>
              </a:rPr>
              <a:t>Office of E-Government and Information Technology                     </a:t>
            </a:r>
          </a:p>
          <a:p>
            <a:pPr algn="ctr"/>
            <a:r>
              <a:rPr lang="en-US" sz="2400" dirty="0" smtClean="0">
                <a:solidFill>
                  <a:schemeClr val="tx2">
                    <a:lumMod val="75000"/>
                  </a:schemeClr>
                </a:solidFill>
                <a:latin typeface="Century Gothic" pitchFamily="34" charset="0"/>
                <a:ea typeface="Verdana" pitchFamily="34" charset="0"/>
                <a:cs typeface="Verdana" pitchFamily="34" charset="0"/>
              </a:rPr>
              <a:t>Office of Management and Budget</a:t>
            </a:r>
          </a:p>
          <a:p>
            <a:pPr algn="ctr"/>
            <a:endParaRPr lang="en-US" sz="3600" dirty="0">
              <a:solidFill>
                <a:schemeClr val="tx2">
                  <a:lumMod val="75000"/>
                </a:schemeClr>
              </a:solidFill>
              <a:latin typeface="Century Gothic" pitchFamily="34" charset="0"/>
              <a:ea typeface="Verdana" pitchFamily="34" charset="0"/>
              <a:cs typeface="Verdana" pitchFamily="34" charset="0"/>
            </a:endParaRPr>
          </a:p>
        </p:txBody>
      </p:sp>
      <p:sp>
        <p:nvSpPr>
          <p:cNvPr id="13" name="Title 3"/>
          <p:cNvSpPr txBox="1">
            <a:spLocks/>
          </p:cNvSpPr>
          <p:nvPr/>
        </p:nvSpPr>
        <p:spPr bwMode="auto">
          <a:xfrm>
            <a:off x="3809922" y="5445541"/>
            <a:ext cx="1635381" cy="390323"/>
          </a:xfrm>
          <a:prstGeom prst="rect">
            <a:avLst/>
          </a:prstGeom>
          <a:noFill/>
          <a:ln w="9525">
            <a:noFill/>
            <a:miter lim="800000"/>
            <a:headEnd/>
            <a:tailEnd/>
          </a:ln>
        </p:spPr>
        <p:txBody>
          <a:bodyPr/>
          <a:lstStyle/>
          <a:p>
            <a:pPr algn="ctr"/>
            <a:r>
              <a:rPr lang="en-US" sz="1600" dirty="0" smtClean="0">
                <a:solidFill>
                  <a:schemeClr val="tx2">
                    <a:lumMod val="75000"/>
                  </a:schemeClr>
                </a:solidFill>
                <a:latin typeface="Century Gothic" pitchFamily="34" charset="0"/>
                <a:ea typeface="Verdana" pitchFamily="34" charset="0"/>
                <a:cs typeface="Verdana" pitchFamily="34" charset="0"/>
              </a:rPr>
              <a:t>May 13, 2014</a:t>
            </a:r>
          </a:p>
          <a:p>
            <a:pPr algn="ctr"/>
            <a:endParaRPr lang="en-US" dirty="0" smtClean="0">
              <a:solidFill>
                <a:schemeClr val="tx2">
                  <a:lumMod val="75000"/>
                </a:schemeClr>
              </a:solidFill>
              <a:latin typeface="Century Gothic" pitchFamily="34" charset="0"/>
              <a:ea typeface="Verdana" pitchFamily="34" charset="0"/>
              <a:cs typeface="Verdana" pitchFamily="34" charset="0"/>
            </a:endParaRPr>
          </a:p>
          <a:p>
            <a:pPr algn="ctr"/>
            <a:endParaRPr lang="en-US" dirty="0">
              <a:solidFill>
                <a:schemeClr val="tx2">
                  <a:lumMod val="75000"/>
                </a:schemeClr>
              </a:solidFill>
              <a:latin typeface="Century Gothic" pitchFamily="34" charset="0"/>
              <a:ea typeface="Verdana" pitchFamily="34" charset="0"/>
              <a:cs typeface="Verdana" pitchFamily="34" charset="0"/>
            </a:endParaRPr>
          </a:p>
        </p:txBody>
      </p:sp>
      <p:sp>
        <p:nvSpPr>
          <p:cNvPr id="10" name="TextBox 9"/>
          <p:cNvSpPr txBox="1"/>
          <p:nvPr/>
        </p:nvSpPr>
        <p:spPr>
          <a:xfrm>
            <a:off x="708022" y="1279603"/>
            <a:ext cx="7705618" cy="1815882"/>
          </a:xfrm>
          <a:prstGeom prst="rect">
            <a:avLst/>
          </a:prstGeom>
          <a:noFill/>
        </p:spPr>
        <p:txBody>
          <a:bodyPr wrap="square" rtlCol="0">
            <a:spAutoFit/>
          </a:bodyPr>
          <a:lstStyle/>
          <a:p>
            <a:pPr algn="ctr"/>
            <a:r>
              <a:rPr lang="en-US" sz="4800" b="1" dirty="0" smtClean="0">
                <a:solidFill>
                  <a:schemeClr val="tx2">
                    <a:lumMod val="75000"/>
                  </a:schemeClr>
                </a:solidFill>
                <a:latin typeface="Century Gothic" pitchFamily="34" charset="0"/>
                <a:ea typeface="Verdana" pitchFamily="34" charset="0"/>
                <a:cs typeface="Verdana" pitchFamily="34" charset="0"/>
              </a:rPr>
              <a:t>Cloud Computing</a:t>
            </a:r>
          </a:p>
          <a:p>
            <a:pPr algn="ctr"/>
            <a:r>
              <a:rPr lang="en-US" sz="3200" b="1" dirty="0">
                <a:solidFill>
                  <a:schemeClr val="tx2">
                    <a:lumMod val="75000"/>
                  </a:schemeClr>
                </a:solidFill>
                <a:latin typeface="Century Gothic" pitchFamily="34" charset="0"/>
                <a:ea typeface="Verdana" pitchFamily="34" charset="0"/>
                <a:cs typeface="Verdana" pitchFamily="34" charset="0"/>
              </a:rPr>
              <a:t>One Cloud Does Not Fit All: Adopting a Secure Cloud for Government </a:t>
            </a:r>
          </a:p>
        </p:txBody>
      </p:sp>
    </p:spTree>
    <p:extLst>
      <p:ext uri="{BB962C8B-B14F-4D97-AF65-F5344CB8AC3E}">
        <p14:creationId xmlns:p14="http://schemas.microsoft.com/office/powerpoint/2010/main" val="1256452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8922"/>
            <a:ext cx="9144000" cy="987552"/>
          </a:xfrm>
        </p:spPr>
        <p:txBody>
          <a:bodyPr>
            <a:normAutofit/>
          </a:bodyPr>
          <a:lstStyle/>
          <a:p>
            <a:r>
              <a:rPr lang="en-US" sz="4200" dirty="0">
                <a:solidFill>
                  <a:schemeClr val="tx2"/>
                </a:solidFill>
                <a:latin typeface="Century Gothic" pitchFamily="34" charset="0"/>
                <a:ea typeface="ＭＳ Ｐゴシック" pitchFamily="34" charset="-128"/>
                <a:cs typeface="Microsoft Sans Serif" pitchFamily="34" charset="0"/>
              </a:rPr>
              <a:t>What is FedRAMP?</a:t>
            </a:r>
          </a:p>
        </p:txBody>
      </p:sp>
      <p:sp>
        <p:nvSpPr>
          <p:cNvPr id="4" name="Slide Number Placeholder 3"/>
          <p:cNvSpPr>
            <a:spLocks noGrp="1"/>
          </p:cNvSpPr>
          <p:nvPr>
            <p:ph type="sldNum" sz="quarter" idx="10"/>
          </p:nvPr>
        </p:nvSpPr>
        <p:spPr/>
        <p:txBody>
          <a:bodyPr/>
          <a:lstStyle/>
          <a:p>
            <a:fld id="{D2668A6D-6FC5-418D-A5FF-C3E301006BAE}" type="slidenum">
              <a:rPr lang="en-US" smtClean="0">
                <a:solidFill>
                  <a:prstClr val="white"/>
                </a:solidFill>
              </a:rPr>
              <a:pPr/>
              <a:t>10</a:t>
            </a:fld>
            <a:endParaRPr lang="en-US" dirty="0">
              <a:solidFill>
                <a:prstClr val="white"/>
              </a:solidFill>
            </a:endParaRPr>
          </a:p>
        </p:txBody>
      </p:sp>
      <p:sp>
        <p:nvSpPr>
          <p:cNvPr id="6" name="Vertical Text Placeholder 5"/>
          <p:cNvSpPr txBox="1">
            <a:spLocks/>
          </p:cNvSpPr>
          <p:nvPr/>
        </p:nvSpPr>
        <p:spPr>
          <a:xfrm>
            <a:off x="226028" y="890740"/>
            <a:ext cx="8676098" cy="1538668"/>
          </a:xfrm>
          <a:prstGeom prst="rect">
            <a:avLst/>
          </a:prstGeom>
        </p:spPr>
        <p:txBody>
          <a:bodyPr/>
          <a:lst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defRPr/>
            </a:pPr>
            <a:r>
              <a:rPr lang="en-US" sz="2400" dirty="0" smtClean="0">
                <a:solidFill>
                  <a:schemeClr val="accent1"/>
                </a:solidFill>
                <a:latin typeface="Century Gothic" panose="020B0502020202020204" pitchFamily="34" charset="0"/>
                <a:ea typeface="+mj-ea"/>
                <a:cs typeface="+mj-cs"/>
              </a:rPr>
              <a:t>A Government-wide </a:t>
            </a:r>
            <a:r>
              <a:rPr lang="en-US" sz="2400" dirty="0">
                <a:solidFill>
                  <a:schemeClr val="accent1"/>
                </a:solidFill>
                <a:latin typeface="Century Gothic" panose="020B0502020202020204" pitchFamily="34" charset="0"/>
                <a:ea typeface="+mj-ea"/>
                <a:cs typeface="+mj-cs"/>
              </a:rPr>
              <a:t>program that provides a standardized approach to security assessment, authorization, and continuous monitoring for cloud products and </a:t>
            </a:r>
            <a:r>
              <a:rPr lang="en-US" sz="2400" dirty="0" smtClean="0">
                <a:solidFill>
                  <a:schemeClr val="accent1"/>
                </a:solidFill>
                <a:latin typeface="Century Gothic" panose="020B0502020202020204" pitchFamily="34" charset="0"/>
                <a:ea typeface="+mj-ea"/>
                <a:cs typeface="+mj-cs"/>
              </a:rPr>
              <a:t>services</a:t>
            </a:r>
            <a:endParaRPr lang="en-US" sz="2400" dirty="0">
              <a:solidFill>
                <a:schemeClr val="accent1"/>
              </a:solidFill>
              <a:latin typeface="Century Gothic" panose="020B0502020202020204" pitchFamily="34" charset="0"/>
              <a:ea typeface="+mj-ea"/>
              <a:cs typeface="+mj-cs"/>
            </a:endParaRPr>
          </a:p>
        </p:txBody>
      </p:sp>
      <p:sp>
        <p:nvSpPr>
          <p:cNvPr id="7" name="Vertical Text Placeholder 5"/>
          <p:cNvSpPr txBox="1">
            <a:spLocks/>
          </p:cNvSpPr>
          <p:nvPr/>
        </p:nvSpPr>
        <p:spPr>
          <a:xfrm>
            <a:off x="534257" y="3010287"/>
            <a:ext cx="5676042" cy="2049726"/>
          </a:xfrm>
          <a:prstGeom prst="rect">
            <a:avLst/>
          </a:prstGeom>
        </p:spPr>
        <p:txBody>
          <a:bodyPr vert="horz"/>
          <a:lstStyle/>
          <a:p>
            <a:pPr marL="225425" lvl="1" indent="-225425">
              <a:spcBef>
                <a:spcPts val="600"/>
              </a:spcBef>
              <a:spcAft>
                <a:spcPts val="1200"/>
              </a:spcAft>
              <a:buClr>
                <a:srgbClr val="132B54"/>
              </a:buClr>
              <a:buFont typeface="Arial" panose="020B0604020202020204" pitchFamily="34" charset="0"/>
              <a:buChar char="•"/>
              <a:defRPr/>
            </a:pPr>
            <a:r>
              <a:rPr lang="en-US" sz="2300" dirty="0">
                <a:solidFill>
                  <a:schemeClr val="tx1">
                    <a:lumMod val="95000"/>
                    <a:lumOff val="5000"/>
                  </a:schemeClr>
                </a:solidFill>
                <a:latin typeface="Century Gothic" panose="020B0502020202020204" pitchFamily="34" charset="0"/>
                <a:cs typeface="Arial" panose="020B0604020202020204" pitchFamily="34" charset="0"/>
              </a:rPr>
              <a:t>This approach uses a “do once, use many times” framework that will save cost, time, and staff required to conduct redundant agency security </a:t>
            </a:r>
            <a:r>
              <a:rPr lang="en-US" sz="2300" dirty="0" smtClean="0">
                <a:solidFill>
                  <a:schemeClr val="tx1">
                    <a:lumMod val="95000"/>
                    <a:lumOff val="5000"/>
                  </a:schemeClr>
                </a:solidFill>
                <a:latin typeface="Century Gothic" panose="020B0502020202020204" pitchFamily="34" charset="0"/>
                <a:cs typeface="Arial" panose="020B0604020202020204" pitchFamily="34" charset="0"/>
              </a:rPr>
              <a:t>assessments</a:t>
            </a:r>
            <a:endParaRPr lang="en-US" sz="2300" dirty="0">
              <a:solidFill>
                <a:schemeClr val="tx1">
                  <a:lumMod val="95000"/>
                  <a:lumOff val="5000"/>
                </a:schemeClr>
              </a:solidFill>
              <a:latin typeface="Century Gothic" panose="020B0502020202020204" pitchFamily="34" charset="0"/>
              <a:cs typeface="Arial" panose="020B0604020202020204" pitchFamily="34" charset="0"/>
            </a:endParaRPr>
          </a:p>
        </p:txBody>
      </p:sp>
      <p:pic>
        <p:nvPicPr>
          <p:cNvPr id="2" name="Picture 1" descr="The is the official logo for FedRAMP."/>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553199" y="3041151"/>
            <a:ext cx="2122899" cy="1987999"/>
          </a:xfrm>
          <a:prstGeom prst="rect">
            <a:avLst/>
          </a:prstGeom>
        </p:spPr>
      </p:pic>
    </p:spTree>
    <p:extLst>
      <p:ext uri="{BB962C8B-B14F-4D97-AF65-F5344CB8AC3E}">
        <p14:creationId xmlns:p14="http://schemas.microsoft.com/office/powerpoint/2010/main" val="30264891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80"/>
            <a:ext cx="9143999" cy="1005840"/>
          </a:xfrm>
        </p:spPr>
        <p:txBody>
          <a:bodyPr vert="horz" lIns="91440" tIns="45720" rIns="91440" bIns="45720" rtlCol="0" anchor="ctr">
            <a:noAutofit/>
          </a:bodyPr>
          <a:lstStyle/>
          <a:p>
            <a:r>
              <a:rPr lang="en-US" sz="4200" dirty="0">
                <a:solidFill>
                  <a:schemeClr val="tx2"/>
                </a:solidFill>
                <a:latin typeface="Century Gothic" pitchFamily="34" charset="0"/>
                <a:ea typeface="ＭＳ Ｐゴシック" pitchFamily="34" charset="-128"/>
                <a:cs typeface="Microsoft Sans Serif" pitchFamily="34" charset="0"/>
              </a:rPr>
              <a:t>Cloud Planning</a:t>
            </a:r>
            <a:r>
              <a:rPr lang="en-US" dirty="0" smtClean="0">
                <a:solidFill>
                  <a:schemeClr val="accent1"/>
                </a:solidFill>
                <a:latin typeface="Century Gothic" pitchFamily="34" charset="0"/>
                <a:ea typeface="ＭＳ Ｐゴシック" pitchFamily="34" charset="-128"/>
                <a:cs typeface="Microsoft Sans Serif" pitchFamily="34" charset="0"/>
              </a:rPr>
              <a:t/>
            </a:r>
            <a:br>
              <a:rPr lang="en-US" dirty="0" smtClean="0">
                <a:solidFill>
                  <a:schemeClr val="accent1"/>
                </a:solidFill>
                <a:latin typeface="Century Gothic" pitchFamily="34" charset="0"/>
                <a:ea typeface="ＭＳ Ｐゴシック" pitchFamily="34" charset="-128"/>
                <a:cs typeface="Microsoft Sans Serif" pitchFamily="34" charset="0"/>
              </a:rPr>
            </a:br>
            <a:r>
              <a:rPr lang="en-US" sz="2400" dirty="0">
                <a:solidFill>
                  <a:schemeClr val="accent1"/>
                </a:solidFill>
                <a:latin typeface="Century Gothic" panose="020B0502020202020204" pitchFamily="34" charset="0"/>
              </a:rPr>
              <a:t>Key Considerations</a:t>
            </a:r>
          </a:p>
        </p:txBody>
      </p:sp>
      <p:sp>
        <p:nvSpPr>
          <p:cNvPr id="4" name="Slide Number Placeholder 3"/>
          <p:cNvSpPr>
            <a:spLocks noGrp="1"/>
          </p:cNvSpPr>
          <p:nvPr>
            <p:ph type="sldNum" sz="quarter" idx="12"/>
          </p:nvPr>
        </p:nvSpPr>
        <p:spPr/>
        <p:txBody>
          <a:bodyPr/>
          <a:lstStyle/>
          <a:p>
            <a:fld id="{D62910BD-CBBA-4DCE-9412-58BBEDAF92E4}" type="slidenum">
              <a:rPr lang="en-US" smtClean="0"/>
              <a:t>11</a:t>
            </a:fld>
            <a:endParaRPr lang="en-US" dirty="0"/>
          </a:p>
        </p:txBody>
      </p:sp>
      <p:sp>
        <p:nvSpPr>
          <p:cNvPr id="5" name="Rectangle 4"/>
          <p:cNvSpPr/>
          <p:nvPr/>
        </p:nvSpPr>
        <p:spPr>
          <a:xfrm>
            <a:off x="552435" y="1135330"/>
            <a:ext cx="7895691" cy="5586145"/>
          </a:xfrm>
          <a:prstGeom prst="rect">
            <a:avLst/>
          </a:prstGeom>
        </p:spPr>
        <p:txBody>
          <a:bodyPr wrap="square">
            <a:spAutoFit/>
          </a:bodyPr>
          <a:lstStyle/>
          <a:p>
            <a:pPr marL="342900" lvl="1" indent="-342900">
              <a:spcBef>
                <a:spcPts val="600"/>
              </a:spcBef>
              <a:spcAft>
                <a:spcPts val="1200"/>
              </a:spcAft>
              <a:buFont typeface="Arial" panose="020B0604020202020204" pitchFamily="34" charset="0"/>
              <a:buChar char="•"/>
            </a:pPr>
            <a:r>
              <a:rPr lang="en-US" sz="2800" dirty="0">
                <a:solidFill>
                  <a:schemeClr val="tx1">
                    <a:lumMod val="95000"/>
                    <a:lumOff val="5000"/>
                  </a:schemeClr>
                </a:solidFill>
                <a:latin typeface="Century Gothic" panose="020B0502020202020204" pitchFamily="34" charset="0"/>
                <a:cs typeface="Arial" panose="020B0604020202020204" pitchFamily="34" charset="0"/>
              </a:rPr>
              <a:t>Factors to consider in cloud type, and deciding on what to send to the cloud:</a:t>
            </a:r>
          </a:p>
          <a:p>
            <a:pPr marL="857250" lvl="1" indent="-400050">
              <a:spcBef>
                <a:spcPts val="600"/>
              </a:spcBef>
              <a:spcAft>
                <a:spcPts val="1200"/>
              </a:spcAft>
              <a:buFont typeface="Arial" panose="020B0604020202020204" pitchFamily="34" charset="0"/>
              <a:buChar char="―"/>
            </a:pPr>
            <a:r>
              <a:rPr lang="en-US" sz="2400" dirty="0">
                <a:solidFill>
                  <a:schemeClr val="tx1">
                    <a:lumMod val="95000"/>
                    <a:lumOff val="5000"/>
                  </a:schemeClr>
                </a:solidFill>
                <a:latin typeface="Century Gothic" panose="020B0502020202020204" pitchFamily="34" charset="0"/>
              </a:rPr>
              <a:t>Cost</a:t>
            </a:r>
          </a:p>
          <a:p>
            <a:pPr marL="857250" lvl="1" indent="-400050">
              <a:spcBef>
                <a:spcPts val="600"/>
              </a:spcBef>
              <a:spcAft>
                <a:spcPts val="1200"/>
              </a:spcAft>
              <a:buFont typeface="Arial" panose="020B0604020202020204" pitchFamily="34" charset="0"/>
              <a:buChar char="―"/>
            </a:pPr>
            <a:r>
              <a:rPr lang="en-US" sz="2400" dirty="0" smtClean="0">
                <a:solidFill>
                  <a:schemeClr val="tx1">
                    <a:lumMod val="95000"/>
                    <a:lumOff val="5000"/>
                  </a:schemeClr>
                </a:solidFill>
                <a:latin typeface="Century Gothic" panose="020B0502020202020204" pitchFamily="34" charset="0"/>
              </a:rPr>
              <a:t>Platform maturity</a:t>
            </a:r>
          </a:p>
          <a:p>
            <a:pPr marL="857250" lvl="1" indent="-400050">
              <a:spcBef>
                <a:spcPts val="600"/>
              </a:spcBef>
              <a:spcAft>
                <a:spcPts val="1200"/>
              </a:spcAft>
              <a:buFont typeface="Arial" panose="020B0604020202020204" pitchFamily="34" charset="0"/>
              <a:buChar char="―"/>
            </a:pPr>
            <a:r>
              <a:rPr lang="en-US" sz="2400" dirty="0" smtClean="0">
                <a:solidFill>
                  <a:schemeClr val="tx1">
                    <a:lumMod val="95000"/>
                    <a:lumOff val="5000"/>
                  </a:schemeClr>
                </a:solidFill>
                <a:latin typeface="Century Gothic" panose="020B0502020202020204" pitchFamily="34" charset="0"/>
              </a:rPr>
              <a:t>Volume </a:t>
            </a:r>
            <a:r>
              <a:rPr lang="en-US" sz="2400" dirty="0">
                <a:solidFill>
                  <a:schemeClr val="tx1">
                    <a:lumMod val="95000"/>
                    <a:lumOff val="5000"/>
                  </a:schemeClr>
                </a:solidFill>
                <a:latin typeface="Century Gothic" panose="020B0502020202020204" pitchFamily="34" charset="0"/>
              </a:rPr>
              <a:t>of data or network bandwidth requirements </a:t>
            </a:r>
          </a:p>
          <a:p>
            <a:pPr marL="857250" lvl="1" indent="-400050">
              <a:spcBef>
                <a:spcPts val="600"/>
              </a:spcBef>
              <a:spcAft>
                <a:spcPts val="1200"/>
              </a:spcAft>
              <a:buFont typeface="Arial" panose="020B0604020202020204" pitchFamily="34" charset="0"/>
              <a:buChar char="―"/>
            </a:pPr>
            <a:r>
              <a:rPr lang="en-US" sz="2400" dirty="0">
                <a:solidFill>
                  <a:schemeClr val="tx1">
                    <a:lumMod val="95000"/>
                    <a:lumOff val="5000"/>
                  </a:schemeClr>
                </a:solidFill>
                <a:latin typeface="Century Gothic" panose="020B0502020202020204" pitchFamily="34" charset="0"/>
              </a:rPr>
              <a:t>Connectivity and availability</a:t>
            </a:r>
          </a:p>
          <a:p>
            <a:pPr marL="857250" lvl="1" indent="-400050">
              <a:spcBef>
                <a:spcPts val="600"/>
              </a:spcBef>
              <a:spcAft>
                <a:spcPts val="1200"/>
              </a:spcAft>
              <a:buFont typeface="Arial" panose="020B0604020202020204" pitchFamily="34" charset="0"/>
              <a:buChar char="―"/>
            </a:pPr>
            <a:r>
              <a:rPr lang="en-US" sz="2400" dirty="0">
                <a:solidFill>
                  <a:schemeClr val="tx1">
                    <a:lumMod val="95000"/>
                    <a:lumOff val="5000"/>
                  </a:schemeClr>
                </a:solidFill>
                <a:latin typeface="Century Gothic" panose="020B0502020202020204" pitchFamily="34" charset="0"/>
              </a:rPr>
              <a:t>Public CSP’s </a:t>
            </a:r>
            <a:r>
              <a:rPr lang="en-US" sz="2400" dirty="0" smtClean="0">
                <a:solidFill>
                  <a:schemeClr val="tx1">
                    <a:lumMod val="95000"/>
                    <a:lumOff val="5000"/>
                  </a:schemeClr>
                </a:solidFill>
                <a:latin typeface="Century Gothic" panose="020B0502020202020204" pitchFamily="34" charset="0"/>
              </a:rPr>
              <a:t>support</a:t>
            </a:r>
          </a:p>
          <a:p>
            <a:pPr marL="857250" lvl="1" indent="-400050">
              <a:spcBef>
                <a:spcPts val="600"/>
              </a:spcBef>
              <a:spcAft>
                <a:spcPts val="1200"/>
              </a:spcAft>
              <a:buFont typeface="Arial" panose="020B0604020202020204" pitchFamily="34" charset="0"/>
              <a:buChar char="―"/>
            </a:pPr>
            <a:r>
              <a:rPr lang="en-US" sz="2400" dirty="0" smtClean="0">
                <a:solidFill>
                  <a:schemeClr val="tx1">
                    <a:lumMod val="95000"/>
                    <a:lumOff val="5000"/>
                  </a:schemeClr>
                </a:solidFill>
                <a:latin typeface="Century Gothic" panose="020B0502020202020204" pitchFamily="34" charset="0"/>
              </a:rPr>
              <a:t>Security</a:t>
            </a:r>
            <a:endParaRPr lang="en-US" sz="2400" dirty="0">
              <a:solidFill>
                <a:schemeClr val="tx1">
                  <a:lumMod val="95000"/>
                  <a:lumOff val="5000"/>
                </a:schemeClr>
              </a:solidFill>
              <a:latin typeface="Century Gothic" panose="020B0502020202020204" pitchFamily="34" charset="0"/>
            </a:endParaRPr>
          </a:p>
          <a:p>
            <a:pPr marL="342900" lvl="1" indent="-342900">
              <a:spcBef>
                <a:spcPts val="600"/>
              </a:spcBef>
              <a:spcAft>
                <a:spcPts val="1200"/>
              </a:spcAft>
              <a:buFont typeface="Arial" panose="020B0604020202020204" pitchFamily="34" charset="0"/>
              <a:buChar char="•"/>
            </a:pPr>
            <a:endParaRPr lang="en-US" sz="2800" dirty="0">
              <a:solidFill>
                <a:schemeClr val="tx1">
                  <a:lumMod val="95000"/>
                  <a:lumOff val="5000"/>
                </a:schemeClr>
              </a:solidFill>
              <a:latin typeface="Century Gothic" panose="020B0502020202020204" pitchFamily="34" charset="0"/>
            </a:endParaRPr>
          </a:p>
        </p:txBody>
      </p:sp>
    </p:spTree>
    <p:extLst>
      <p:ext uri="{BB962C8B-B14F-4D97-AF65-F5344CB8AC3E}">
        <p14:creationId xmlns:p14="http://schemas.microsoft.com/office/powerpoint/2010/main" val="94893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49903"/>
          </a:xfrm>
        </p:spPr>
        <p:txBody>
          <a:bodyPr vert="horz" lIns="91440" tIns="45720" rIns="91440" bIns="45720" rtlCol="0" anchor="ctr">
            <a:noAutofit/>
          </a:bodyPr>
          <a:lstStyle/>
          <a:p>
            <a:r>
              <a:rPr lang="en-US" sz="4200" dirty="0">
                <a:solidFill>
                  <a:schemeClr val="tx2"/>
                </a:solidFill>
                <a:latin typeface="Century Gothic" pitchFamily="34" charset="0"/>
                <a:ea typeface="ＭＳ Ｐゴシック" pitchFamily="34" charset="-128"/>
                <a:cs typeface="Microsoft Sans Serif" pitchFamily="34" charset="0"/>
              </a:rPr>
              <a:t>Going Private?</a:t>
            </a:r>
            <a:br>
              <a:rPr lang="en-US" sz="4200" dirty="0">
                <a:solidFill>
                  <a:schemeClr val="tx2"/>
                </a:solidFill>
                <a:latin typeface="Century Gothic" pitchFamily="34" charset="0"/>
                <a:ea typeface="ＭＳ Ｐゴシック" pitchFamily="34" charset="-128"/>
                <a:cs typeface="Microsoft Sans Serif" pitchFamily="34" charset="0"/>
              </a:rPr>
            </a:br>
            <a:r>
              <a:rPr lang="en-US" sz="2400" dirty="0">
                <a:solidFill>
                  <a:schemeClr val="accent1"/>
                </a:solidFill>
                <a:latin typeface="Century Gothic" panose="020B0502020202020204" pitchFamily="34" charset="0"/>
              </a:rPr>
              <a:t>Trends May be Deceiving</a:t>
            </a:r>
          </a:p>
        </p:txBody>
      </p:sp>
      <p:sp>
        <p:nvSpPr>
          <p:cNvPr id="4" name="Slide Number Placeholder 3"/>
          <p:cNvSpPr>
            <a:spLocks noGrp="1"/>
          </p:cNvSpPr>
          <p:nvPr>
            <p:ph type="sldNum" sz="quarter" idx="12"/>
          </p:nvPr>
        </p:nvSpPr>
        <p:spPr/>
        <p:txBody>
          <a:bodyPr/>
          <a:lstStyle/>
          <a:p>
            <a:fld id="{D62910BD-CBBA-4DCE-9412-58BBEDAF92E4}" type="slidenum">
              <a:rPr lang="en-US" smtClean="0"/>
              <a:t>12</a:t>
            </a:fld>
            <a:endParaRPr lang="en-US" dirty="0"/>
          </a:p>
        </p:txBody>
      </p:sp>
      <p:sp>
        <p:nvSpPr>
          <p:cNvPr id="3" name="Rectangle 2"/>
          <p:cNvSpPr/>
          <p:nvPr/>
        </p:nvSpPr>
        <p:spPr>
          <a:xfrm>
            <a:off x="162274" y="1372177"/>
            <a:ext cx="8766572" cy="4339650"/>
          </a:xfrm>
          <a:prstGeom prst="rect">
            <a:avLst/>
          </a:prstGeom>
        </p:spPr>
        <p:txBody>
          <a:bodyPr wrap="square">
            <a:spAutoFit/>
          </a:bodyPr>
          <a:lstStyle/>
          <a:p>
            <a:pPr marL="342900" lvl="1" indent="-342900">
              <a:spcAft>
                <a:spcPts val="2400"/>
              </a:spcAft>
              <a:buFont typeface="Arial" panose="020B0604020202020204" pitchFamily="34" charset="0"/>
              <a:buChar char="•"/>
            </a:pPr>
            <a:r>
              <a:rPr lang="en-US" sz="2400" dirty="0">
                <a:solidFill>
                  <a:schemeClr val="tx1">
                    <a:lumMod val="95000"/>
                    <a:lumOff val="5000"/>
                  </a:schemeClr>
                </a:solidFill>
                <a:latin typeface="Century Gothic" panose="020B0502020202020204" pitchFamily="34" charset="0"/>
              </a:rPr>
              <a:t>Industry </a:t>
            </a:r>
            <a:r>
              <a:rPr lang="en-US" sz="2400" dirty="0" smtClean="0">
                <a:solidFill>
                  <a:schemeClr val="tx1">
                    <a:lumMod val="95000"/>
                    <a:lumOff val="5000"/>
                  </a:schemeClr>
                </a:solidFill>
                <a:latin typeface="Century Gothic" panose="020B0502020202020204" pitchFamily="34" charset="0"/>
              </a:rPr>
              <a:t>data</a:t>
            </a:r>
            <a:r>
              <a:rPr lang="en-US" sz="2400" baseline="30000" dirty="0" smtClean="0">
                <a:solidFill>
                  <a:schemeClr val="tx1">
                    <a:lumMod val="95000"/>
                    <a:lumOff val="5000"/>
                  </a:schemeClr>
                </a:solidFill>
                <a:latin typeface="Century Gothic" panose="020B0502020202020204" pitchFamily="34" charset="0"/>
              </a:rPr>
              <a:t>1</a:t>
            </a:r>
            <a:r>
              <a:rPr lang="en-US" sz="2400" dirty="0" smtClean="0">
                <a:solidFill>
                  <a:schemeClr val="tx1">
                    <a:lumMod val="95000"/>
                    <a:lumOff val="5000"/>
                  </a:schemeClr>
                </a:solidFill>
                <a:latin typeface="Century Gothic" panose="020B0502020202020204" pitchFamily="34" charset="0"/>
              </a:rPr>
              <a:t> </a:t>
            </a:r>
            <a:r>
              <a:rPr lang="en-US" sz="2400" dirty="0">
                <a:solidFill>
                  <a:schemeClr val="tx1">
                    <a:lumMod val="95000"/>
                    <a:lumOff val="5000"/>
                  </a:schemeClr>
                </a:solidFill>
                <a:latin typeface="Century Gothic" panose="020B0502020202020204" pitchFamily="34" charset="0"/>
              </a:rPr>
              <a:t>showing private cloud heavily outpacing public cloud is more a question of definition than actual adoption </a:t>
            </a:r>
            <a:r>
              <a:rPr lang="en-US" sz="2400" dirty="0" smtClean="0">
                <a:solidFill>
                  <a:schemeClr val="tx1">
                    <a:lumMod val="95000"/>
                    <a:lumOff val="5000"/>
                  </a:schemeClr>
                </a:solidFill>
                <a:latin typeface="Century Gothic" panose="020B0502020202020204" pitchFamily="34" charset="0"/>
              </a:rPr>
              <a:t>trends</a:t>
            </a:r>
          </a:p>
          <a:p>
            <a:pPr marL="342900" lvl="1" indent="-342900">
              <a:spcAft>
                <a:spcPts val="2400"/>
              </a:spcAft>
              <a:buFont typeface="Arial" panose="020B0604020202020204" pitchFamily="34" charset="0"/>
              <a:buChar char="•"/>
            </a:pPr>
            <a:r>
              <a:rPr lang="en-US" sz="2400" dirty="0" smtClean="0">
                <a:solidFill>
                  <a:schemeClr val="tx1">
                    <a:lumMod val="95000"/>
                    <a:lumOff val="5000"/>
                  </a:schemeClr>
                </a:solidFill>
                <a:latin typeface="Century Gothic" panose="020B0502020202020204" pitchFamily="34" charset="0"/>
              </a:rPr>
              <a:t>Enhanced </a:t>
            </a:r>
            <a:r>
              <a:rPr lang="en-US" sz="2400" dirty="0">
                <a:solidFill>
                  <a:schemeClr val="tx1">
                    <a:lumMod val="95000"/>
                    <a:lumOff val="5000"/>
                  </a:schemeClr>
                </a:solidFill>
                <a:latin typeface="Century Gothic" panose="020B0502020202020204" pitchFamily="34" charset="0"/>
              </a:rPr>
              <a:t>virtualization environments have often been mislabeled as private </a:t>
            </a:r>
            <a:r>
              <a:rPr lang="en-US" sz="2400" dirty="0" smtClean="0">
                <a:solidFill>
                  <a:schemeClr val="tx1">
                    <a:lumMod val="95000"/>
                    <a:lumOff val="5000"/>
                  </a:schemeClr>
                </a:solidFill>
                <a:latin typeface="Century Gothic" panose="020B0502020202020204" pitchFamily="34" charset="0"/>
              </a:rPr>
              <a:t>clouds</a:t>
            </a:r>
            <a:r>
              <a:rPr lang="en-US" sz="2400" baseline="30000" dirty="0">
                <a:solidFill>
                  <a:schemeClr val="tx1">
                    <a:lumMod val="95000"/>
                    <a:lumOff val="5000"/>
                  </a:schemeClr>
                </a:solidFill>
                <a:latin typeface="Century Gothic" panose="020B0502020202020204" pitchFamily="34" charset="0"/>
              </a:rPr>
              <a:t>2</a:t>
            </a:r>
          </a:p>
          <a:p>
            <a:pPr marL="342900" lvl="1" indent="-342900">
              <a:spcAft>
                <a:spcPts val="2400"/>
              </a:spcAft>
              <a:buFont typeface="Arial" panose="020B0604020202020204" pitchFamily="34" charset="0"/>
              <a:buChar char="•"/>
            </a:pPr>
            <a:r>
              <a:rPr lang="en-US" sz="2400" dirty="0">
                <a:solidFill>
                  <a:schemeClr val="tx1">
                    <a:lumMod val="95000"/>
                    <a:lumOff val="5000"/>
                  </a:schemeClr>
                </a:solidFill>
                <a:latin typeface="Century Gothic" panose="020B0502020202020204" pitchFamily="34" charset="0"/>
              </a:rPr>
              <a:t>Over 90% of private clouds are still believed to be falling short of the core </a:t>
            </a:r>
            <a:r>
              <a:rPr lang="en-US" sz="2400" dirty="0" smtClean="0">
                <a:solidFill>
                  <a:schemeClr val="tx1">
                    <a:lumMod val="95000"/>
                    <a:lumOff val="5000"/>
                  </a:schemeClr>
                </a:solidFill>
                <a:latin typeface="Century Gothic" panose="020B0502020202020204" pitchFamily="34" charset="0"/>
              </a:rPr>
              <a:t>requirements</a:t>
            </a:r>
            <a:r>
              <a:rPr lang="en-US" sz="2400" baseline="30000" dirty="0">
                <a:solidFill>
                  <a:schemeClr val="tx1">
                    <a:lumMod val="95000"/>
                    <a:lumOff val="5000"/>
                  </a:schemeClr>
                </a:solidFill>
                <a:latin typeface="Century Gothic" panose="020B0502020202020204" pitchFamily="34" charset="0"/>
              </a:rPr>
              <a:t>3</a:t>
            </a:r>
          </a:p>
          <a:p>
            <a:pPr marL="342900" lvl="1" indent="-342900">
              <a:spcAft>
                <a:spcPts val="600"/>
              </a:spcAft>
              <a:buFont typeface="Arial" panose="020B0604020202020204" pitchFamily="34" charset="0"/>
              <a:buChar char="•"/>
            </a:pPr>
            <a:r>
              <a:rPr lang="en-US" sz="2400" dirty="0" smtClean="0">
                <a:solidFill>
                  <a:schemeClr val="tx1">
                    <a:lumMod val="95000"/>
                    <a:lumOff val="5000"/>
                  </a:schemeClr>
                </a:solidFill>
                <a:latin typeface="Century Gothic" panose="020B0502020202020204" pitchFamily="34" charset="0"/>
              </a:rPr>
              <a:t>Vast </a:t>
            </a:r>
            <a:r>
              <a:rPr lang="en-US" sz="2400" dirty="0">
                <a:solidFill>
                  <a:schemeClr val="tx1">
                    <a:lumMod val="95000"/>
                    <a:lumOff val="5000"/>
                  </a:schemeClr>
                </a:solidFill>
                <a:latin typeface="Century Gothic" panose="020B0502020202020204" pitchFamily="34" charset="0"/>
              </a:rPr>
              <a:t>majority of dollars spent on IaaS is influenced by developers, and </a:t>
            </a:r>
            <a:r>
              <a:rPr lang="en-US" sz="2400" dirty="0" smtClean="0">
                <a:solidFill>
                  <a:schemeClr val="tx1">
                    <a:lumMod val="95000"/>
                    <a:lumOff val="5000"/>
                  </a:schemeClr>
                </a:solidFill>
                <a:latin typeface="Century Gothic" panose="020B0502020202020204" pitchFamily="34" charset="0"/>
              </a:rPr>
              <a:t>not necessarily </a:t>
            </a:r>
            <a:r>
              <a:rPr lang="en-US" sz="2400" dirty="0">
                <a:solidFill>
                  <a:schemeClr val="tx1">
                    <a:lumMod val="95000"/>
                    <a:lumOff val="5000"/>
                  </a:schemeClr>
                </a:solidFill>
                <a:latin typeface="Century Gothic" panose="020B0502020202020204" pitchFamily="34" charset="0"/>
              </a:rPr>
              <a:t>by IT </a:t>
            </a:r>
            <a:r>
              <a:rPr lang="en-US" sz="2400" dirty="0" smtClean="0">
                <a:solidFill>
                  <a:schemeClr val="tx1">
                    <a:lumMod val="95000"/>
                    <a:lumOff val="5000"/>
                  </a:schemeClr>
                </a:solidFill>
                <a:latin typeface="Century Gothic" panose="020B0502020202020204" pitchFamily="34" charset="0"/>
              </a:rPr>
              <a:t>operations</a:t>
            </a:r>
            <a:r>
              <a:rPr lang="en-US" sz="2400" baseline="30000" dirty="0" smtClean="0">
                <a:solidFill>
                  <a:schemeClr val="tx1">
                    <a:lumMod val="95000"/>
                    <a:lumOff val="5000"/>
                  </a:schemeClr>
                </a:solidFill>
                <a:latin typeface="Century Gothic" panose="020B0502020202020204" pitchFamily="34" charset="0"/>
              </a:rPr>
              <a:t>4</a:t>
            </a:r>
            <a:endParaRPr lang="en-US" sz="2400" dirty="0">
              <a:solidFill>
                <a:schemeClr val="tx1">
                  <a:lumMod val="95000"/>
                  <a:lumOff val="5000"/>
                </a:schemeClr>
              </a:solidFill>
              <a:latin typeface="Century Gothic" panose="020B0502020202020204" pitchFamily="34" charset="0"/>
            </a:endParaRPr>
          </a:p>
        </p:txBody>
      </p:sp>
      <p:sp>
        <p:nvSpPr>
          <p:cNvPr id="5" name="TextBox 4"/>
          <p:cNvSpPr txBox="1"/>
          <p:nvPr/>
        </p:nvSpPr>
        <p:spPr>
          <a:xfrm>
            <a:off x="162274" y="6114330"/>
            <a:ext cx="6783057" cy="707886"/>
          </a:xfrm>
          <a:prstGeom prst="rect">
            <a:avLst/>
          </a:prstGeom>
          <a:noFill/>
        </p:spPr>
        <p:txBody>
          <a:bodyPr wrap="square" rtlCol="0">
            <a:spAutoFit/>
          </a:bodyPr>
          <a:lstStyle/>
          <a:p>
            <a:r>
              <a:rPr lang="en-US" sz="1000" baseline="30000" dirty="0" smtClean="0">
                <a:latin typeface="Century Gothic" panose="020B0502020202020204" pitchFamily="34" charset="0"/>
              </a:rPr>
              <a:t>1,2,3 </a:t>
            </a:r>
            <a:r>
              <a:rPr lang="en-US" sz="1000" dirty="0" smtClean="0">
                <a:latin typeface="Century Gothic" panose="020B0502020202020204" pitchFamily="34" charset="0"/>
              </a:rPr>
              <a:t>Forrester survey, </a:t>
            </a:r>
            <a:r>
              <a:rPr lang="en-US" sz="1000" dirty="0">
                <a:latin typeface="Century Gothic" panose="020B0502020202020204" pitchFamily="34" charset="0"/>
              </a:rPr>
              <a:t>Adoption Profile: Private Cloud In North America, Q3 </a:t>
            </a:r>
            <a:r>
              <a:rPr lang="en-US" sz="1000" dirty="0" smtClean="0">
                <a:latin typeface="Century Gothic" panose="020B0502020202020204" pitchFamily="34" charset="0"/>
              </a:rPr>
              <a:t>2013.</a:t>
            </a:r>
          </a:p>
          <a:p>
            <a:r>
              <a:rPr lang="en-US" sz="1000" baseline="30000" dirty="0" smtClean="0">
                <a:latin typeface="Century Gothic" panose="020B0502020202020204" pitchFamily="34" charset="0"/>
              </a:rPr>
              <a:t>4 </a:t>
            </a:r>
            <a:r>
              <a:rPr lang="en-US" sz="1000" dirty="0" smtClean="0">
                <a:latin typeface="Century Gothic" panose="020B0502020202020204" pitchFamily="34" charset="0"/>
              </a:rPr>
              <a:t>Lydia Leong, Gartner, “</a:t>
            </a:r>
            <a:r>
              <a:rPr lang="en-US" sz="1000" i="1" dirty="0" smtClean="0">
                <a:latin typeface="Century Gothic" panose="020B0502020202020204" pitchFamily="34" charset="0"/>
              </a:rPr>
              <a:t>Cloud Pundit:  Massive Scale Computing</a:t>
            </a:r>
            <a:r>
              <a:rPr lang="en-US" sz="1000" dirty="0" smtClean="0">
                <a:latin typeface="Century Gothic" panose="020B0502020202020204" pitchFamily="34" charset="0"/>
              </a:rPr>
              <a:t>”, November 2013.</a:t>
            </a:r>
          </a:p>
          <a:p>
            <a:r>
              <a:rPr lang="en-US" sz="1000" baseline="30000" dirty="0">
                <a:latin typeface="Century Gothic" panose="020B0502020202020204" pitchFamily="34" charset="0"/>
              </a:rPr>
              <a:t>5</a:t>
            </a:r>
            <a:r>
              <a:rPr lang="en-US" sz="1000" dirty="0">
                <a:latin typeface="Century Gothic" panose="020B0502020202020204" pitchFamily="34" charset="0"/>
              </a:rPr>
              <a:t>Amazon Web Services.</a:t>
            </a:r>
          </a:p>
          <a:p>
            <a:endParaRPr lang="en-US" sz="1000" dirty="0">
              <a:latin typeface="Century Gothic" panose="020B0502020202020204" pitchFamily="34" charset="0"/>
            </a:endParaRPr>
          </a:p>
        </p:txBody>
      </p:sp>
    </p:spTree>
    <p:extLst>
      <p:ext uri="{BB962C8B-B14F-4D97-AF65-F5344CB8AC3E}">
        <p14:creationId xmlns:p14="http://schemas.microsoft.com/office/powerpoint/2010/main" val="1302044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987552"/>
          </a:xfrm>
        </p:spPr>
        <p:txBody>
          <a:bodyPr vert="horz" lIns="91440" tIns="45720" rIns="91440" bIns="45720" rtlCol="0" anchor="ctr">
            <a:noAutofit/>
          </a:bodyPr>
          <a:lstStyle/>
          <a:p>
            <a:r>
              <a:rPr lang="en-US" sz="4200" dirty="0">
                <a:solidFill>
                  <a:schemeClr val="tx2"/>
                </a:solidFill>
                <a:latin typeface="Century Gothic" pitchFamily="34" charset="0"/>
                <a:ea typeface="ＭＳ Ｐゴシック" pitchFamily="34" charset="-128"/>
                <a:cs typeface="Microsoft Sans Serif" pitchFamily="34" charset="0"/>
              </a:rPr>
              <a:t>Benefits of Hybrid Clouds</a:t>
            </a:r>
          </a:p>
        </p:txBody>
      </p:sp>
      <p:sp>
        <p:nvSpPr>
          <p:cNvPr id="4" name="Slide Number Placeholder 3"/>
          <p:cNvSpPr>
            <a:spLocks noGrp="1"/>
          </p:cNvSpPr>
          <p:nvPr>
            <p:ph type="sldNum" sz="quarter" idx="12"/>
          </p:nvPr>
        </p:nvSpPr>
        <p:spPr/>
        <p:txBody>
          <a:bodyPr/>
          <a:lstStyle/>
          <a:p>
            <a:fld id="{D62910BD-CBBA-4DCE-9412-58BBEDAF92E4}" type="slidenum">
              <a:rPr lang="en-US" smtClean="0"/>
              <a:t>13</a:t>
            </a:fld>
            <a:endParaRPr lang="en-US" dirty="0"/>
          </a:p>
        </p:txBody>
      </p:sp>
      <p:sp>
        <p:nvSpPr>
          <p:cNvPr id="3" name="Rectangle 2"/>
          <p:cNvSpPr/>
          <p:nvPr/>
        </p:nvSpPr>
        <p:spPr>
          <a:xfrm>
            <a:off x="162274" y="1228341"/>
            <a:ext cx="8766572" cy="4847481"/>
          </a:xfrm>
          <a:prstGeom prst="rect">
            <a:avLst/>
          </a:prstGeom>
        </p:spPr>
        <p:txBody>
          <a:bodyPr wrap="square">
            <a:spAutoFit/>
          </a:bodyPr>
          <a:lstStyle/>
          <a:p>
            <a:pPr marL="342900" lvl="1" indent="-342900">
              <a:spcBef>
                <a:spcPts val="600"/>
              </a:spcBef>
              <a:spcAft>
                <a:spcPts val="1200"/>
              </a:spcAft>
              <a:buFont typeface="Arial" panose="020B0604020202020204" pitchFamily="34" charset="0"/>
              <a:buChar char="•"/>
            </a:pPr>
            <a:r>
              <a:rPr lang="en-US" dirty="0" smtClean="0">
                <a:solidFill>
                  <a:schemeClr val="tx1">
                    <a:lumMod val="95000"/>
                    <a:lumOff val="5000"/>
                  </a:schemeClr>
                </a:solidFill>
                <a:latin typeface="Century Gothic" panose="020B0502020202020204" pitchFamily="34" charset="0"/>
              </a:rPr>
              <a:t>Financial considerations – Can help with “auto-scaling” and avoid large cash outlays to acquire new assets that are not needed for continual use</a:t>
            </a:r>
          </a:p>
          <a:p>
            <a:pPr marL="342900" lvl="1" indent="-342900">
              <a:spcBef>
                <a:spcPts val="600"/>
              </a:spcBef>
              <a:spcAft>
                <a:spcPts val="1200"/>
              </a:spcAft>
              <a:buFont typeface="Arial" panose="020B0604020202020204" pitchFamily="34" charset="0"/>
              <a:buChar char="•"/>
            </a:pPr>
            <a:r>
              <a:rPr lang="en-US" dirty="0" smtClean="0">
                <a:solidFill>
                  <a:schemeClr val="tx1">
                    <a:lumMod val="95000"/>
                    <a:lumOff val="5000"/>
                  </a:schemeClr>
                </a:solidFill>
                <a:latin typeface="Century Gothic" panose="020B0502020202020204" pitchFamily="34" charset="0"/>
              </a:rPr>
              <a:t>Logical </a:t>
            </a:r>
            <a:r>
              <a:rPr lang="en-US" dirty="0">
                <a:solidFill>
                  <a:schemeClr val="tx1">
                    <a:lumMod val="95000"/>
                    <a:lumOff val="5000"/>
                  </a:schemeClr>
                </a:solidFill>
                <a:latin typeface="Century Gothic" panose="020B0502020202020204" pitchFamily="34" charset="0"/>
              </a:rPr>
              <a:t>–</a:t>
            </a:r>
            <a:r>
              <a:rPr lang="en-US" dirty="0" smtClean="0">
                <a:solidFill>
                  <a:schemeClr val="tx1">
                    <a:lumMod val="95000"/>
                    <a:lumOff val="5000"/>
                  </a:schemeClr>
                </a:solidFill>
                <a:latin typeface="Century Gothic" panose="020B0502020202020204" pitchFamily="34" charset="0"/>
              </a:rPr>
              <a:t> may be the best “starting point” for what approach to pursue</a:t>
            </a:r>
          </a:p>
          <a:p>
            <a:pPr marL="342900" lvl="1" indent="-342900">
              <a:spcBef>
                <a:spcPts val="600"/>
              </a:spcBef>
              <a:spcAft>
                <a:spcPts val="1200"/>
              </a:spcAft>
              <a:buFont typeface="Arial" panose="020B0604020202020204" pitchFamily="34" charset="0"/>
              <a:buChar char="•"/>
            </a:pPr>
            <a:r>
              <a:rPr lang="en-US" dirty="0" smtClean="0">
                <a:solidFill>
                  <a:schemeClr val="tx1">
                    <a:lumMod val="95000"/>
                    <a:lumOff val="5000"/>
                  </a:schemeClr>
                </a:solidFill>
                <a:latin typeface="Century Gothic" panose="020B0502020202020204" pitchFamily="34" charset="0"/>
              </a:rPr>
              <a:t>Leverage – </a:t>
            </a:r>
            <a:r>
              <a:rPr lang="en-US" dirty="0">
                <a:solidFill>
                  <a:schemeClr val="tx1">
                    <a:lumMod val="95000"/>
                    <a:lumOff val="5000"/>
                  </a:schemeClr>
                </a:solidFill>
                <a:latin typeface="Century Gothic" panose="020B0502020202020204" pitchFamily="34" charset="0"/>
              </a:rPr>
              <a:t>p</a:t>
            </a:r>
            <a:r>
              <a:rPr lang="en-US" dirty="0" smtClean="0">
                <a:solidFill>
                  <a:schemeClr val="tx1">
                    <a:lumMod val="95000"/>
                    <a:lumOff val="5000"/>
                  </a:schemeClr>
                </a:solidFill>
                <a:latin typeface="Century Gothic" panose="020B0502020202020204" pitchFamily="34" charset="0"/>
              </a:rPr>
              <a:t>ublic cloud component can be used for disaster recovery and COOP capabilities</a:t>
            </a:r>
          </a:p>
          <a:p>
            <a:pPr marL="342900" lvl="1" indent="-342900">
              <a:spcBef>
                <a:spcPts val="600"/>
              </a:spcBef>
              <a:spcAft>
                <a:spcPts val="1200"/>
              </a:spcAft>
              <a:buFont typeface="Arial" panose="020B0604020202020204" pitchFamily="34" charset="0"/>
              <a:buChar char="•"/>
            </a:pPr>
            <a:r>
              <a:rPr lang="en-US" dirty="0" smtClean="0">
                <a:solidFill>
                  <a:schemeClr val="tx1">
                    <a:lumMod val="95000"/>
                    <a:lumOff val="5000"/>
                  </a:schemeClr>
                </a:solidFill>
                <a:latin typeface="Century Gothic" panose="020B0502020202020204" pitchFamily="34" charset="0"/>
              </a:rPr>
              <a:t>Load balancing – ability to move workloads from private to public cloud and back again as needed </a:t>
            </a:r>
          </a:p>
          <a:p>
            <a:pPr marL="342900" lvl="1" indent="-342900">
              <a:spcBef>
                <a:spcPts val="600"/>
              </a:spcBef>
              <a:spcAft>
                <a:spcPts val="1200"/>
              </a:spcAft>
              <a:buFont typeface="Arial" panose="020B0604020202020204" pitchFamily="34" charset="0"/>
              <a:buChar char="•"/>
            </a:pPr>
            <a:r>
              <a:rPr lang="en-US" dirty="0" smtClean="0">
                <a:solidFill>
                  <a:schemeClr val="tx1">
                    <a:lumMod val="95000"/>
                    <a:lumOff val="5000"/>
                  </a:schemeClr>
                </a:solidFill>
                <a:latin typeface="Century Gothic" panose="020B0502020202020204" pitchFamily="34" charset="0"/>
              </a:rPr>
              <a:t>Scalability – can use computing resources to react faster than normally in a “fixed” private cloud or traditional data center environment (e.g., pay-as-you-go models)</a:t>
            </a:r>
          </a:p>
          <a:p>
            <a:pPr marL="342900" lvl="1" indent="-342900">
              <a:spcBef>
                <a:spcPts val="600"/>
              </a:spcBef>
              <a:spcAft>
                <a:spcPts val="1200"/>
              </a:spcAft>
              <a:buFont typeface="Arial" panose="020B0604020202020204" pitchFamily="34" charset="0"/>
              <a:buChar char="•"/>
            </a:pPr>
            <a:r>
              <a:rPr lang="en-US" dirty="0" smtClean="0">
                <a:solidFill>
                  <a:schemeClr val="tx1">
                    <a:lumMod val="95000"/>
                    <a:lumOff val="5000"/>
                  </a:schemeClr>
                </a:solidFill>
                <a:latin typeface="Century Gothic" panose="020B0502020202020204" pitchFamily="34" charset="0"/>
              </a:rPr>
              <a:t>Testing – facilitates IPv6 testing for critical customer-facing apps (public cloud front end talks IPv6 while the private cloud back-end communicates via IPv4) without costly changes to infrastructure</a:t>
            </a:r>
            <a:endParaRPr lang="en-US" dirty="0">
              <a:solidFill>
                <a:schemeClr val="tx1">
                  <a:lumMod val="95000"/>
                  <a:lumOff val="5000"/>
                </a:schemeClr>
              </a:solidFill>
              <a:latin typeface="Century Gothic" panose="020B0502020202020204" pitchFamily="34" charset="0"/>
            </a:endParaRPr>
          </a:p>
        </p:txBody>
      </p:sp>
    </p:spTree>
    <p:extLst>
      <p:ext uri="{BB962C8B-B14F-4D97-AF65-F5344CB8AC3E}">
        <p14:creationId xmlns:p14="http://schemas.microsoft.com/office/powerpoint/2010/main" val="39533814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095"/>
            <a:ext cx="9144000" cy="1021011"/>
          </a:xfrm>
        </p:spPr>
        <p:txBody>
          <a:bodyPr vert="horz" lIns="91440" tIns="45720" rIns="91440" bIns="45720" rtlCol="0" anchor="ctr">
            <a:noAutofit/>
          </a:bodyPr>
          <a:lstStyle/>
          <a:p>
            <a:r>
              <a:rPr lang="en-US" sz="4200" dirty="0">
                <a:solidFill>
                  <a:schemeClr val="tx2"/>
                </a:solidFill>
                <a:latin typeface="Century Gothic" pitchFamily="34" charset="0"/>
                <a:ea typeface="ＭＳ Ｐゴシック" pitchFamily="34" charset="-128"/>
                <a:cs typeface="Microsoft Sans Serif" pitchFamily="34" charset="0"/>
              </a:rPr>
              <a:t>Cloud PaaS</a:t>
            </a:r>
            <a:r>
              <a:rPr lang="en-US" dirty="0" smtClean="0">
                <a:solidFill>
                  <a:schemeClr val="accent1"/>
                </a:solidFill>
                <a:latin typeface="Century Gothic" pitchFamily="34" charset="0"/>
                <a:ea typeface="ＭＳ Ｐゴシック" pitchFamily="34" charset="-128"/>
                <a:cs typeface="Microsoft Sans Serif" pitchFamily="34" charset="0"/>
              </a:rPr>
              <a:t/>
            </a:r>
            <a:br>
              <a:rPr lang="en-US" dirty="0" smtClean="0">
                <a:solidFill>
                  <a:schemeClr val="accent1"/>
                </a:solidFill>
                <a:latin typeface="Century Gothic" pitchFamily="34" charset="0"/>
                <a:ea typeface="ＭＳ Ｐゴシック" pitchFamily="34" charset="-128"/>
                <a:cs typeface="Microsoft Sans Serif" pitchFamily="34" charset="0"/>
              </a:rPr>
            </a:br>
            <a:r>
              <a:rPr lang="en-US" sz="2400" dirty="0">
                <a:solidFill>
                  <a:schemeClr val="accent1"/>
                </a:solidFill>
                <a:latin typeface="Century Gothic" panose="020B0502020202020204" pitchFamily="34" charset="0"/>
              </a:rPr>
              <a:t>Growth </a:t>
            </a:r>
            <a:r>
              <a:rPr lang="en-US" sz="2400" dirty="0" smtClean="0">
                <a:solidFill>
                  <a:schemeClr val="accent1"/>
                </a:solidFill>
                <a:latin typeface="Century Gothic" panose="020B0502020202020204" pitchFamily="34" charset="0"/>
              </a:rPr>
              <a:t>Driven </a:t>
            </a:r>
            <a:r>
              <a:rPr lang="en-US" sz="2400" dirty="0">
                <a:solidFill>
                  <a:schemeClr val="accent1"/>
                </a:solidFill>
                <a:latin typeface="Century Gothic" panose="020B0502020202020204" pitchFamily="34" charset="0"/>
              </a:rPr>
              <a:t>by </a:t>
            </a:r>
            <a:r>
              <a:rPr lang="en-US" sz="2400" dirty="0" smtClean="0">
                <a:solidFill>
                  <a:schemeClr val="accent1"/>
                </a:solidFill>
                <a:latin typeface="Century Gothic" panose="020B0502020202020204" pitchFamily="34" charset="0"/>
              </a:rPr>
              <a:t>Mobile</a:t>
            </a:r>
            <a:r>
              <a:rPr lang="en-US" sz="2400" dirty="0">
                <a:solidFill>
                  <a:schemeClr val="accent1"/>
                </a:solidFill>
                <a:latin typeface="Century Gothic" panose="020B0502020202020204" pitchFamily="34" charset="0"/>
              </a:rPr>
              <a:t>, </a:t>
            </a:r>
            <a:r>
              <a:rPr lang="en-US" sz="2400" dirty="0" smtClean="0">
                <a:solidFill>
                  <a:schemeClr val="accent1"/>
                </a:solidFill>
                <a:latin typeface="Century Gothic" panose="020B0502020202020204" pitchFamily="34" charset="0"/>
              </a:rPr>
              <a:t>Open </a:t>
            </a:r>
            <a:r>
              <a:rPr lang="en-US" sz="2400" dirty="0">
                <a:solidFill>
                  <a:schemeClr val="accent1"/>
                </a:solidFill>
                <a:latin typeface="Century Gothic" panose="020B0502020202020204" pitchFamily="34" charset="0"/>
              </a:rPr>
              <a:t>data, and APIs</a:t>
            </a:r>
          </a:p>
        </p:txBody>
      </p:sp>
      <p:sp>
        <p:nvSpPr>
          <p:cNvPr id="4" name="Slide Number Placeholder 3"/>
          <p:cNvSpPr>
            <a:spLocks noGrp="1"/>
          </p:cNvSpPr>
          <p:nvPr>
            <p:ph type="sldNum" sz="quarter" idx="12"/>
          </p:nvPr>
        </p:nvSpPr>
        <p:spPr/>
        <p:txBody>
          <a:bodyPr/>
          <a:lstStyle/>
          <a:p>
            <a:fld id="{D62910BD-CBBA-4DCE-9412-58BBEDAF92E4}" type="slidenum">
              <a:rPr lang="en-US" smtClean="0"/>
              <a:t>14</a:t>
            </a:fld>
            <a:endParaRPr lang="en-US" dirty="0"/>
          </a:p>
        </p:txBody>
      </p:sp>
      <p:sp>
        <p:nvSpPr>
          <p:cNvPr id="3" name="Rectangle 2"/>
          <p:cNvSpPr/>
          <p:nvPr/>
        </p:nvSpPr>
        <p:spPr>
          <a:xfrm>
            <a:off x="398578" y="1242665"/>
            <a:ext cx="8426923" cy="4721805"/>
          </a:xfrm>
          <a:prstGeom prst="rect">
            <a:avLst/>
          </a:prstGeom>
        </p:spPr>
        <p:txBody>
          <a:bodyPr wrap="square">
            <a:spAutoFit/>
          </a:bodyPr>
          <a:lstStyle/>
          <a:p>
            <a:pPr marL="342900" lvl="1" indent="-342900">
              <a:spcAft>
                <a:spcPts val="600"/>
              </a:spcAft>
              <a:buFont typeface="Arial" panose="020B0604020202020204" pitchFamily="34" charset="0"/>
              <a:buChar char="•"/>
            </a:pPr>
            <a:r>
              <a:rPr lang="en-US" sz="2000" dirty="0" smtClean="0">
                <a:solidFill>
                  <a:schemeClr val="tx1">
                    <a:lumMod val="95000"/>
                    <a:lumOff val="5000"/>
                  </a:schemeClr>
                </a:solidFill>
                <a:latin typeface="Century Gothic" panose="020B0502020202020204" pitchFamily="34" charset="0"/>
              </a:rPr>
              <a:t>Recent policies:</a:t>
            </a:r>
          </a:p>
          <a:p>
            <a:pPr marL="739775" lvl="1" indent="-282575">
              <a:spcBef>
                <a:spcPts val="300"/>
              </a:spcBef>
              <a:spcAft>
                <a:spcPts val="300"/>
              </a:spcAft>
              <a:buFont typeface="Arial" panose="020B0604020202020204" pitchFamily="34" charset="0"/>
              <a:buChar char="―"/>
            </a:pPr>
            <a:r>
              <a:rPr lang="en-US" sz="1500" dirty="0">
                <a:solidFill>
                  <a:schemeClr val="tx1">
                    <a:lumMod val="95000"/>
                    <a:lumOff val="5000"/>
                  </a:schemeClr>
                </a:solidFill>
                <a:latin typeface="Century Gothic" panose="020B0502020202020204" pitchFamily="34" charset="0"/>
              </a:rPr>
              <a:t>Executive Order, Making Open and Machine Readable the New Default for Government Information</a:t>
            </a:r>
            <a:r>
              <a:rPr lang="en-US" sz="1500" baseline="30000" dirty="0">
                <a:solidFill>
                  <a:schemeClr val="tx1">
                    <a:lumMod val="95000"/>
                    <a:lumOff val="5000"/>
                  </a:schemeClr>
                </a:solidFill>
                <a:latin typeface="Century Gothic" panose="020B0502020202020204" pitchFamily="34" charset="0"/>
              </a:rPr>
              <a:t>1</a:t>
            </a:r>
            <a:r>
              <a:rPr lang="en-US" sz="1500" dirty="0">
                <a:solidFill>
                  <a:schemeClr val="tx1">
                    <a:lumMod val="95000"/>
                    <a:lumOff val="5000"/>
                  </a:schemeClr>
                </a:solidFill>
                <a:latin typeface="Century Gothic" panose="020B0502020202020204" pitchFamily="34" charset="0"/>
              </a:rPr>
              <a:t> </a:t>
            </a:r>
          </a:p>
          <a:p>
            <a:pPr marL="739775" lvl="1" indent="-282575">
              <a:spcBef>
                <a:spcPts val="300"/>
              </a:spcBef>
              <a:spcAft>
                <a:spcPts val="300"/>
              </a:spcAft>
              <a:buFont typeface="Arial" panose="020B0604020202020204" pitchFamily="34" charset="0"/>
              <a:buChar char="―"/>
            </a:pPr>
            <a:r>
              <a:rPr lang="en-US" sz="1500" dirty="0">
                <a:solidFill>
                  <a:schemeClr val="tx1">
                    <a:lumMod val="95000"/>
                    <a:lumOff val="5000"/>
                  </a:schemeClr>
                </a:solidFill>
                <a:latin typeface="Century Gothic" panose="020B0502020202020204" pitchFamily="34" charset="0"/>
              </a:rPr>
              <a:t>OMB M-13-13, Open Data Policy-Managing Information as an Asset</a:t>
            </a:r>
            <a:r>
              <a:rPr lang="en-US" sz="1500" baseline="30000" dirty="0">
                <a:solidFill>
                  <a:schemeClr val="tx1">
                    <a:lumMod val="95000"/>
                    <a:lumOff val="5000"/>
                  </a:schemeClr>
                </a:solidFill>
                <a:latin typeface="Century Gothic" panose="020B0502020202020204" pitchFamily="34" charset="0"/>
              </a:rPr>
              <a:t>2</a:t>
            </a:r>
          </a:p>
          <a:p>
            <a:pPr marL="342900" lvl="1" indent="-342900">
              <a:spcBef>
                <a:spcPts val="800"/>
              </a:spcBef>
              <a:spcAft>
                <a:spcPts val="600"/>
              </a:spcAft>
              <a:buFont typeface="Arial" panose="020B0604020202020204" pitchFamily="34" charset="0"/>
              <a:buChar char="•"/>
            </a:pPr>
            <a:r>
              <a:rPr lang="en-US" sz="2000" dirty="0" smtClean="0">
                <a:solidFill>
                  <a:schemeClr val="tx1">
                    <a:lumMod val="95000"/>
                    <a:lumOff val="5000"/>
                  </a:schemeClr>
                </a:solidFill>
                <a:latin typeface="Century Gothic" panose="020B0502020202020204" pitchFamily="34" charset="0"/>
              </a:rPr>
              <a:t>Making </a:t>
            </a:r>
            <a:r>
              <a:rPr lang="en-US" sz="2000" dirty="0">
                <a:solidFill>
                  <a:schemeClr val="tx1">
                    <a:lumMod val="95000"/>
                    <a:lumOff val="5000"/>
                  </a:schemeClr>
                </a:solidFill>
                <a:latin typeface="Century Gothic" panose="020B0502020202020204" pitchFamily="34" charset="0"/>
              </a:rPr>
              <a:t>information resources accessible, discoverable, and usable by the </a:t>
            </a:r>
            <a:r>
              <a:rPr lang="en-US" sz="2000" dirty="0" smtClean="0">
                <a:solidFill>
                  <a:schemeClr val="tx1">
                    <a:lumMod val="95000"/>
                    <a:lumOff val="5000"/>
                  </a:schemeClr>
                </a:solidFill>
                <a:latin typeface="Century Gothic" panose="020B0502020202020204" pitchFamily="34" charset="0"/>
              </a:rPr>
              <a:t>public…Data.gov</a:t>
            </a:r>
            <a:r>
              <a:rPr lang="en-US" sz="2000" baseline="30000" dirty="0">
                <a:solidFill>
                  <a:schemeClr val="tx1">
                    <a:lumMod val="95000"/>
                    <a:lumOff val="5000"/>
                  </a:schemeClr>
                </a:solidFill>
                <a:latin typeface="Century Gothic" panose="020B0502020202020204" pitchFamily="34" charset="0"/>
              </a:rPr>
              <a:t>3</a:t>
            </a:r>
            <a:r>
              <a:rPr lang="en-US" sz="2000" dirty="0" smtClean="0">
                <a:solidFill>
                  <a:schemeClr val="tx1">
                    <a:lumMod val="95000"/>
                    <a:lumOff val="5000"/>
                  </a:schemeClr>
                </a:solidFill>
                <a:latin typeface="Century Gothic" panose="020B0502020202020204" pitchFamily="34" charset="0"/>
              </a:rPr>
              <a:t>:</a:t>
            </a:r>
          </a:p>
          <a:p>
            <a:pPr marL="739775" lvl="1" indent="-282575">
              <a:spcBef>
                <a:spcPts val="300"/>
              </a:spcBef>
              <a:spcAft>
                <a:spcPts val="300"/>
              </a:spcAft>
              <a:buFont typeface="Arial" panose="020B0604020202020204" pitchFamily="34" charset="0"/>
              <a:buChar char="―"/>
            </a:pPr>
            <a:r>
              <a:rPr lang="en-US" sz="1500" dirty="0">
                <a:solidFill>
                  <a:schemeClr val="tx1">
                    <a:lumMod val="95000"/>
                    <a:lumOff val="5000"/>
                  </a:schemeClr>
                </a:solidFill>
                <a:latin typeface="Century Gothic" panose="020B0502020202020204" pitchFamily="34" charset="0"/>
              </a:rPr>
              <a:t>88K agency data sets available</a:t>
            </a:r>
          </a:p>
          <a:p>
            <a:pPr marL="739775" lvl="1" indent="-282575">
              <a:spcBef>
                <a:spcPts val="300"/>
              </a:spcBef>
              <a:spcAft>
                <a:spcPts val="300"/>
              </a:spcAft>
              <a:buFont typeface="Arial" panose="020B0604020202020204" pitchFamily="34" charset="0"/>
              <a:buChar char="―"/>
            </a:pPr>
            <a:r>
              <a:rPr lang="en-US" sz="1500" dirty="0">
                <a:solidFill>
                  <a:schemeClr val="tx1">
                    <a:lumMod val="95000"/>
                    <a:lumOff val="5000"/>
                  </a:schemeClr>
                </a:solidFill>
                <a:latin typeface="Century Gothic" panose="020B0502020202020204" pitchFamily="34" charset="0"/>
              </a:rPr>
              <a:t>409 web APIs released</a:t>
            </a:r>
          </a:p>
          <a:p>
            <a:pPr marL="739775" lvl="1" indent="-282575">
              <a:spcBef>
                <a:spcPts val="300"/>
              </a:spcBef>
              <a:spcAft>
                <a:spcPts val="300"/>
              </a:spcAft>
              <a:buFont typeface="Arial" panose="020B0604020202020204" pitchFamily="34" charset="0"/>
              <a:buChar char="―"/>
            </a:pPr>
            <a:r>
              <a:rPr lang="en-US" sz="1500" dirty="0">
                <a:solidFill>
                  <a:schemeClr val="tx1">
                    <a:lumMod val="95000"/>
                    <a:lumOff val="5000"/>
                  </a:schemeClr>
                </a:solidFill>
                <a:latin typeface="Century Gothic" panose="020B0502020202020204" pitchFamily="34" charset="0"/>
              </a:rPr>
              <a:t>140 mobile apps released</a:t>
            </a:r>
          </a:p>
          <a:p>
            <a:pPr marL="342900" lvl="1" indent="-342900">
              <a:spcBef>
                <a:spcPts val="800"/>
              </a:spcBef>
              <a:spcAft>
                <a:spcPts val="600"/>
              </a:spcAft>
              <a:buFont typeface="Arial" panose="020B0604020202020204" pitchFamily="34" charset="0"/>
              <a:buChar char="•"/>
            </a:pPr>
            <a:r>
              <a:rPr lang="en-US" sz="2000" dirty="0" smtClean="0">
                <a:solidFill>
                  <a:schemeClr val="tx1">
                    <a:lumMod val="95000"/>
                    <a:lumOff val="5000"/>
                  </a:schemeClr>
                </a:solidFill>
                <a:latin typeface="Century Gothic" panose="020B0502020202020204" pitchFamily="34" charset="0"/>
              </a:rPr>
              <a:t>Web </a:t>
            </a:r>
            <a:r>
              <a:rPr lang="en-US" sz="2000" dirty="0">
                <a:solidFill>
                  <a:schemeClr val="tx1">
                    <a:lumMod val="95000"/>
                    <a:lumOff val="5000"/>
                  </a:schemeClr>
                </a:solidFill>
                <a:latin typeface="Century Gothic" panose="020B0502020202020204" pitchFamily="34" charset="0"/>
              </a:rPr>
              <a:t>Application Programming Interfaces (APIs) are increasing the demand for Cloud PaaS:</a:t>
            </a:r>
          </a:p>
          <a:p>
            <a:pPr marL="739775" lvl="1" indent="-282575">
              <a:spcBef>
                <a:spcPts val="300"/>
              </a:spcBef>
              <a:spcAft>
                <a:spcPts val="300"/>
              </a:spcAft>
              <a:buFont typeface="Arial" panose="020B0604020202020204" pitchFamily="34" charset="0"/>
              <a:buChar char="―"/>
            </a:pPr>
            <a:r>
              <a:rPr lang="en-US" sz="1500" dirty="0" smtClean="0">
                <a:solidFill>
                  <a:schemeClr val="tx1">
                    <a:lumMod val="95000"/>
                    <a:lumOff val="5000"/>
                  </a:schemeClr>
                </a:solidFill>
                <a:latin typeface="Century Gothic" panose="020B0502020202020204" pitchFamily="34" charset="0"/>
              </a:rPr>
              <a:t>Standardized </a:t>
            </a:r>
            <a:r>
              <a:rPr lang="en-US" sz="1500" dirty="0">
                <a:solidFill>
                  <a:schemeClr val="tx1">
                    <a:lumMod val="95000"/>
                    <a:lumOff val="5000"/>
                  </a:schemeClr>
                </a:solidFill>
                <a:latin typeface="Century Gothic" panose="020B0502020202020204" pitchFamily="34" charset="0"/>
              </a:rPr>
              <a:t>and predictable platforms</a:t>
            </a:r>
          </a:p>
          <a:p>
            <a:pPr marL="739775" lvl="1" indent="-282575">
              <a:spcBef>
                <a:spcPts val="300"/>
              </a:spcBef>
              <a:spcAft>
                <a:spcPts val="300"/>
              </a:spcAft>
              <a:buFont typeface="Arial" panose="020B0604020202020204" pitchFamily="34" charset="0"/>
              <a:buChar char="―"/>
            </a:pPr>
            <a:r>
              <a:rPr lang="en-US" sz="1500" dirty="0" smtClean="0">
                <a:solidFill>
                  <a:schemeClr val="tx1">
                    <a:lumMod val="95000"/>
                    <a:lumOff val="5000"/>
                  </a:schemeClr>
                </a:solidFill>
                <a:latin typeface="Century Gothic" panose="020B0502020202020204" pitchFamily="34" charset="0"/>
              </a:rPr>
              <a:t>Allows </a:t>
            </a:r>
            <a:r>
              <a:rPr lang="en-US" sz="1500" dirty="0">
                <a:solidFill>
                  <a:schemeClr val="tx1">
                    <a:lumMod val="95000"/>
                    <a:lumOff val="5000"/>
                  </a:schemeClr>
                </a:solidFill>
                <a:latin typeface="Century Gothic" panose="020B0502020202020204" pitchFamily="34" charset="0"/>
              </a:rPr>
              <a:t>for broader use of cloud platforms across the enterprise</a:t>
            </a:r>
          </a:p>
          <a:p>
            <a:pPr marL="739775" lvl="1" indent="-282575">
              <a:spcBef>
                <a:spcPts val="300"/>
              </a:spcBef>
              <a:spcAft>
                <a:spcPts val="300"/>
              </a:spcAft>
              <a:buFont typeface="Arial" panose="020B0604020202020204" pitchFamily="34" charset="0"/>
              <a:buChar char="―"/>
            </a:pPr>
            <a:r>
              <a:rPr lang="en-US" sz="1500" dirty="0" smtClean="0">
                <a:solidFill>
                  <a:schemeClr val="tx1">
                    <a:lumMod val="95000"/>
                    <a:lumOff val="5000"/>
                  </a:schemeClr>
                </a:solidFill>
                <a:latin typeface="Century Gothic" panose="020B0502020202020204" pitchFamily="34" charset="0"/>
              </a:rPr>
              <a:t>Quickly scale to </a:t>
            </a:r>
            <a:r>
              <a:rPr lang="en-US" sz="1500" dirty="0">
                <a:solidFill>
                  <a:schemeClr val="tx1">
                    <a:lumMod val="95000"/>
                    <a:lumOff val="5000"/>
                  </a:schemeClr>
                </a:solidFill>
                <a:latin typeface="Century Gothic" panose="020B0502020202020204" pitchFamily="34" charset="0"/>
              </a:rPr>
              <a:t>accommodate unpredictable </a:t>
            </a:r>
            <a:r>
              <a:rPr lang="en-US" sz="1500" dirty="0" smtClean="0">
                <a:solidFill>
                  <a:schemeClr val="tx1">
                    <a:lumMod val="95000"/>
                    <a:lumOff val="5000"/>
                  </a:schemeClr>
                </a:solidFill>
                <a:latin typeface="Century Gothic" panose="020B0502020202020204" pitchFamily="34" charset="0"/>
              </a:rPr>
              <a:t>demand</a:t>
            </a:r>
            <a:endParaRPr lang="en-US" sz="1500" dirty="0">
              <a:solidFill>
                <a:schemeClr val="tx1">
                  <a:lumMod val="95000"/>
                  <a:lumOff val="5000"/>
                </a:schemeClr>
              </a:solidFill>
              <a:latin typeface="Century Gothic" panose="020B0502020202020204" pitchFamily="34" charset="0"/>
            </a:endParaRPr>
          </a:p>
        </p:txBody>
      </p:sp>
      <p:sp>
        <p:nvSpPr>
          <p:cNvPr id="6" name="TextBox 5"/>
          <p:cNvSpPr txBox="1"/>
          <p:nvPr/>
        </p:nvSpPr>
        <p:spPr>
          <a:xfrm>
            <a:off x="184935" y="6444476"/>
            <a:ext cx="6606283" cy="246221"/>
          </a:xfrm>
          <a:prstGeom prst="rect">
            <a:avLst/>
          </a:prstGeom>
          <a:noFill/>
        </p:spPr>
        <p:txBody>
          <a:bodyPr wrap="square" rtlCol="0">
            <a:spAutoFit/>
          </a:bodyPr>
          <a:lstStyle/>
          <a:p>
            <a:r>
              <a:rPr lang="en-US" sz="1000" baseline="30000" dirty="0" smtClean="0">
                <a:latin typeface="Century Gothic" panose="020B0502020202020204" pitchFamily="34" charset="0"/>
              </a:rPr>
              <a:t>1,2 </a:t>
            </a:r>
            <a:r>
              <a:rPr lang="en-US" sz="1000" dirty="0" smtClean="0">
                <a:latin typeface="Century Gothic" panose="020B0502020202020204" pitchFamily="34" charset="0"/>
              </a:rPr>
              <a:t>Executive Order and OMB Memorandum issued May </a:t>
            </a:r>
            <a:r>
              <a:rPr lang="en-US" sz="1000" dirty="0">
                <a:latin typeface="Century Gothic" panose="020B0502020202020204" pitchFamily="34" charset="0"/>
              </a:rPr>
              <a:t>9, </a:t>
            </a:r>
            <a:r>
              <a:rPr lang="en-US" sz="1000" dirty="0" smtClean="0">
                <a:latin typeface="Century Gothic" panose="020B0502020202020204" pitchFamily="34" charset="0"/>
              </a:rPr>
              <a:t>2013.</a:t>
            </a:r>
            <a:endParaRPr lang="en-US" sz="1000" dirty="0">
              <a:latin typeface="Century Gothic" panose="020B0502020202020204" pitchFamily="34" charset="0"/>
            </a:endParaRPr>
          </a:p>
        </p:txBody>
      </p:sp>
      <p:sp>
        <p:nvSpPr>
          <p:cNvPr id="7" name="TextBox 6"/>
          <p:cNvSpPr txBox="1"/>
          <p:nvPr/>
        </p:nvSpPr>
        <p:spPr>
          <a:xfrm>
            <a:off x="5815173" y="6437446"/>
            <a:ext cx="2630184" cy="246221"/>
          </a:xfrm>
          <a:prstGeom prst="rect">
            <a:avLst/>
          </a:prstGeom>
          <a:noFill/>
        </p:spPr>
        <p:txBody>
          <a:bodyPr wrap="square" rtlCol="0">
            <a:spAutoFit/>
          </a:bodyPr>
          <a:lstStyle/>
          <a:p>
            <a:r>
              <a:rPr lang="en-US" sz="1000" baseline="30000" dirty="0" smtClean="0"/>
              <a:t>3</a:t>
            </a:r>
            <a:r>
              <a:rPr lang="en-US" sz="1000" dirty="0" smtClean="0"/>
              <a:t> </a:t>
            </a:r>
            <a:r>
              <a:rPr lang="en-US" sz="1000" dirty="0" smtClean="0">
                <a:latin typeface="Century Gothic" panose="020B0502020202020204" pitchFamily="34" charset="0"/>
              </a:rPr>
              <a:t>Data.gov </a:t>
            </a:r>
            <a:r>
              <a:rPr lang="en-US" sz="1000" dirty="0">
                <a:latin typeface="Century Gothic" panose="020B0502020202020204" pitchFamily="34" charset="0"/>
              </a:rPr>
              <a:t>data as of April </a:t>
            </a:r>
            <a:r>
              <a:rPr lang="en-US" sz="1000" dirty="0" smtClean="0">
                <a:latin typeface="Century Gothic" panose="020B0502020202020204" pitchFamily="34" charset="0"/>
              </a:rPr>
              <a:t>2014.</a:t>
            </a:r>
            <a:endParaRPr lang="en-US" sz="1000" dirty="0">
              <a:latin typeface="Century Gothic" panose="020B0502020202020204" pitchFamily="34" charset="0"/>
            </a:endParaRPr>
          </a:p>
        </p:txBody>
      </p:sp>
    </p:spTree>
    <p:extLst>
      <p:ext uri="{BB962C8B-B14F-4D97-AF65-F5344CB8AC3E}">
        <p14:creationId xmlns:p14="http://schemas.microsoft.com/office/powerpoint/2010/main" val="13722846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153"/>
            <a:ext cx="9144000" cy="987552"/>
          </a:xfrm>
        </p:spPr>
        <p:txBody>
          <a:bodyPr vert="horz" lIns="91440" tIns="45720" rIns="91440" bIns="45720" rtlCol="0" anchor="ctr">
            <a:noAutofit/>
          </a:bodyPr>
          <a:lstStyle/>
          <a:p>
            <a:r>
              <a:rPr lang="en-US" sz="4200" dirty="0">
                <a:solidFill>
                  <a:schemeClr val="tx2"/>
                </a:solidFill>
                <a:latin typeface="Century Gothic" pitchFamily="34" charset="0"/>
                <a:ea typeface="ＭＳ Ｐゴシック" pitchFamily="34" charset="-128"/>
                <a:cs typeface="Microsoft Sans Serif" pitchFamily="34" charset="0"/>
              </a:rPr>
              <a:t>Cloud Impact on Role of CIO</a:t>
            </a:r>
          </a:p>
        </p:txBody>
      </p:sp>
      <p:sp>
        <p:nvSpPr>
          <p:cNvPr id="4" name="Slide Number Placeholder 3"/>
          <p:cNvSpPr>
            <a:spLocks noGrp="1"/>
          </p:cNvSpPr>
          <p:nvPr>
            <p:ph type="sldNum" sz="quarter" idx="12"/>
          </p:nvPr>
        </p:nvSpPr>
        <p:spPr/>
        <p:txBody>
          <a:bodyPr/>
          <a:lstStyle/>
          <a:p>
            <a:fld id="{D62910BD-CBBA-4DCE-9412-58BBEDAF92E4}" type="slidenum">
              <a:rPr lang="en-US" smtClean="0"/>
              <a:t>15</a:t>
            </a:fld>
            <a:endParaRPr lang="en-US" dirty="0"/>
          </a:p>
        </p:txBody>
      </p:sp>
      <p:sp>
        <p:nvSpPr>
          <p:cNvPr id="5" name="Rectangle 4"/>
          <p:cNvSpPr/>
          <p:nvPr/>
        </p:nvSpPr>
        <p:spPr>
          <a:xfrm>
            <a:off x="407648" y="4557925"/>
            <a:ext cx="8508655" cy="1738938"/>
          </a:xfrm>
          <a:prstGeom prst="rect">
            <a:avLst/>
          </a:prstGeom>
        </p:spPr>
        <p:txBody>
          <a:bodyPr wrap="square">
            <a:spAutoFit/>
          </a:bodyPr>
          <a:lstStyle/>
          <a:p>
            <a:pPr marL="285750" indent="-285750">
              <a:spcAft>
                <a:spcPts val="600"/>
              </a:spcAft>
              <a:buFont typeface="Arial" panose="020B0604020202020204" pitchFamily="34" charset="0"/>
              <a:buChar char="•"/>
            </a:pPr>
            <a:r>
              <a:rPr lang="en-US" dirty="0" smtClean="0">
                <a:solidFill>
                  <a:schemeClr val="tx1">
                    <a:lumMod val="95000"/>
                    <a:lumOff val="5000"/>
                  </a:schemeClr>
                </a:solidFill>
                <a:latin typeface="Century Gothic" panose="020B0502020202020204" pitchFamily="34" charset="0"/>
              </a:rPr>
              <a:t>Cloud Services Broker - Over 1/3 </a:t>
            </a:r>
            <a:r>
              <a:rPr lang="en-US" dirty="0">
                <a:solidFill>
                  <a:schemeClr val="tx1">
                    <a:lumMod val="95000"/>
                    <a:lumOff val="5000"/>
                  </a:schemeClr>
                </a:solidFill>
                <a:latin typeface="Century Gothic" panose="020B0502020202020204" pitchFamily="34" charset="0"/>
              </a:rPr>
              <a:t>of IT </a:t>
            </a:r>
            <a:r>
              <a:rPr lang="en-US" dirty="0" smtClean="0">
                <a:solidFill>
                  <a:schemeClr val="tx1">
                    <a:lumMod val="95000"/>
                    <a:lumOff val="5000"/>
                  </a:schemeClr>
                </a:solidFill>
                <a:latin typeface="Century Gothic" panose="020B0502020202020204" pitchFamily="34" charset="0"/>
              </a:rPr>
              <a:t>organizations </a:t>
            </a:r>
            <a:r>
              <a:rPr lang="en-US" dirty="0">
                <a:solidFill>
                  <a:schemeClr val="tx1">
                    <a:lumMod val="95000"/>
                    <a:lumOff val="5000"/>
                  </a:schemeClr>
                </a:solidFill>
                <a:latin typeface="Century Gothic" panose="020B0502020202020204" pitchFamily="34" charset="0"/>
              </a:rPr>
              <a:t>act primarily as services brokers, and </a:t>
            </a:r>
            <a:r>
              <a:rPr lang="en-US" dirty="0" smtClean="0">
                <a:solidFill>
                  <a:schemeClr val="tx1">
                    <a:lumMod val="95000"/>
                    <a:lumOff val="5000"/>
                  </a:schemeClr>
                </a:solidFill>
                <a:latin typeface="Century Gothic" panose="020B0502020202020204" pitchFamily="34" charset="0"/>
              </a:rPr>
              <a:t>data shows this trend is expected </a:t>
            </a:r>
            <a:r>
              <a:rPr lang="en-US" dirty="0">
                <a:solidFill>
                  <a:schemeClr val="tx1">
                    <a:lumMod val="95000"/>
                    <a:lumOff val="5000"/>
                  </a:schemeClr>
                </a:solidFill>
                <a:latin typeface="Century Gothic" panose="020B0502020202020204" pitchFamily="34" charset="0"/>
              </a:rPr>
              <a:t>to </a:t>
            </a:r>
            <a:r>
              <a:rPr lang="en-US" dirty="0" smtClean="0">
                <a:solidFill>
                  <a:schemeClr val="tx1">
                    <a:lumMod val="95000"/>
                    <a:lumOff val="5000"/>
                  </a:schemeClr>
                </a:solidFill>
                <a:latin typeface="Century Gothic" panose="020B0502020202020204" pitchFamily="34" charset="0"/>
              </a:rPr>
              <a:t>grow rapidly</a:t>
            </a:r>
            <a:r>
              <a:rPr lang="en-US" baseline="30000" dirty="0" smtClean="0">
                <a:solidFill>
                  <a:schemeClr val="tx1">
                    <a:lumMod val="95000"/>
                    <a:lumOff val="5000"/>
                  </a:schemeClr>
                </a:solidFill>
                <a:latin typeface="Century Gothic" panose="020B0502020202020204" pitchFamily="34" charset="0"/>
              </a:rPr>
              <a:t>1</a:t>
            </a:r>
          </a:p>
          <a:p>
            <a:pPr marL="285750" indent="-285750">
              <a:buFont typeface="Arial" panose="020B0604020202020204" pitchFamily="34" charset="0"/>
              <a:buChar char="•"/>
            </a:pPr>
            <a:r>
              <a:rPr lang="en-US" dirty="0" smtClean="0">
                <a:solidFill>
                  <a:schemeClr val="tx1">
                    <a:lumMod val="95000"/>
                    <a:lumOff val="5000"/>
                  </a:schemeClr>
                </a:solidFill>
                <a:latin typeface="Century Gothic" panose="020B0502020202020204" pitchFamily="34" charset="0"/>
              </a:rPr>
              <a:t>Recent poll of industry CIOs indicates top 3 CSPs SLA metrics: </a:t>
            </a:r>
          </a:p>
          <a:p>
            <a:pPr marL="742950" lvl="1" indent="-285750">
              <a:buFont typeface="Century Gothic" panose="020B0502020202020204" pitchFamily="34" charset="0"/>
              <a:buChar char="―"/>
            </a:pPr>
            <a:r>
              <a:rPr lang="en-US" sz="1600" dirty="0" smtClean="0">
                <a:solidFill>
                  <a:schemeClr val="tx1">
                    <a:lumMod val="95000"/>
                    <a:lumOff val="5000"/>
                  </a:schemeClr>
                </a:solidFill>
                <a:latin typeface="Century Gothic" panose="020B0502020202020204" pitchFamily="34" charset="0"/>
              </a:rPr>
              <a:t>Response time/quality </a:t>
            </a:r>
            <a:r>
              <a:rPr lang="en-US" sz="1600" dirty="0">
                <a:solidFill>
                  <a:schemeClr val="tx1">
                    <a:lumMod val="95000"/>
                    <a:lumOff val="5000"/>
                  </a:schemeClr>
                </a:solidFill>
                <a:latin typeface="Century Gothic" panose="020B0502020202020204" pitchFamily="34" charset="0"/>
              </a:rPr>
              <a:t>for every end user </a:t>
            </a:r>
            <a:r>
              <a:rPr lang="en-US" sz="1600" dirty="0" smtClean="0">
                <a:solidFill>
                  <a:schemeClr val="tx1">
                    <a:lumMod val="95000"/>
                    <a:lumOff val="5000"/>
                  </a:schemeClr>
                </a:solidFill>
                <a:latin typeface="Century Gothic" panose="020B0502020202020204" pitchFamily="34" charset="0"/>
              </a:rPr>
              <a:t>interaction</a:t>
            </a:r>
          </a:p>
          <a:p>
            <a:pPr marL="742950" lvl="1" indent="-285750">
              <a:buFont typeface="Century Gothic" panose="020B0502020202020204" pitchFamily="34" charset="0"/>
              <a:buChar char="―"/>
            </a:pPr>
            <a:r>
              <a:rPr lang="en-US" sz="1600" dirty="0" smtClean="0">
                <a:solidFill>
                  <a:schemeClr val="tx1">
                    <a:lumMod val="95000"/>
                    <a:lumOff val="5000"/>
                  </a:schemeClr>
                </a:solidFill>
                <a:latin typeface="Century Gothic" panose="020B0502020202020204" pitchFamily="34" charset="0"/>
              </a:rPr>
              <a:t>Availability </a:t>
            </a:r>
            <a:r>
              <a:rPr lang="en-US" sz="1600" dirty="0">
                <a:solidFill>
                  <a:schemeClr val="tx1">
                    <a:lumMod val="95000"/>
                    <a:lumOff val="5000"/>
                  </a:schemeClr>
                </a:solidFill>
                <a:latin typeface="Century Gothic" panose="020B0502020202020204" pitchFamily="34" charset="0"/>
              </a:rPr>
              <a:t>based on deep, continuous </a:t>
            </a:r>
            <a:r>
              <a:rPr lang="en-US" sz="1600" dirty="0" smtClean="0">
                <a:solidFill>
                  <a:schemeClr val="tx1">
                    <a:lumMod val="95000"/>
                    <a:lumOff val="5000"/>
                  </a:schemeClr>
                </a:solidFill>
                <a:latin typeface="Century Gothic" panose="020B0502020202020204" pitchFamily="34" charset="0"/>
              </a:rPr>
              <a:t>monitoring</a:t>
            </a:r>
          </a:p>
          <a:p>
            <a:pPr marL="742950" lvl="1" indent="-285750">
              <a:buFont typeface="Century Gothic" panose="020B0502020202020204" pitchFamily="34" charset="0"/>
              <a:buChar char="―"/>
            </a:pPr>
            <a:r>
              <a:rPr lang="en-US" sz="1600" dirty="0" smtClean="0">
                <a:solidFill>
                  <a:schemeClr val="tx1">
                    <a:lumMod val="95000"/>
                    <a:lumOff val="5000"/>
                  </a:schemeClr>
                </a:solidFill>
                <a:latin typeface="Century Gothic" panose="020B0502020202020204" pitchFamily="34" charset="0"/>
              </a:rPr>
              <a:t>Real-time </a:t>
            </a:r>
            <a:r>
              <a:rPr lang="en-US" sz="1600" dirty="0">
                <a:solidFill>
                  <a:schemeClr val="tx1">
                    <a:lumMod val="95000"/>
                    <a:lumOff val="5000"/>
                  </a:schemeClr>
                </a:solidFill>
                <a:latin typeface="Century Gothic" panose="020B0502020202020204" pitchFamily="34" charset="0"/>
              </a:rPr>
              <a:t>SLA </a:t>
            </a:r>
            <a:r>
              <a:rPr lang="en-US" sz="1600" dirty="0" smtClean="0">
                <a:solidFill>
                  <a:schemeClr val="tx1">
                    <a:lumMod val="95000"/>
                    <a:lumOff val="5000"/>
                  </a:schemeClr>
                </a:solidFill>
                <a:latin typeface="Century Gothic" panose="020B0502020202020204" pitchFamily="34" charset="0"/>
              </a:rPr>
              <a:t>reporting</a:t>
            </a:r>
            <a:endParaRPr lang="en-US" dirty="0">
              <a:solidFill>
                <a:schemeClr val="tx1">
                  <a:lumMod val="95000"/>
                  <a:lumOff val="5000"/>
                </a:schemeClr>
              </a:solidFill>
              <a:effectLst/>
              <a:latin typeface="Century Gothic" panose="020B0502020202020204" pitchFamily="34" charset="0"/>
            </a:endParaRPr>
          </a:p>
        </p:txBody>
      </p:sp>
      <p:sp>
        <p:nvSpPr>
          <p:cNvPr id="6" name="TextBox 5"/>
          <p:cNvSpPr txBox="1"/>
          <p:nvPr/>
        </p:nvSpPr>
        <p:spPr>
          <a:xfrm>
            <a:off x="322272" y="6366264"/>
            <a:ext cx="4023697" cy="400110"/>
          </a:xfrm>
          <a:prstGeom prst="rect">
            <a:avLst/>
          </a:prstGeom>
          <a:noFill/>
        </p:spPr>
        <p:txBody>
          <a:bodyPr wrap="square" rtlCol="0">
            <a:spAutoFit/>
          </a:bodyPr>
          <a:lstStyle/>
          <a:p>
            <a:r>
              <a:rPr lang="en-US" sz="1000" baseline="30000" dirty="0" smtClean="0">
                <a:latin typeface="Century Gothic" panose="020B0502020202020204" pitchFamily="34" charset="0"/>
              </a:rPr>
              <a:t>1</a:t>
            </a:r>
            <a:r>
              <a:rPr lang="en-US" sz="1000" dirty="0" smtClean="0">
                <a:latin typeface="Century Gothic" panose="020B0502020202020204" pitchFamily="34" charset="0"/>
              </a:rPr>
              <a:t>Avanade, survey of over 1000 global business and IT leaders, commissioned February 2014.</a:t>
            </a:r>
            <a:endParaRPr lang="en-US" sz="1000" dirty="0">
              <a:latin typeface="Century Gothic" panose="020B0502020202020204" pitchFamily="34" charset="0"/>
            </a:endParaRPr>
          </a:p>
        </p:txBody>
      </p:sp>
      <p:pic>
        <p:nvPicPr>
          <p:cNvPr id="12" name="Picture 11"/>
          <p:cNvPicPr>
            <a:picLocks noChangeAspect="1"/>
          </p:cNvPicPr>
          <p:nvPr/>
        </p:nvPicPr>
        <p:blipFill>
          <a:blip r:embed="rId3"/>
          <a:stretch>
            <a:fillRect/>
          </a:stretch>
        </p:blipFill>
        <p:spPr>
          <a:xfrm>
            <a:off x="407648" y="1167451"/>
            <a:ext cx="8211630" cy="3208010"/>
          </a:xfrm>
          <a:prstGeom prst="rect">
            <a:avLst/>
          </a:prstGeom>
        </p:spPr>
      </p:pic>
      <p:sp>
        <p:nvSpPr>
          <p:cNvPr id="8" name="Rectangle 7"/>
          <p:cNvSpPr/>
          <p:nvPr/>
        </p:nvSpPr>
        <p:spPr>
          <a:xfrm>
            <a:off x="5336061" y="3092525"/>
            <a:ext cx="3220043" cy="1202073"/>
          </a:xfrm>
          <a:prstGeom prst="rect">
            <a:avLst/>
          </a:prstGeom>
          <a:noFill/>
          <a:ln w="15875">
            <a:solidFill>
              <a:schemeClr val="bg1"/>
            </a:solidFill>
            <a:prstDash val="solid"/>
          </a:ln>
          <a:effectLst>
            <a:glow rad="50800">
              <a:schemeClr val="accent1">
                <a:satMod val="175000"/>
                <a:alpha val="40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673576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4674"/>
            <a:ext cx="9144000" cy="987552"/>
          </a:xfrm>
        </p:spPr>
        <p:txBody>
          <a:bodyPr vert="horz" lIns="91440" tIns="45720" rIns="91440" bIns="45720" rtlCol="0" anchor="ctr">
            <a:noAutofit/>
          </a:bodyPr>
          <a:lstStyle/>
          <a:p>
            <a:r>
              <a:rPr lang="en-US" sz="4200" dirty="0">
                <a:solidFill>
                  <a:schemeClr val="tx2"/>
                </a:solidFill>
                <a:latin typeface="Century Gothic" pitchFamily="34" charset="0"/>
                <a:ea typeface="ＭＳ Ｐゴシック" pitchFamily="34" charset="-128"/>
                <a:cs typeface="Microsoft Sans Serif" pitchFamily="34" charset="0"/>
              </a:rPr>
              <a:t>Cloud Ecosystem in 2020</a:t>
            </a:r>
            <a:r>
              <a:rPr lang="en-US" dirty="0" smtClean="0">
                <a:solidFill>
                  <a:schemeClr val="accent1"/>
                </a:solidFill>
                <a:latin typeface="Century Gothic" pitchFamily="34" charset="0"/>
                <a:ea typeface="ＭＳ Ｐゴシック" pitchFamily="34" charset="-128"/>
                <a:cs typeface="Microsoft Sans Serif" pitchFamily="34" charset="0"/>
              </a:rPr>
              <a:t/>
            </a:r>
            <a:br>
              <a:rPr lang="en-US" dirty="0" smtClean="0">
                <a:solidFill>
                  <a:schemeClr val="accent1"/>
                </a:solidFill>
                <a:latin typeface="Century Gothic" pitchFamily="34" charset="0"/>
                <a:ea typeface="ＭＳ Ｐゴシック" pitchFamily="34" charset="-128"/>
                <a:cs typeface="Microsoft Sans Serif" pitchFamily="34" charset="0"/>
              </a:rPr>
            </a:br>
            <a:r>
              <a:rPr lang="en-US" sz="2400" dirty="0">
                <a:solidFill>
                  <a:schemeClr val="accent1"/>
                </a:solidFill>
                <a:latin typeface="Century Gothic" panose="020B0502020202020204" pitchFamily="34" charset="0"/>
              </a:rPr>
              <a:t>∞as a </a:t>
            </a:r>
            <a:r>
              <a:rPr lang="en-US" sz="2400" dirty="0" smtClean="0">
                <a:solidFill>
                  <a:schemeClr val="accent1"/>
                </a:solidFill>
                <a:latin typeface="Century Gothic" panose="020B0502020202020204" pitchFamily="34" charset="0"/>
              </a:rPr>
              <a:t>Service</a:t>
            </a:r>
            <a:endParaRPr lang="en-US" sz="2400" dirty="0">
              <a:solidFill>
                <a:schemeClr val="accent1"/>
              </a:solidFill>
              <a:latin typeface="Century Gothic" panose="020B0502020202020204" pitchFamily="34" charset="0"/>
            </a:endParaRPr>
          </a:p>
        </p:txBody>
      </p:sp>
      <p:sp>
        <p:nvSpPr>
          <p:cNvPr id="4" name="Slide Number Placeholder 3"/>
          <p:cNvSpPr>
            <a:spLocks noGrp="1"/>
          </p:cNvSpPr>
          <p:nvPr>
            <p:ph type="sldNum" sz="quarter" idx="12"/>
          </p:nvPr>
        </p:nvSpPr>
        <p:spPr/>
        <p:txBody>
          <a:bodyPr/>
          <a:lstStyle/>
          <a:p>
            <a:fld id="{D62910BD-CBBA-4DCE-9412-58BBEDAF92E4}" type="slidenum">
              <a:rPr lang="en-US" smtClean="0"/>
              <a:t>16</a:t>
            </a:fld>
            <a:endParaRPr lang="en-US" dirty="0"/>
          </a:p>
        </p:txBody>
      </p:sp>
      <p:sp>
        <p:nvSpPr>
          <p:cNvPr id="7" name="Rectangle 1"/>
          <p:cNvSpPr>
            <a:spLocks noChangeArrowheads="1"/>
          </p:cNvSpPr>
          <p:nvPr/>
        </p:nvSpPr>
        <p:spPr bwMode="auto">
          <a:xfrm>
            <a:off x="416203" y="1097128"/>
            <a:ext cx="8378475" cy="4862870"/>
          </a:xfrm>
          <a:prstGeom prst="rect">
            <a:avLst/>
          </a:prstGeom>
          <a:noFill/>
        </p:spPr>
        <p:txBody>
          <a:bodyPr wrap="square">
            <a:spAutoFit/>
          </a:bodyPr>
          <a:lstStyle/>
          <a:p>
            <a:pPr marL="225425" lvl="1" indent="-225425">
              <a:spcBef>
                <a:spcPts val="600"/>
              </a:spcBef>
              <a:spcAft>
                <a:spcPts val="1200"/>
              </a:spcAft>
              <a:buFont typeface="Arial" panose="020B0604020202020204" pitchFamily="34" charset="0"/>
              <a:buChar char="•"/>
            </a:pPr>
            <a:r>
              <a:rPr lang="en-US" sz="2200" dirty="0" smtClean="0">
                <a:solidFill>
                  <a:schemeClr val="tx1">
                    <a:lumMod val="95000"/>
                    <a:lumOff val="5000"/>
                  </a:schemeClr>
                </a:solidFill>
                <a:latin typeface="Century Gothic" panose="020B0502020202020204" pitchFamily="34" charset="0"/>
                <a:cs typeface="Arial" panose="020B0604020202020204" pitchFamily="34" charset="0"/>
              </a:rPr>
              <a:t>New generation of CIOs</a:t>
            </a:r>
          </a:p>
          <a:p>
            <a:pPr marL="225425" lvl="1" indent="-225425">
              <a:spcBef>
                <a:spcPts val="600"/>
              </a:spcBef>
              <a:spcAft>
                <a:spcPts val="1200"/>
              </a:spcAft>
              <a:buFont typeface="Arial" panose="020B0604020202020204" pitchFamily="34" charset="0"/>
              <a:buChar char="•"/>
            </a:pPr>
            <a:r>
              <a:rPr lang="en-US" sz="2200" dirty="0" smtClean="0">
                <a:solidFill>
                  <a:schemeClr val="tx1">
                    <a:lumMod val="95000"/>
                    <a:lumOff val="5000"/>
                  </a:schemeClr>
                </a:solidFill>
                <a:latin typeface="Century Gothic" panose="020B0502020202020204" pitchFamily="34" charset="0"/>
                <a:cs typeface="Arial" panose="020B0604020202020204" pitchFamily="34" charset="0"/>
              </a:rPr>
              <a:t>“Partner Maps” will replace traditional IT infrastructure diagrams</a:t>
            </a:r>
          </a:p>
          <a:p>
            <a:pPr marL="225425" lvl="1" indent="-225425">
              <a:spcBef>
                <a:spcPts val="600"/>
              </a:spcBef>
              <a:spcAft>
                <a:spcPts val="1200"/>
              </a:spcAft>
              <a:buFont typeface="Arial" panose="020B0604020202020204" pitchFamily="34" charset="0"/>
              <a:buChar char="•"/>
            </a:pPr>
            <a:r>
              <a:rPr lang="en-US" sz="2200" dirty="0">
                <a:solidFill>
                  <a:schemeClr val="tx1">
                    <a:lumMod val="95000"/>
                    <a:lumOff val="5000"/>
                  </a:schemeClr>
                </a:solidFill>
                <a:latin typeface="Century Gothic" panose="020B0502020202020204" pitchFamily="34" charset="0"/>
                <a:cs typeface="Arial" panose="020B0604020202020204" pitchFamily="34" charset="0"/>
              </a:rPr>
              <a:t>G</a:t>
            </a:r>
            <a:r>
              <a:rPr lang="en-US" sz="2200" dirty="0" smtClean="0">
                <a:solidFill>
                  <a:schemeClr val="tx1">
                    <a:lumMod val="95000"/>
                    <a:lumOff val="5000"/>
                  </a:schemeClr>
                </a:solidFill>
                <a:latin typeface="Century Gothic" panose="020B0502020202020204" pitchFamily="34" charset="0"/>
                <a:cs typeface="Arial" panose="020B0604020202020204" pitchFamily="34" charset="0"/>
              </a:rPr>
              <a:t>reater proliferation and use of modular software </a:t>
            </a:r>
          </a:p>
          <a:p>
            <a:pPr marL="225425" lvl="1" indent="-225425">
              <a:spcBef>
                <a:spcPts val="600"/>
              </a:spcBef>
              <a:spcAft>
                <a:spcPts val="1200"/>
              </a:spcAft>
              <a:buFont typeface="Arial" panose="020B0604020202020204" pitchFamily="34" charset="0"/>
              <a:buChar char="•"/>
            </a:pPr>
            <a:r>
              <a:rPr lang="en-US" sz="2200" dirty="0" smtClean="0">
                <a:solidFill>
                  <a:schemeClr val="tx1">
                    <a:lumMod val="95000"/>
                    <a:lumOff val="5000"/>
                  </a:schemeClr>
                </a:solidFill>
                <a:latin typeface="Century Gothic" panose="020B0502020202020204" pitchFamily="34" charset="0"/>
                <a:cs typeface="Arial" panose="020B0604020202020204" pitchFamily="34" charset="0"/>
              </a:rPr>
              <a:t>Server, storage, and switch provisioning will move out of the hands of developers and become automated</a:t>
            </a:r>
          </a:p>
          <a:p>
            <a:pPr marL="225425" lvl="1" indent="-225425">
              <a:spcBef>
                <a:spcPts val="600"/>
              </a:spcBef>
              <a:spcAft>
                <a:spcPts val="1200"/>
              </a:spcAft>
              <a:buFont typeface="Arial" panose="020B0604020202020204" pitchFamily="34" charset="0"/>
              <a:buChar char="•"/>
            </a:pPr>
            <a:r>
              <a:rPr lang="en-US" sz="2200" dirty="0" smtClean="0">
                <a:solidFill>
                  <a:schemeClr val="tx1">
                    <a:lumMod val="95000"/>
                    <a:lumOff val="5000"/>
                  </a:schemeClr>
                </a:solidFill>
                <a:latin typeface="Century Gothic" panose="020B0502020202020204" pitchFamily="34" charset="0"/>
                <a:cs typeface="Arial" panose="020B0604020202020204" pitchFamily="34" charset="0"/>
              </a:rPr>
              <a:t>Low-power processors will be everywhere</a:t>
            </a:r>
          </a:p>
          <a:p>
            <a:pPr marL="225425" lvl="1" indent="-225425">
              <a:spcBef>
                <a:spcPts val="600"/>
              </a:spcBef>
              <a:spcAft>
                <a:spcPts val="1200"/>
              </a:spcAft>
              <a:buFont typeface="Arial" panose="020B0604020202020204" pitchFamily="34" charset="0"/>
              <a:buChar char="•"/>
            </a:pPr>
            <a:r>
              <a:rPr lang="en-US" sz="2200" dirty="0" smtClean="0">
                <a:solidFill>
                  <a:schemeClr val="tx1">
                    <a:lumMod val="95000"/>
                    <a:lumOff val="5000"/>
                  </a:schemeClr>
                </a:solidFill>
                <a:latin typeface="Century Gothic" panose="020B0502020202020204" pitchFamily="34" charset="0"/>
                <a:cs typeface="Arial" panose="020B0604020202020204" pitchFamily="34" charset="0"/>
              </a:rPr>
              <a:t>Data centers will become cloud “ecosystems” with super fast interconnects</a:t>
            </a:r>
          </a:p>
          <a:p>
            <a:pPr marL="225425" lvl="1" indent="-225425">
              <a:spcBef>
                <a:spcPts val="600"/>
              </a:spcBef>
              <a:spcAft>
                <a:spcPts val="1200"/>
              </a:spcAft>
              <a:buFont typeface="Arial" panose="020B0604020202020204" pitchFamily="34" charset="0"/>
              <a:buChar char="•"/>
            </a:pPr>
            <a:r>
              <a:rPr lang="en-US" sz="2200" dirty="0" smtClean="0">
                <a:solidFill>
                  <a:schemeClr val="tx1">
                    <a:lumMod val="95000"/>
                    <a:lumOff val="5000"/>
                  </a:schemeClr>
                </a:solidFill>
                <a:latin typeface="Century Gothic" panose="020B0502020202020204" pitchFamily="34" charset="0"/>
                <a:cs typeface="Arial" panose="020B0604020202020204" pitchFamily="34" charset="0"/>
              </a:rPr>
              <a:t>Marketplace characterized by more specialized clouds</a:t>
            </a:r>
            <a:endParaRPr lang="en-US" sz="2200" dirty="0">
              <a:solidFill>
                <a:schemeClr val="tx1">
                  <a:lumMod val="95000"/>
                  <a:lumOff val="5000"/>
                </a:schemeClr>
              </a:solidFill>
              <a:latin typeface="Century Gothic" panose="020B0502020202020204" pitchFamily="34" charset="0"/>
              <a:cs typeface="Arial" panose="020B0604020202020204" pitchFamily="34" charset="0"/>
            </a:endParaRPr>
          </a:p>
        </p:txBody>
      </p:sp>
    </p:spTree>
    <p:extLst>
      <p:ext uri="{BB962C8B-B14F-4D97-AF65-F5344CB8AC3E}">
        <p14:creationId xmlns:p14="http://schemas.microsoft.com/office/powerpoint/2010/main" val="13237922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84606"/>
          </a:xfrm>
        </p:spPr>
        <p:txBody>
          <a:bodyPr>
            <a:noAutofit/>
          </a:bodyPr>
          <a:lstStyle/>
          <a:p>
            <a:pPr algn="ctr"/>
            <a:r>
              <a:rPr lang="en-US" sz="4200" dirty="0">
                <a:solidFill>
                  <a:schemeClr val="tx2"/>
                </a:solidFill>
                <a:latin typeface="Century Gothic" pitchFamily="34" charset="0"/>
                <a:ea typeface="ＭＳ Ｐゴシック" pitchFamily="34" charset="-128"/>
                <a:cs typeface="Microsoft Sans Serif" pitchFamily="34" charset="0"/>
              </a:rPr>
              <a:t>Global </a:t>
            </a:r>
            <a:r>
              <a:rPr lang="en-US" sz="4200" dirty="0" smtClean="0">
                <a:solidFill>
                  <a:schemeClr val="tx2"/>
                </a:solidFill>
                <a:latin typeface="Century Gothic" pitchFamily="34" charset="0"/>
                <a:ea typeface="ＭＳ Ｐゴシック" pitchFamily="34" charset="-128"/>
                <a:cs typeface="Microsoft Sans Serif" pitchFamily="34" charset="0"/>
              </a:rPr>
              <a:t>Cloud Trends</a:t>
            </a:r>
            <a:endParaRPr lang="en-US" sz="4200" dirty="0">
              <a:solidFill>
                <a:schemeClr val="accent1"/>
              </a:solidFill>
              <a:latin typeface="Century Gothic" panose="020B0502020202020204" pitchFamily="34" charset="0"/>
            </a:endParaRPr>
          </a:p>
        </p:txBody>
      </p:sp>
      <p:sp>
        <p:nvSpPr>
          <p:cNvPr id="3" name="Content Placeholder 2"/>
          <p:cNvSpPr>
            <a:spLocks noGrp="1"/>
          </p:cNvSpPr>
          <p:nvPr>
            <p:ph idx="1"/>
          </p:nvPr>
        </p:nvSpPr>
        <p:spPr>
          <a:xfrm>
            <a:off x="324552" y="1357354"/>
            <a:ext cx="8622224" cy="4355077"/>
          </a:xfrm>
        </p:spPr>
        <p:txBody>
          <a:bodyPr>
            <a:noAutofit/>
          </a:bodyPr>
          <a:lstStyle/>
          <a:p>
            <a:pPr marL="342900" lvl="1" indent="-342900">
              <a:spcBef>
                <a:spcPts val="0"/>
              </a:spcBef>
              <a:spcAft>
                <a:spcPts val="2400"/>
              </a:spcAft>
              <a:buFont typeface="Arial" panose="020B0604020202020204" pitchFamily="34" charset="0"/>
              <a:buChar char="•"/>
            </a:pPr>
            <a:r>
              <a:rPr lang="en-US" sz="2000" dirty="0" smtClean="0">
                <a:solidFill>
                  <a:schemeClr val="tx1">
                    <a:lumMod val="95000"/>
                    <a:lumOff val="5000"/>
                  </a:schemeClr>
                </a:solidFill>
                <a:latin typeface="Century Gothic" panose="020B0502020202020204" pitchFamily="34" charset="0"/>
              </a:rPr>
              <a:t>Amazon </a:t>
            </a:r>
            <a:r>
              <a:rPr lang="en-US" sz="2000" dirty="0">
                <a:solidFill>
                  <a:schemeClr val="tx1">
                    <a:lumMod val="95000"/>
                    <a:lumOff val="5000"/>
                  </a:schemeClr>
                </a:solidFill>
                <a:latin typeface="Century Gothic" panose="020B0502020202020204" pitchFamily="34" charset="0"/>
              </a:rPr>
              <a:t>w</a:t>
            </a:r>
            <a:r>
              <a:rPr lang="en-US" sz="2000" dirty="0" smtClean="0">
                <a:solidFill>
                  <a:schemeClr val="tx1">
                    <a:lumMod val="95000"/>
                    <a:lumOff val="5000"/>
                  </a:schemeClr>
                </a:solidFill>
                <a:latin typeface="Century Gothic" panose="020B0502020202020204" pitchFamily="34" charset="0"/>
              </a:rPr>
              <a:t>eb </a:t>
            </a:r>
            <a:r>
              <a:rPr lang="en-US" sz="2000" dirty="0">
                <a:solidFill>
                  <a:schemeClr val="tx1">
                    <a:lumMod val="95000"/>
                    <a:lumOff val="5000"/>
                  </a:schemeClr>
                </a:solidFill>
                <a:latin typeface="Century Gothic" panose="020B0502020202020204" pitchFamily="34" charset="0"/>
              </a:rPr>
              <a:t>services projected </a:t>
            </a:r>
            <a:r>
              <a:rPr lang="en-US" sz="2000" dirty="0" smtClean="0">
                <a:solidFill>
                  <a:schemeClr val="tx1">
                    <a:lumMod val="95000"/>
                    <a:lumOff val="5000"/>
                  </a:schemeClr>
                </a:solidFill>
                <a:latin typeface="Century Gothic" panose="020B0502020202020204" pitchFamily="34" charset="0"/>
              </a:rPr>
              <a:t>value of </a:t>
            </a:r>
            <a:r>
              <a:rPr lang="en-US" sz="2000" dirty="0">
                <a:solidFill>
                  <a:schemeClr val="tx1">
                    <a:lumMod val="95000"/>
                    <a:lumOff val="5000"/>
                  </a:schemeClr>
                </a:solidFill>
                <a:latin typeface="Century Gothic" panose="020B0502020202020204" pitchFamily="34" charset="0"/>
              </a:rPr>
              <a:t>$50B by </a:t>
            </a:r>
            <a:r>
              <a:rPr lang="en-US" sz="2000" dirty="0" smtClean="0">
                <a:solidFill>
                  <a:schemeClr val="tx1">
                    <a:lumMod val="95000"/>
                    <a:lumOff val="5000"/>
                  </a:schemeClr>
                </a:solidFill>
                <a:latin typeface="Century Gothic" panose="020B0502020202020204" pitchFamily="34" charset="0"/>
              </a:rPr>
              <a:t>2015</a:t>
            </a:r>
            <a:r>
              <a:rPr lang="en-US" sz="2000" baseline="30000" dirty="0" smtClean="0">
                <a:solidFill>
                  <a:schemeClr val="tx1">
                    <a:lumMod val="95000"/>
                    <a:lumOff val="5000"/>
                  </a:schemeClr>
                </a:solidFill>
                <a:latin typeface="Century Gothic" panose="020B0502020202020204" pitchFamily="34" charset="0"/>
              </a:rPr>
              <a:t>1</a:t>
            </a:r>
            <a:endParaRPr lang="en-US" sz="2000" baseline="30000" dirty="0">
              <a:solidFill>
                <a:schemeClr val="tx1">
                  <a:lumMod val="95000"/>
                  <a:lumOff val="5000"/>
                </a:schemeClr>
              </a:solidFill>
              <a:latin typeface="Century Gothic" panose="020B0502020202020204" pitchFamily="34" charset="0"/>
            </a:endParaRPr>
          </a:p>
          <a:p>
            <a:pPr marL="342900" lvl="1" indent="-342900">
              <a:spcBef>
                <a:spcPts val="0"/>
              </a:spcBef>
              <a:spcAft>
                <a:spcPts val="2400"/>
              </a:spcAft>
              <a:buFont typeface="Arial" panose="020B0604020202020204" pitchFamily="34" charset="0"/>
              <a:buChar char="•"/>
            </a:pPr>
            <a:r>
              <a:rPr lang="en-US" sz="2000" dirty="0">
                <a:solidFill>
                  <a:schemeClr val="tx1">
                    <a:lumMod val="95000"/>
                    <a:lumOff val="5000"/>
                  </a:schemeClr>
                </a:solidFill>
                <a:latin typeface="Century Gothic" panose="020B0502020202020204" pitchFamily="34" charset="0"/>
              </a:rPr>
              <a:t>S</a:t>
            </a:r>
            <a:r>
              <a:rPr lang="en-US" sz="2000" dirty="0" smtClean="0">
                <a:solidFill>
                  <a:schemeClr val="tx1">
                    <a:lumMod val="95000"/>
                    <a:lumOff val="5000"/>
                  </a:schemeClr>
                </a:solidFill>
                <a:latin typeface="Century Gothic" panose="020B0502020202020204" pitchFamily="34" charset="0"/>
              </a:rPr>
              <a:t>pending on public cloud services to grow nearly 20% in 2014 to $158B</a:t>
            </a:r>
            <a:r>
              <a:rPr lang="en-US" sz="2000" baseline="30000" dirty="0">
                <a:solidFill>
                  <a:schemeClr val="tx1">
                    <a:lumMod val="95000"/>
                    <a:lumOff val="5000"/>
                  </a:schemeClr>
                </a:solidFill>
                <a:latin typeface="Century Gothic" panose="020B0502020202020204" pitchFamily="34" charset="0"/>
              </a:rPr>
              <a:t>2</a:t>
            </a:r>
            <a:endParaRPr lang="en-US" sz="2000" baseline="30000" dirty="0" smtClean="0">
              <a:solidFill>
                <a:schemeClr val="tx1">
                  <a:lumMod val="95000"/>
                  <a:lumOff val="5000"/>
                </a:schemeClr>
              </a:solidFill>
              <a:latin typeface="Century Gothic" panose="020B0502020202020204" pitchFamily="34" charset="0"/>
            </a:endParaRPr>
          </a:p>
          <a:p>
            <a:pPr marL="342900" lvl="1" indent="-342900">
              <a:spcBef>
                <a:spcPts val="0"/>
              </a:spcBef>
              <a:spcAft>
                <a:spcPts val="2400"/>
              </a:spcAft>
              <a:buFont typeface="Arial" panose="020B0604020202020204" pitchFamily="34" charset="0"/>
              <a:buChar char="•"/>
            </a:pPr>
            <a:r>
              <a:rPr lang="en-US" sz="2000" dirty="0" smtClean="0">
                <a:solidFill>
                  <a:schemeClr val="tx1">
                    <a:lumMod val="95000"/>
                    <a:lumOff val="5000"/>
                  </a:schemeClr>
                </a:solidFill>
                <a:latin typeface="Century Gothic" panose="020B0502020202020204" pitchFamily="34" charset="0"/>
              </a:rPr>
              <a:t>Public cloud spending to reach $244B by 2017</a:t>
            </a:r>
            <a:r>
              <a:rPr lang="en-US" sz="2000" baseline="30000" dirty="0" smtClean="0">
                <a:solidFill>
                  <a:schemeClr val="tx1">
                    <a:lumMod val="95000"/>
                    <a:lumOff val="5000"/>
                  </a:schemeClr>
                </a:solidFill>
                <a:latin typeface="Century Gothic" panose="020B0502020202020204" pitchFamily="34" charset="0"/>
              </a:rPr>
              <a:t>3</a:t>
            </a:r>
            <a:r>
              <a:rPr lang="en-US" sz="2000" dirty="0" smtClean="0">
                <a:solidFill>
                  <a:schemeClr val="tx1">
                    <a:lumMod val="95000"/>
                    <a:lumOff val="5000"/>
                  </a:schemeClr>
                </a:solidFill>
                <a:latin typeface="Century Gothic" panose="020B0502020202020204" pitchFamily="34" charset="0"/>
              </a:rPr>
              <a:t>; 23.5</a:t>
            </a:r>
            <a:r>
              <a:rPr lang="en-US" sz="2000" dirty="0">
                <a:solidFill>
                  <a:schemeClr val="tx1">
                    <a:lumMod val="95000"/>
                    <a:lumOff val="5000"/>
                  </a:schemeClr>
                </a:solidFill>
                <a:latin typeface="Century Gothic" panose="020B0502020202020204" pitchFamily="34" charset="0"/>
              </a:rPr>
              <a:t>% </a:t>
            </a:r>
            <a:r>
              <a:rPr lang="en-US" sz="2000" dirty="0" smtClean="0">
                <a:solidFill>
                  <a:schemeClr val="tx1">
                    <a:lumMod val="95000"/>
                    <a:lumOff val="5000"/>
                  </a:schemeClr>
                </a:solidFill>
                <a:latin typeface="Century Gothic" panose="020B0502020202020204" pitchFamily="34" charset="0"/>
              </a:rPr>
              <a:t>CAGR</a:t>
            </a:r>
            <a:r>
              <a:rPr lang="en-US" sz="2000" baseline="30000" dirty="0" smtClean="0">
                <a:solidFill>
                  <a:schemeClr val="tx1">
                    <a:lumMod val="95000"/>
                    <a:lumOff val="5000"/>
                  </a:schemeClr>
                </a:solidFill>
                <a:latin typeface="Century Gothic" panose="020B0502020202020204" pitchFamily="34" charset="0"/>
              </a:rPr>
              <a:t>4</a:t>
            </a:r>
            <a:endParaRPr lang="en-US" sz="2000" baseline="30000" dirty="0">
              <a:solidFill>
                <a:schemeClr val="tx1">
                  <a:lumMod val="95000"/>
                  <a:lumOff val="5000"/>
                </a:schemeClr>
              </a:solidFill>
              <a:latin typeface="Century Gothic" panose="020B0502020202020204" pitchFamily="34" charset="0"/>
            </a:endParaRPr>
          </a:p>
          <a:p>
            <a:pPr marL="342900" lvl="1" indent="-342900">
              <a:spcBef>
                <a:spcPts val="0"/>
              </a:spcBef>
              <a:spcAft>
                <a:spcPts val="2400"/>
              </a:spcAft>
              <a:buFont typeface="Arial" panose="020B0604020202020204" pitchFamily="34" charset="0"/>
              <a:buChar char="•"/>
            </a:pPr>
            <a:r>
              <a:rPr lang="en-US" sz="2000" dirty="0" smtClean="0">
                <a:solidFill>
                  <a:schemeClr val="tx1">
                    <a:lumMod val="95000"/>
                    <a:lumOff val="5000"/>
                  </a:schemeClr>
                </a:solidFill>
                <a:latin typeface="Century Gothic" panose="020B0502020202020204" pitchFamily="34" charset="0"/>
              </a:rPr>
              <a:t>Cloud growth is led by IaaS and PaaS segments (at annual growth rates of 45% and 33%, respectively)</a:t>
            </a:r>
            <a:r>
              <a:rPr lang="en-US" sz="2000" baseline="30000" dirty="0">
                <a:solidFill>
                  <a:schemeClr val="tx1">
                    <a:lumMod val="95000"/>
                    <a:lumOff val="5000"/>
                  </a:schemeClr>
                </a:solidFill>
                <a:latin typeface="Century Gothic" panose="020B0502020202020204" pitchFamily="34" charset="0"/>
              </a:rPr>
              <a:t>5</a:t>
            </a:r>
            <a:endParaRPr lang="en-US" sz="2000" baseline="30000" dirty="0" smtClean="0">
              <a:solidFill>
                <a:schemeClr val="tx1">
                  <a:lumMod val="95000"/>
                  <a:lumOff val="5000"/>
                </a:schemeClr>
              </a:solidFill>
              <a:latin typeface="Century Gothic" panose="020B0502020202020204" pitchFamily="34" charset="0"/>
            </a:endParaRPr>
          </a:p>
          <a:p>
            <a:pPr marL="342900" lvl="1" indent="-342900">
              <a:spcBef>
                <a:spcPts val="0"/>
              </a:spcBef>
              <a:spcAft>
                <a:spcPts val="2400"/>
              </a:spcAft>
              <a:buFont typeface="Arial" panose="020B0604020202020204" pitchFamily="34" charset="0"/>
              <a:buChar char="•"/>
            </a:pPr>
            <a:r>
              <a:rPr lang="en-US" sz="2000" dirty="0">
                <a:solidFill>
                  <a:schemeClr val="tx1">
                    <a:lumMod val="95000"/>
                    <a:lumOff val="5000"/>
                  </a:schemeClr>
                </a:solidFill>
                <a:latin typeface="Century Gothic" panose="020B0502020202020204" pitchFamily="34" charset="0"/>
              </a:rPr>
              <a:t>B</a:t>
            </a:r>
            <a:r>
              <a:rPr lang="en-US" sz="2000" dirty="0" smtClean="0">
                <a:solidFill>
                  <a:schemeClr val="tx1">
                    <a:lumMod val="95000"/>
                    <a:lumOff val="5000"/>
                  </a:schemeClr>
                </a:solidFill>
                <a:latin typeface="Century Gothic" panose="020B0502020202020204" pitchFamily="34" charset="0"/>
              </a:rPr>
              <a:t>y </a:t>
            </a:r>
            <a:r>
              <a:rPr lang="en-US" sz="2000" dirty="0">
                <a:solidFill>
                  <a:schemeClr val="tx1">
                    <a:lumMod val="95000"/>
                    <a:lumOff val="5000"/>
                  </a:schemeClr>
                </a:solidFill>
                <a:latin typeface="Century Gothic" panose="020B0502020202020204" pitchFamily="34" charset="0"/>
              </a:rPr>
              <a:t>2017 the top 6 PaaS platforms will host 80% of new cloud all </a:t>
            </a:r>
            <a:r>
              <a:rPr lang="en-US" sz="2000" dirty="0" smtClean="0">
                <a:solidFill>
                  <a:schemeClr val="tx1">
                    <a:lumMod val="95000"/>
                    <a:lumOff val="5000"/>
                  </a:schemeClr>
                </a:solidFill>
                <a:latin typeface="Century Gothic" panose="020B0502020202020204" pitchFamily="34" charset="0"/>
              </a:rPr>
              <a:t>apps</a:t>
            </a:r>
            <a:r>
              <a:rPr lang="en-US" sz="2000" baseline="30000" dirty="0" smtClean="0">
                <a:solidFill>
                  <a:schemeClr val="tx1">
                    <a:lumMod val="95000"/>
                    <a:lumOff val="5000"/>
                  </a:schemeClr>
                </a:solidFill>
                <a:latin typeface="Century Gothic" panose="020B0502020202020204" pitchFamily="34" charset="0"/>
              </a:rPr>
              <a:t>6</a:t>
            </a:r>
            <a:endParaRPr lang="en-US" sz="2000" baseline="30000" dirty="0">
              <a:solidFill>
                <a:schemeClr val="tx1">
                  <a:lumMod val="95000"/>
                  <a:lumOff val="5000"/>
                </a:schemeClr>
              </a:solidFill>
              <a:latin typeface="Century Gothic" panose="020B0502020202020204" pitchFamily="34" charset="0"/>
            </a:endParaRPr>
          </a:p>
          <a:p>
            <a:pPr marL="342900" lvl="1" indent="-342900">
              <a:spcBef>
                <a:spcPts val="0"/>
              </a:spcBef>
              <a:buFont typeface="Arial" panose="020B0604020202020204" pitchFamily="34" charset="0"/>
              <a:buChar char="•"/>
            </a:pPr>
            <a:r>
              <a:rPr lang="en-US" sz="2000" dirty="0">
                <a:solidFill>
                  <a:schemeClr val="tx1">
                    <a:lumMod val="95000"/>
                    <a:lumOff val="5000"/>
                  </a:schemeClr>
                </a:solidFill>
                <a:latin typeface="Century Gothic" panose="020B0502020202020204" pitchFamily="34" charset="0"/>
              </a:rPr>
              <a:t>Cloud </a:t>
            </a:r>
            <a:r>
              <a:rPr lang="en-US" sz="2000" dirty="0" smtClean="0">
                <a:solidFill>
                  <a:schemeClr val="tx1">
                    <a:lumMod val="95000"/>
                    <a:lumOff val="5000"/>
                  </a:schemeClr>
                </a:solidFill>
                <a:latin typeface="Century Gothic" panose="020B0502020202020204" pitchFamily="34" charset="0"/>
              </a:rPr>
              <a:t>growth ~ </a:t>
            </a:r>
            <a:r>
              <a:rPr lang="en-US" sz="2000" dirty="0">
                <a:solidFill>
                  <a:schemeClr val="tx1">
                    <a:lumMod val="95000"/>
                    <a:lumOff val="5000"/>
                  </a:schemeClr>
                </a:solidFill>
                <a:latin typeface="Century Gothic" panose="020B0502020202020204" pitchFamily="34" charset="0"/>
              </a:rPr>
              <a:t>14M jobs worldwide by </a:t>
            </a:r>
            <a:r>
              <a:rPr lang="en-US" sz="2000" dirty="0" smtClean="0">
                <a:solidFill>
                  <a:schemeClr val="tx1">
                    <a:lumMod val="95000"/>
                    <a:lumOff val="5000"/>
                  </a:schemeClr>
                </a:solidFill>
                <a:latin typeface="Century Gothic" panose="020B0502020202020204" pitchFamily="34" charset="0"/>
              </a:rPr>
              <a:t>2015/1M</a:t>
            </a:r>
            <a:r>
              <a:rPr lang="en-US" sz="2000" dirty="0">
                <a:solidFill>
                  <a:schemeClr val="tx1">
                    <a:lumMod val="95000"/>
                    <a:lumOff val="5000"/>
                  </a:schemeClr>
                </a:solidFill>
                <a:latin typeface="Century Gothic" panose="020B0502020202020204" pitchFamily="34" charset="0"/>
              </a:rPr>
              <a:t>+ in the </a:t>
            </a:r>
            <a:r>
              <a:rPr lang="en-US" sz="2000" dirty="0" smtClean="0">
                <a:solidFill>
                  <a:schemeClr val="tx1">
                    <a:lumMod val="95000"/>
                    <a:lumOff val="5000"/>
                  </a:schemeClr>
                </a:solidFill>
                <a:latin typeface="Century Gothic" panose="020B0502020202020204" pitchFamily="34" charset="0"/>
              </a:rPr>
              <a:t>U.S.</a:t>
            </a:r>
            <a:r>
              <a:rPr lang="en-US" sz="2000" baseline="30000" dirty="0">
                <a:solidFill>
                  <a:schemeClr val="tx1">
                    <a:lumMod val="95000"/>
                    <a:lumOff val="5000"/>
                  </a:schemeClr>
                </a:solidFill>
                <a:latin typeface="Century Gothic" panose="020B0502020202020204" pitchFamily="34" charset="0"/>
              </a:rPr>
              <a:t>7</a:t>
            </a:r>
          </a:p>
        </p:txBody>
      </p:sp>
      <p:sp>
        <p:nvSpPr>
          <p:cNvPr id="4" name="Slide Number Placeholder 3"/>
          <p:cNvSpPr>
            <a:spLocks noGrp="1"/>
          </p:cNvSpPr>
          <p:nvPr>
            <p:ph type="sldNum" sz="quarter" idx="12"/>
          </p:nvPr>
        </p:nvSpPr>
        <p:spPr/>
        <p:txBody>
          <a:bodyPr/>
          <a:lstStyle/>
          <a:p>
            <a:fld id="{D62910BD-CBBA-4DCE-9412-58BBEDAF92E4}" type="slidenum">
              <a:rPr lang="en-US" smtClean="0">
                <a:solidFill>
                  <a:prstClr val="black">
                    <a:tint val="75000"/>
                  </a:prstClr>
                </a:solidFill>
              </a:rPr>
              <a:pPr/>
              <a:t>2</a:t>
            </a:fld>
            <a:endParaRPr lang="en-US" dirty="0">
              <a:solidFill>
                <a:prstClr val="black">
                  <a:tint val="75000"/>
                </a:prstClr>
              </a:solidFill>
            </a:endParaRPr>
          </a:p>
        </p:txBody>
      </p:sp>
      <p:sp>
        <p:nvSpPr>
          <p:cNvPr id="5" name="TextBox 4"/>
          <p:cNvSpPr txBox="1"/>
          <p:nvPr/>
        </p:nvSpPr>
        <p:spPr>
          <a:xfrm>
            <a:off x="426526" y="5906080"/>
            <a:ext cx="3721358" cy="707886"/>
          </a:xfrm>
          <a:prstGeom prst="rect">
            <a:avLst/>
          </a:prstGeom>
          <a:noFill/>
        </p:spPr>
        <p:txBody>
          <a:bodyPr wrap="square" rtlCol="0">
            <a:spAutoFit/>
          </a:bodyPr>
          <a:lstStyle/>
          <a:p>
            <a:r>
              <a:rPr lang="en-US" sz="1000" baseline="30000" dirty="0">
                <a:solidFill>
                  <a:prstClr val="black"/>
                </a:solidFill>
                <a:latin typeface="Century Gothic" panose="020B0502020202020204" pitchFamily="34" charset="0"/>
              </a:rPr>
              <a:t>1</a:t>
            </a:r>
            <a:r>
              <a:rPr lang="en-US" sz="1000" dirty="0" smtClean="0">
                <a:solidFill>
                  <a:prstClr val="black"/>
                </a:solidFill>
                <a:latin typeface="Century Gothic" panose="020B0502020202020204" pitchFamily="34" charset="0"/>
              </a:rPr>
              <a:t> Evercore Partners.</a:t>
            </a:r>
          </a:p>
          <a:p>
            <a:r>
              <a:rPr lang="en-US" sz="1000" baseline="30000" dirty="0" smtClean="0">
                <a:solidFill>
                  <a:prstClr val="black"/>
                </a:solidFill>
                <a:latin typeface="Century Gothic" panose="020B0502020202020204" pitchFamily="34" charset="0"/>
              </a:rPr>
              <a:t>2, 3 </a:t>
            </a:r>
            <a:r>
              <a:rPr lang="en-US" sz="1000" dirty="0" smtClean="0">
                <a:solidFill>
                  <a:prstClr val="black"/>
                </a:solidFill>
                <a:latin typeface="Century Gothic" panose="020B0502020202020204" pitchFamily="34" charset="0"/>
              </a:rPr>
              <a:t>Gartner.</a:t>
            </a:r>
          </a:p>
          <a:p>
            <a:r>
              <a:rPr lang="en-US" sz="1000" baseline="30000" dirty="0" smtClean="0">
                <a:solidFill>
                  <a:prstClr val="black"/>
                </a:solidFill>
                <a:latin typeface="Century Gothic" panose="020B0502020202020204" pitchFamily="34" charset="0"/>
              </a:rPr>
              <a:t>4,7</a:t>
            </a:r>
            <a:r>
              <a:rPr lang="en-US" sz="1000" dirty="0" smtClean="0">
                <a:solidFill>
                  <a:prstClr val="black"/>
                </a:solidFill>
                <a:latin typeface="Century Gothic" panose="020B0502020202020204" pitchFamily="34" charset="0"/>
              </a:rPr>
              <a:t> IDC.</a:t>
            </a:r>
          </a:p>
          <a:p>
            <a:r>
              <a:rPr lang="en-US" sz="1000" baseline="30000" dirty="0" smtClean="0">
                <a:solidFill>
                  <a:prstClr val="black"/>
                </a:solidFill>
                <a:latin typeface="Century Gothic" panose="020B0502020202020204" pitchFamily="34" charset="0"/>
              </a:rPr>
              <a:t>5,6</a:t>
            </a:r>
            <a:r>
              <a:rPr lang="en-US" sz="1000" dirty="0" smtClean="0">
                <a:solidFill>
                  <a:prstClr val="black"/>
                </a:solidFill>
                <a:latin typeface="Century Gothic" panose="020B0502020202020204" pitchFamily="34" charset="0"/>
              </a:rPr>
              <a:t> R. Jennings, Techtarget.com.</a:t>
            </a:r>
            <a:endParaRPr lang="en-US" sz="1000" dirty="0">
              <a:solidFill>
                <a:prstClr val="black"/>
              </a:solidFill>
              <a:latin typeface="Century Gothic" panose="020B0502020202020204" pitchFamily="34" charset="0"/>
            </a:endParaRPr>
          </a:p>
        </p:txBody>
      </p:sp>
    </p:spTree>
    <p:extLst>
      <p:ext uri="{BB962C8B-B14F-4D97-AF65-F5344CB8AC3E}">
        <p14:creationId xmlns:p14="http://schemas.microsoft.com/office/powerpoint/2010/main" val="2393462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B57F81B-A0FC-4914-990E-121BBC4D3D52}" type="slidenum">
              <a:rPr lang="en-US" smtClean="0">
                <a:solidFill>
                  <a:prstClr val="black">
                    <a:tint val="75000"/>
                  </a:prstClr>
                </a:solidFill>
              </a:rPr>
              <a:pPr/>
              <a:t>3</a:t>
            </a:fld>
            <a:endParaRPr lang="en-US" dirty="0">
              <a:solidFill>
                <a:prstClr val="black">
                  <a:tint val="75000"/>
                </a:prstClr>
              </a:solidFill>
            </a:endParaRPr>
          </a:p>
        </p:txBody>
      </p:sp>
      <p:sp>
        <p:nvSpPr>
          <p:cNvPr id="5" name="Title 1"/>
          <p:cNvSpPr txBox="1">
            <a:spLocks/>
          </p:cNvSpPr>
          <p:nvPr/>
        </p:nvSpPr>
        <p:spPr>
          <a:xfrm>
            <a:off x="0" y="0"/>
            <a:ext cx="9144000" cy="98755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200" dirty="0">
                <a:solidFill>
                  <a:schemeClr val="tx2"/>
                </a:solidFill>
                <a:latin typeface="Century Gothic" pitchFamily="34" charset="0"/>
                <a:ea typeface="ＭＳ Ｐゴシック" pitchFamily="34" charset="-128"/>
                <a:cs typeface="Microsoft Sans Serif" pitchFamily="34" charset="0"/>
              </a:rPr>
              <a:t>Rapidly Changing Cloud Market</a:t>
            </a:r>
          </a:p>
        </p:txBody>
      </p:sp>
      <p:sp>
        <p:nvSpPr>
          <p:cNvPr id="6" name="Rectangle 5"/>
          <p:cNvSpPr/>
          <p:nvPr/>
        </p:nvSpPr>
        <p:spPr>
          <a:xfrm>
            <a:off x="390065" y="1405553"/>
            <a:ext cx="8313405" cy="4622914"/>
          </a:xfrm>
          <a:prstGeom prst="rect">
            <a:avLst/>
          </a:prstGeom>
          <a:ln>
            <a:noFill/>
          </a:ln>
        </p:spPr>
        <p:txBody>
          <a:bodyPr wrap="square">
            <a:noAutofit/>
          </a:bodyPr>
          <a:lstStyle/>
          <a:p>
            <a:pPr marL="285750" indent="-285750">
              <a:spcAft>
                <a:spcPts val="2400"/>
              </a:spcAft>
              <a:buFont typeface="Arial Unicode MS" panose="020B0604020202020204" pitchFamily="34" charset="-128"/>
              <a:buChar char="●"/>
            </a:pPr>
            <a:r>
              <a:rPr lang="en-US" sz="2800" dirty="0" smtClean="0">
                <a:solidFill>
                  <a:schemeClr val="tx1">
                    <a:lumMod val="95000"/>
                    <a:lumOff val="5000"/>
                  </a:schemeClr>
                </a:solidFill>
                <a:latin typeface="Century Gothic" panose="020B0502020202020204" pitchFamily="34" charset="0"/>
                <a:cs typeface="Arial" panose="020B0604020202020204" pitchFamily="34" charset="0"/>
              </a:rPr>
              <a:t>HP and Cisco – Investing over $1B over the next 2 years to develop and offer cloud computing products and services</a:t>
            </a:r>
          </a:p>
          <a:p>
            <a:pPr marL="285750" indent="-285750">
              <a:spcAft>
                <a:spcPts val="2400"/>
              </a:spcAft>
              <a:buFont typeface="Arial Unicode MS" panose="020B0604020202020204" pitchFamily="34" charset="-128"/>
              <a:buChar char="●"/>
            </a:pPr>
            <a:r>
              <a:rPr lang="en-US" sz="2800" dirty="0" smtClean="0">
                <a:solidFill>
                  <a:schemeClr val="tx1">
                    <a:lumMod val="95000"/>
                    <a:lumOff val="5000"/>
                  </a:schemeClr>
                </a:solidFill>
                <a:latin typeface="Century Gothic" panose="020B0502020202020204" pitchFamily="34" charset="0"/>
                <a:cs typeface="Arial" panose="020B0604020202020204" pitchFamily="34" charset="0"/>
              </a:rPr>
              <a:t>Microsoft – Bought high-performance cloud computing company GreenButton, a US and New Zealand-based HPC company </a:t>
            </a:r>
          </a:p>
          <a:p>
            <a:pPr marL="285750" indent="-285750">
              <a:spcAft>
                <a:spcPts val="600"/>
              </a:spcAft>
              <a:buFont typeface="Arial Unicode MS" panose="020B0604020202020204" pitchFamily="34" charset="-128"/>
              <a:buChar char="●"/>
            </a:pPr>
            <a:r>
              <a:rPr lang="en-US" sz="2800" dirty="0" smtClean="0">
                <a:solidFill>
                  <a:schemeClr val="tx1">
                    <a:lumMod val="95000"/>
                    <a:lumOff val="5000"/>
                  </a:schemeClr>
                </a:solidFill>
                <a:latin typeface="Century Gothic" panose="020B0502020202020204" pitchFamily="34" charset="0"/>
                <a:cs typeface="Arial" panose="020B0604020202020204" pitchFamily="34" charset="0"/>
              </a:rPr>
              <a:t>Google – Announced massive price drops for its cloud computing services and storage</a:t>
            </a:r>
          </a:p>
        </p:txBody>
      </p:sp>
    </p:spTree>
    <p:extLst>
      <p:ext uri="{BB962C8B-B14F-4D97-AF65-F5344CB8AC3E}">
        <p14:creationId xmlns:p14="http://schemas.microsoft.com/office/powerpoint/2010/main" val="1116252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1932"/>
            <a:ext cx="9144000" cy="1209399"/>
          </a:xfrm>
        </p:spPr>
        <p:txBody>
          <a:bodyPr vert="horz" lIns="91440" tIns="45720" rIns="91440" bIns="45720" rtlCol="0" anchor="ctr">
            <a:noAutofit/>
          </a:bodyPr>
          <a:lstStyle/>
          <a:p>
            <a:r>
              <a:rPr lang="en-US" sz="4200" dirty="0">
                <a:solidFill>
                  <a:schemeClr val="tx2"/>
                </a:solidFill>
                <a:latin typeface="Century Gothic" pitchFamily="34" charset="0"/>
                <a:ea typeface="ＭＳ Ｐゴシック" pitchFamily="34" charset="-128"/>
                <a:cs typeface="Microsoft Sans Serif" pitchFamily="34" charset="0"/>
              </a:rPr>
              <a:t>“Cloud First”</a:t>
            </a:r>
            <a:br>
              <a:rPr lang="en-US" sz="4200" dirty="0">
                <a:solidFill>
                  <a:schemeClr val="tx2"/>
                </a:solidFill>
                <a:latin typeface="Century Gothic" pitchFamily="34" charset="0"/>
                <a:ea typeface="ＭＳ Ｐゴシック" pitchFamily="34" charset="-128"/>
                <a:cs typeface="Microsoft Sans Serif" pitchFamily="34" charset="0"/>
              </a:rPr>
            </a:br>
            <a:r>
              <a:rPr lang="en-US" sz="2400" dirty="0" smtClean="0">
                <a:solidFill>
                  <a:schemeClr val="accent1"/>
                </a:solidFill>
                <a:latin typeface="Century Gothic" panose="020B0502020202020204" pitchFamily="34" charset="0"/>
              </a:rPr>
              <a:t>Shift </a:t>
            </a:r>
            <a:r>
              <a:rPr lang="en-US" sz="2400" dirty="0">
                <a:solidFill>
                  <a:schemeClr val="accent1"/>
                </a:solidFill>
                <a:latin typeface="Century Gothic" panose="020B0502020202020204" pitchFamily="34" charset="0"/>
              </a:rPr>
              <a:t>from A</a:t>
            </a:r>
            <a:r>
              <a:rPr lang="en-US" sz="2400" dirty="0" smtClean="0">
                <a:solidFill>
                  <a:schemeClr val="accent1"/>
                </a:solidFill>
                <a:latin typeface="Century Gothic" panose="020B0502020202020204" pitchFamily="34" charset="0"/>
              </a:rPr>
              <a:t>sset Ownership </a:t>
            </a:r>
            <a:r>
              <a:rPr lang="en-US" sz="2400" dirty="0">
                <a:solidFill>
                  <a:schemeClr val="accent1"/>
                </a:solidFill>
                <a:latin typeface="Century Gothic" panose="020B0502020202020204" pitchFamily="34" charset="0"/>
              </a:rPr>
              <a:t>to S</a:t>
            </a:r>
            <a:r>
              <a:rPr lang="en-US" sz="2400" dirty="0" smtClean="0">
                <a:solidFill>
                  <a:schemeClr val="accent1"/>
                </a:solidFill>
                <a:latin typeface="Century Gothic" panose="020B0502020202020204" pitchFamily="34" charset="0"/>
              </a:rPr>
              <a:t>ervice Provisioning</a:t>
            </a:r>
            <a:r>
              <a:rPr lang="en-US" sz="2400" dirty="0">
                <a:solidFill>
                  <a:schemeClr val="accent1"/>
                </a:solidFill>
                <a:latin typeface="Century Gothic" panose="020B0502020202020204" pitchFamily="34" charset="0"/>
              </a:rPr>
              <a:t/>
            </a:r>
            <a:br>
              <a:rPr lang="en-US" sz="2400" dirty="0">
                <a:solidFill>
                  <a:schemeClr val="accent1"/>
                </a:solidFill>
                <a:latin typeface="Century Gothic" panose="020B0502020202020204" pitchFamily="34" charset="0"/>
              </a:rPr>
            </a:br>
            <a:endParaRPr lang="en-US" sz="2400" dirty="0">
              <a:solidFill>
                <a:schemeClr val="accent1"/>
              </a:solidFill>
              <a:latin typeface="Century Gothic" panose="020B0502020202020204" pitchFamily="34" charset="0"/>
            </a:endParaRPr>
          </a:p>
        </p:txBody>
      </p:sp>
      <p:sp>
        <p:nvSpPr>
          <p:cNvPr id="4" name="Slide Number Placeholder 3"/>
          <p:cNvSpPr>
            <a:spLocks noGrp="1"/>
          </p:cNvSpPr>
          <p:nvPr>
            <p:ph type="sldNum" sz="quarter" idx="12"/>
          </p:nvPr>
        </p:nvSpPr>
        <p:spPr/>
        <p:txBody>
          <a:bodyPr/>
          <a:lstStyle/>
          <a:p>
            <a:fld id="{D62910BD-CBBA-4DCE-9412-58BBEDAF92E4}" type="slidenum">
              <a:rPr lang="en-US" smtClean="0"/>
              <a:t>4</a:t>
            </a:fld>
            <a:endParaRPr lang="en-US" dirty="0"/>
          </a:p>
        </p:txBody>
      </p:sp>
      <p:sp>
        <p:nvSpPr>
          <p:cNvPr id="7" name="Rectangle 1"/>
          <p:cNvSpPr>
            <a:spLocks noChangeArrowheads="1"/>
          </p:cNvSpPr>
          <p:nvPr/>
        </p:nvSpPr>
        <p:spPr bwMode="auto">
          <a:xfrm>
            <a:off x="344285" y="1740508"/>
            <a:ext cx="8604506" cy="3462486"/>
          </a:xfrm>
          <a:prstGeom prst="rect">
            <a:avLst/>
          </a:prstGeom>
        </p:spPr>
        <p:txBody>
          <a:bodyPr wrap="square">
            <a:spAutoFit/>
          </a:bodyPr>
          <a:lstStyle/>
          <a:p>
            <a:pPr marL="225425" lvl="1" indent="-225425">
              <a:spcBef>
                <a:spcPts val="600"/>
              </a:spcBef>
              <a:spcAft>
                <a:spcPts val="2400"/>
              </a:spcAft>
              <a:buFont typeface="Arial" panose="020B0604020202020204" pitchFamily="34" charset="0"/>
              <a:buChar char="•"/>
            </a:pPr>
            <a:r>
              <a:rPr lang="en-US" sz="2400" dirty="0" smtClean="0">
                <a:solidFill>
                  <a:schemeClr val="tx1">
                    <a:lumMod val="95000"/>
                    <a:lumOff val="5000"/>
                  </a:schemeClr>
                </a:solidFill>
                <a:latin typeface="Century Gothic" panose="020B0502020202020204" pitchFamily="34" charset="0"/>
                <a:cs typeface="Arial" panose="020B0604020202020204" pitchFamily="34" charset="0"/>
              </a:rPr>
              <a:t>Default </a:t>
            </a:r>
            <a:r>
              <a:rPr lang="en-US" sz="2400" dirty="0">
                <a:solidFill>
                  <a:schemeClr val="tx1">
                    <a:lumMod val="95000"/>
                    <a:lumOff val="5000"/>
                  </a:schemeClr>
                </a:solidFill>
                <a:latin typeface="Century Gothic" panose="020B0502020202020204" pitchFamily="34" charset="0"/>
                <a:cs typeface="Arial" panose="020B0604020202020204" pitchFamily="34" charset="0"/>
              </a:rPr>
              <a:t>to cloud-based solutions whenever a secure, reliable, cost-effective cloud option exists</a:t>
            </a:r>
          </a:p>
          <a:p>
            <a:pPr marL="225425" lvl="1" indent="-225425">
              <a:spcBef>
                <a:spcPts val="600"/>
              </a:spcBef>
              <a:spcAft>
                <a:spcPts val="2400"/>
              </a:spcAft>
              <a:buFont typeface="Arial" panose="020B0604020202020204" pitchFamily="34" charset="0"/>
              <a:buChar char="•"/>
            </a:pPr>
            <a:r>
              <a:rPr lang="en-US" sz="2400" dirty="0">
                <a:solidFill>
                  <a:schemeClr val="tx1">
                    <a:lumMod val="95000"/>
                    <a:lumOff val="5000"/>
                  </a:schemeClr>
                </a:solidFill>
                <a:latin typeface="Century Gothic" panose="020B0502020202020204" pitchFamily="34" charset="0"/>
                <a:cs typeface="Arial" panose="020B0604020202020204" pitchFamily="34" charset="0"/>
              </a:rPr>
              <a:t>Continually evaluate cloud </a:t>
            </a:r>
            <a:r>
              <a:rPr lang="en-US" sz="2400" dirty="0" smtClean="0">
                <a:solidFill>
                  <a:schemeClr val="tx1">
                    <a:lumMod val="95000"/>
                    <a:lumOff val="5000"/>
                  </a:schemeClr>
                </a:solidFill>
                <a:latin typeface="Century Gothic" panose="020B0502020202020204" pitchFamily="34" charset="0"/>
                <a:cs typeface="Arial" panose="020B0604020202020204" pitchFamily="34" charset="0"/>
              </a:rPr>
              <a:t>solutions </a:t>
            </a:r>
            <a:r>
              <a:rPr lang="en-US" sz="2400" dirty="0">
                <a:solidFill>
                  <a:schemeClr val="tx1">
                    <a:lumMod val="95000"/>
                    <a:lumOff val="5000"/>
                  </a:schemeClr>
                </a:solidFill>
                <a:latin typeface="Century Gothic" panose="020B0502020202020204" pitchFamily="34" charset="0"/>
                <a:cs typeface="Arial" panose="020B0604020202020204" pitchFamily="34" charset="0"/>
              </a:rPr>
              <a:t>across </a:t>
            </a:r>
            <a:r>
              <a:rPr lang="en-US" sz="2400" dirty="0" smtClean="0">
                <a:solidFill>
                  <a:schemeClr val="tx1">
                    <a:lumMod val="95000"/>
                    <a:lumOff val="5000"/>
                  </a:schemeClr>
                </a:solidFill>
                <a:latin typeface="Century Gothic" panose="020B0502020202020204" pitchFamily="34" charset="0"/>
                <a:cs typeface="Arial" panose="020B0604020202020204" pitchFamily="34" charset="0"/>
              </a:rPr>
              <a:t>IT </a:t>
            </a:r>
            <a:r>
              <a:rPr lang="en-US" sz="2400" dirty="0">
                <a:solidFill>
                  <a:schemeClr val="tx1">
                    <a:lumMod val="95000"/>
                    <a:lumOff val="5000"/>
                  </a:schemeClr>
                </a:solidFill>
                <a:latin typeface="Century Gothic" panose="020B0502020202020204" pitchFamily="34" charset="0"/>
                <a:cs typeface="Arial" panose="020B0604020202020204" pitchFamily="34" charset="0"/>
              </a:rPr>
              <a:t>portfolios, regardless of investment type or lifecycle </a:t>
            </a:r>
            <a:r>
              <a:rPr lang="en-US" sz="2400" dirty="0" smtClean="0">
                <a:solidFill>
                  <a:schemeClr val="tx1">
                    <a:lumMod val="95000"/>
                    <a:lumOff val="5000"/>
                  </a:schemeClr>
                </a:solidFill>
                <a:latin typeface="Century Gothic" panose="020B0502020202020204" pitchFamily="34" charset="0"/>
                <a:cs typeface="Arial" panose="020B0604020202020204" pitchFamily="34" charset="0"/>
              </a:rPr>
              <a:t>stage </a:t>
            </a:r>
            <a:endParaRPr lang="en-US" sz="2400" dirty="0">
              <a:solidFill>
                <a:schemeClr val="tx1">
                  <a:lumMod val="95000"/>
                  <a:lumOff val="5000"/>
                </a:schemeClr>
              </a:solidFill>
              <a:latin typeface="Century Gothic" panose="020B0502020202020204" pitchFamily="34" charset="0"/>
              <a:cs typeface="Arial" panose="020B0604020202020204" pitchFamily="34" charset="0"/>
            </a:endParaRPr>
          </a:p>
          <a:p>
            <a:pPr marL="225425" lvl="1" indent="-225425">
              <a:spcBef>
                <a:spcPts val="600"/>
              </a:spcBef>
              <a:spcAft>
                <a:spcPts val="2400"/>
              </a:spcAft>
              <a:buFont typeface="Arial" panose="020B0604020202020204" pitchFamily="34" charset="0"/>
              <a:buChar char="•"/>
            </a:pPr>
            <a:r>
              <a:rPr lang="en-US" sz="2400" dirty="0">
                <a:solidFill>
                  <a:schemeClr val="tx1">
                    <a:lumMod val="95000"/>
                    <a:lumOff val="5000"/>
                  </a:schemeClr>
                </a:solidFill>
                <a:latin typeface="Century Gothic" panose="020B0502020202020204" pitchFamily="34" charset="0"/>
                <a:cs typeface="Arial" panose="020B0604020202020204" pitchFamily="34" charset="0"/>
              </a:rPr>
              <a:t>Agnostic on </a:t>
            </a:r>
            <a:r>
              <a:rPr lang="en-US" sz="2400" dirty="0" smtClean="0">
                <a:solidFill>
                  <a:schemeClr val="tx1">
                    <a:lumMod val="95000"/>
                    <a:lumOff val="5000"/>
                  </a:schemeClr>
                </a:solidFill>
                <a:latin typeface="Century Gothic" panose="020B0502020202020204" pitchFamily="34" charset="0"/>
                <a:cs typeface="Arial" panose="020B0604020202020204" pitchFamily="34" charset="0"/>
              </a:rPr>
              <a:t>deployment model or service </a:t>
            </a:r>
            <a:r>
              <a:rPr lang="en-US" sz="2400" dirty="0">
                <a:solidFill>
                  <a:schemeClr val="tx1">
                    <a:lumMod val="95000"/>
                    <a:lumOff val="5000"/>
                  </a:schemeClr>
                </a:solidFill>
                <a:latin typeface="Century Gothic" panose="020B0502020202020204" pitchFamily="34" charset="0"/>
                <a:cs typeface="Arial" panose="020B0604020202020204" pitchFamily="34" charset="0"/>
              </a:rPr>
              <a:t>delivery </a:t>
            </a:r>
            <a:r>
              <a:rPr lang="en-US" sz="2400" dirty="0" smtClean="0">
                <a:solidFill>
                  <a:schemeClr val="tx1">
                    <a:lumMod val="95000"/>
                    <a:lumOff val="5000"/>
                  </a:schemeClr>
                </a:solidFill>
                <a:latin typeface="Century Gothic" panose="020B0502020202020204" pitchFamily="34" charset="0"/>
                <a:cs typeface="Arial" panose="020B0604020202020204" pitchFamily="34" charset="0"/>
              </a:rPr>
              <a:t>type</a:t>
            </a:r>
          </a:p>
          <a:p>
            <a:pPr marL="225425" lvl="1" indent="-225425">
              <a:spcBef>
                <a:spcPts val="600"/>
              </a:spcBef>
              <a:spcAft>
                <a:spcPts val="2400"/>
              </a:spcAft>
              <a:buFont typeface="Arial" panose="020B0604020202020204" pitchFamily="34" charset="0"/>
              <a:buChar char="•"/>
            </a:pPr>
            <a:r>
              <a:rPr lang="en-US" sz="2400" dirty="0" smtClean="0">
                <a:solidFill>
                  <a:schemeClr val="tx1">
                    <a:lumMod val="95000"/>
                    <a:lumOff val="5000"/>
                  </a:schemeClr>
                </a:solidFill>
                <a:latin typeface="Century Gothic" panose="020B0502020202020204" pitchFamily="34" charset="0"/>
                <a:cs typeface="Arial" panose="020B0604020202020204" pitchFamily="34" charset="0"/>
              </a:rPr>
              <a:t>Address how cloud drives business/mission needs first</a:t>
            </a:r>
          </a:p>
        </p:txBody>
      </p:sp>
    </p:spTree>
    <p:extLst>
      <p:ext uri="{BB962C8B-B14F-4D97-AF65-F5344CB8AC3E}">
        <p14:creationId xmlns:p14="http://schemas.microsoft.com/office/powerpoint/2010/main" val="1914031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468"/>
            <a:ext cx="9144000" cy="987552"/>
          </a:xfrm>
        </p:spPr>
        <p:txBody>
          <a:bodyPr vert="horz" lIns="91440" tIns="45720" rIns="91440" bIns="45720" rtlCol="0" anchor="ctr">
            <a:noAutofit/>
          </a:bodyPr>
          <a:lstStyle/>
          <a:p>
            <a:r>
              <a:rPr lang="en-US" sz="4200" dirty="0">
                <a:solidFill>
                  <a:schemeClr val="tx2"/>
                </a:solidFill>
                <a:latin typeface="Century Gothic" pitchFamily="34" charset="0"/>
                <a:ea typeface="ＭＳ Ｐゴシック" pitchFamily="34" charset="-128"/>
                <a:cs typeface="Microsoft Sans Serif" pitchFamily="34" charset="0"/>
              </a:rPr>
              <a:t>Cloud Spending </a:t>
            </a:r>
            <a:r>
              <a:rPr lang="en-US" sz="4200" dirty="0" smtClean="0">
                <a:solidFill>
                  <a:schemeClr val="tx2"/>
                </a:solidFill>
                <a:latin typeface="Century Gothic" pitchFamily="34" charset="0"/>
                <a:ea typeface="ＭＳ Ｐゴシック" pitchFamily="34" charset="-128"/>
                <a:cs typeface="Microsoft Sans Serif" pitchFamily="34" charset="0"/>
              </a:rPr>
              <a:t>Trends</a:t>
            </a:r>
            <a:endParaRPr lang="en-US" sz="4200" dirty="0">
              <a:solidFill>
                <a:schemeClr val="tx2"/>
              </a:solidFill>
              <a:latin typeface="Century Gothic" pitchFamily="34" charset="0"/>
              <a:ea typeface="ＭＳ Ｐゴシック" pitchFamily="34" charset="-128"/>
              <a:cs typeface="Microsoft Sans Serif" pitchFamily="34" charset="0"/>
            </a:endParaRPr>
          </a:p>
        </p:txBody>
      </p:sp>
      <p:sp>
        <p:nvSpPr>
          <p:cNvPr id="4" name="Slide Number Placeholder 3"/>
          <p:cNvSpPr>
            <a:spLocks noGrp="1"/>
          </p:cNvSpPr>
          <p:nvPr>
            <p:ph type="sldNum" sz="quarter" idx="12"/>
          </p:nvPr>
        </p:nvSpPr>
        <p:spPr/>
        <p:txBody>
          <a:bodyPr/>
          <a:lstStyle/>
          <a:p>
            <a:fld id="{D62910BD-CBBA-4DCE-9412-58BBEDAF92E4}" type="slidenum">
              <a:rPr lang="en-US" smtClean="0"/>
              <a:t>5</a:t>
            </a:fld>
            <a:endParaRPr lang="en-US" dirty="0"/>
          </a:p>
        </p:txBody>
      </p:sp>
      <p:sp>
        <p:nvSpPr>
          <p:cNvPr id="16" name="TextBox 15"/>
          <p:cNvSpPr txBox="1"/>
          <p:nvPr/>
        </p:nvSpPr>
        <p:spPr>
          <a:xfrm>
            <a:off x="256853" y="6233239"/>
            <a:ext cx="1645574" cy="246221"/>
          </a:xfrm>
          <a:prstGeom prst="rect">
            <a:avLst/>
          </a:prstGeom>
          <a:noFill/>
        </p:spPr>
        <p:txBody>
          <a:bodyPr wrap="square" rtlCol="0">
            <a:spAutoFit/>
          </a:bodyPr>
          <a:lstStyle/>
          <a:p>
            <a:r>
              <a:rPr lang="en-US" sz="1000" baseline="30000" dirty="0" smtClean="0">
                <a:latin typeface="Century Gothic" panose="020B0502020202020204" pitchFamily="34" charset="0"/>
              </a:rPr>
              <a:t>1</a:t>
            </a:r>
            <a:r>
              <a:rPr lang="en-US" sz="1000" dirty="0" smtClean="0">
                <a:latin typeface="Century Gothic" panose="020B0502020202020204" pitchFamily="34" charset="0"/>
              </a:rPr>
              <a:t> Source: Gartner</a:t>
            </a:r>
            <a:endParaRPr lang="en-US" sz="1000" dirty="0">
              <a:latin typeface="Century Gothic" panose="020B0502020202020204" pitchFamily="34" charset="0"/>
            </a:endParaRPr>
          </a:p>
        </p:txBody>
      </p:sp>
      <p:sp>
        <p:nvSpPr>
          <p:cNvPr id="18" name="Rectangle 17"/>
          <p:cNvSpPr/>
          <p:nvPr/>
        </p:nvSpPr>
        <p:spPr>
          <a:xfrm>
            <a:off x="121581" y="5192859"/>
            <a:ext cx="4364699" cy="954107"/>
          </a:xfrm>
          <a:prstGeom prst="rect">
            <a:avLst/>
          </a:prstGeom>
        </p:spPr>
        <p:txBody>
          <a:bodyPr wrap="square">
            <a:spAutoFit/>
          </a:bodyPr>
          <a:lstStyle/>
          <a:p>
            <a:pPr marL="174625" lvl="1" indent="-174625">
              <a:spcAft>
                <a:spcPts val="2400"/>
              </a:spcAft>
              <a:buFont typeface="Arial" panose="020B0604020202020204" pitchFamily="34" charset="0"/>
              <a:buChar char="•"/>
            </a:pPr>
            <a:r>
              <a:rPr lang="en-US" sz="1400" dirty="0" smtClean="0">
                <a:solidFill>
                  <a:schemeClr val="tx1">
                    <a:lumMod val="95000"/>
                    <a:lumOff val="5000"/>
                  </a:schemeClr>
                </a:solidFill>
                <a:latin typeface="Century Gothic" panose="020B0502020202020204" pitchFamily="34" charset="0"/>
              </a:rPr>
              <a:t>Projected Industry 5-Year CAGR for US public cloud growth shows the highest growth in the IaaS</a:t>
            </a:r>
            <a:r>
              <a:rPr lang="en-US" sz="1400" dirty="0">
                <a:solidFill>
                  <a:schemeClr val="tx1">
                    <a:lumMod val="95000"/>
                    <a:lumOff val="5000"/>
                  </a:schemeClr>
                </a:solidFill>
                <a:latin typeface="Century Gothic" panose="020B0502020202020204" pitchFamily="34" charset="0"/>
              </a:rPr>
              <a:t> </a:t>
            </a:r>
            <a:r>
              <a:rPr lang="en-US" sz="1400" dirty="0" smtClean="0">
                <a:solidFill>
                  <a:schemeClr val="tx1">
                    <a:lumMod val="95000"/>
                    <a:lumOff val="5000"/>
                  </a:schemeClr>
                </a:solidFill>
                <a:latin typeface="Century Gothic" panose="020B0502020202020204" pitchFamily="34" charset="0"/>
              </a:rPr>
              <a:t>segment [38% for IaaS; 18% for SaaS; 13% for PaaS]</a:t>
            </a:r>
            <a:endParaRPr lang="en-US" sz="1400" dirty="0">
              <a:solidFill>
                <a:schemeClr val="tx1">
                  <a:lumMod val="95000"/>
                  <a:lumOff val="5000"/>
                </a:schemeClr>
              </a:solidFill>
              <a:latin typeface="Century Gothic" panose="020B0502020202020204" pitchFamily="34" charset="0"/>
            </a:endParaRPr>
          </a:p>
        </p:txBody>
      </p:sp>
      <p:sp>
        <p:nvSpPr>
          <p:cNvPr id="20" name="Rectangle 19"/>
          <p:cNvSpPr/>
          <p:nvPr/>
        </p:nvSpPr>
        <p:spPr>
          <a:xfrm>
            <a:off x="4457274" y="5195555"/>
            <a:ext cx="4614810" cy="523220"/>
          </a:xfrm>
          <a:prstGeom prst="rect">
            <a:avLst/>
          </a:prstGeom>
        </p:spPr>
        <p:txBody>
          <a:bodyPr wrap="square">
            <a:spAutoFit/>
          </a:bodyPr>
          <a:lstStyle/>
          <a:p>
            <a:pPr marL="174625" lvl="1" indent="-174625">
              <a:spcAft>
                <a:spcPts val="2400"/>
              </a:spcAft>
              <a:buFont typeface="Arial" panose="020B0604020202020204" pitchFamily="34" charset="0"/>
              <a:buChar char="•"/>
            </a:pPr>
            <a:r>
              <a:rPr lang="en-US" sz="1400" dirty="0" smtClean="0">
                <a:solidFill>
                  <a:schemeClr val="tx1">
                    <a:lumMod val="95000"/>
                    <a:lumOff val="5000"/>
                  </a:schemeClr>
                </a:solidFill>
                <a:latin typeface="Century Gothic" panose="020B0502020202020204" pitchFamily="34" charset="0"/>
              </a:rPr>
              <a:t>USG agency cloud spending to date (and for FY 2015) has been highest in the SaaS segment</a:t>
            </a:r>
            <a:endParaRPr lang="en-US" sz="1400" dirty="0">
              <a:solidFill>
                <a:schemeClr val="tx1">
                  <a:lumMod val="95000"/>
                  <a:lumOff val="5000"/>
                </a:schemeClr>
              </a:solidFill>
              <a:latin typeface="Century Gothic" panose="020B0502020202020204" pitchFamily="34" charset="0"/>
            </a:endParaRPr>
          </a:p>
        </p:txBody>
      </p:sp>
      <p:graphicFrame>
        <p:nvGraphicFramePr>
          <p:cNvPr id="14" name="Chart 13"/>
          <p:cNvGraphicFramePr>
            <a:graphicFrameLocks/>
          </p:cNvGraphicFramePr>
          <p:nvPr>
            <p:extLst>
              <p:ext uri="{D42A27DB-BD31-4B8C-83A1-F6EECF244321}">
                <p14:modId xmlns:p14="http://schemas.microsoft.com/office/powerpoint/2010/main" val="2038358309"/>
              </p:ext>
            </p:extLst>
          </p:nvPr>
        </p:nvGraphicFramePr>
        <p:xfrm>
          <a:off x="256853" y="1228954"/>
          <a:ext cx="4375087" cy="3853078"/>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Straight Connector 5"/>
          <p:cNvCxnSpPr/>
          <p:nvPr/>
        </p:nvCxnSpPr>
        <p:spPr>
          <a:xfrm flipV="1">
            <a:off x="1500027" y="1972643"/>
            <a:ext cx="20548" cy="2743200"/>
          </a:xfrm>
          <a:prstGeom prst="line">
            <a:avLst/>
          </a:prstGeom>
          <a:ln w="12700">
            <a:solidFill>
              <a:schemeClr val="tx1">
                <a:lumMod val="85000"/>
                <a:lumOff val="1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510299" y="1982917"/>
            <a:ext cx="2286000" cy="0"/>
          </a:xfrm>
          <a:prstGeom prst="line">
            <a:avLst/>
          </a:prstGeom>
          <a:ln w="9525">
            <a:solidFill>
              <a:schemeClr val="tx1">
                <a:lumMod val="75000"/>
                <a:lumOff val="25000"/>
              </a:schemeClr>
            </a:solidFill>
            <a:prstDash val="dash"/>
            <a:headEnd type="triangle" w="med" len="med"/>
            <a:tailEnd type="triangl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992333" y="1869182"/>
            <a:ext cx="1264578" cy="246221"/>
          </a:xfrm>
          <a:prstGeom prst="rect">
            <a:avLst/>
          </a:prstGeom>
          <a:solidFill>
            <a:schemeClr val="bg1">
              <a:lumMod val="95000"/>
            </a:schemeClr>
          </a:solidFill>
        </p:spPr>
        <p:txBody>
          <a:bodyPr wrap="square" lIns="0" rIns="0" rtlCol="0">
            <a:spAutoFit/>
          </a:bodyPr>
          <a:lstStyle/>
          <a:p>
            <a:pPr algn="ctr"/>
            <a:r>
              <a:rPr lang="en-US" sz="1000" dirty="0" smtClean="0"/>
              <a:t>*Industry Projections</a:t>
            </a:r>
            <a:endParaRPr lang="en-US" sz="1000" dirty="0"/>
          </a:p>
        </p:txBody>
      </p:sp>
      <p:graphicFrame>
        <p:nvGraphicFramePr>
          <p:cNvPr id="19" name="Chart 18"/>
          <p:cNvGraphicFramePr>
            <a:graphicFrameLocks/>
          </p:cNvGraphicFramePr>
          <p:nvPr>
            <p:extLst>
              <p:ext uri="{D42A27DB-BD31-4B8C-83A1-F6EECF244321}">
                <p14:modId xmlns:p14="http://schemas.microsoft.com/office/powerpoint/2010/main" val="4227275929"/>
              </p:ext>
            </p:extLst>
          </p:nvPr>
        </p:nvGraphicFramePr>
        <p:xfrm>
          <a:off x="4712319" y="1228955"/>
          <a:ext cx="4162739" cy="385307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61108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B57F81B-A0FC-4914-990E-121BBC4D3D52}" type="slidenum">
              <a:rPr lang="en-US" smtClean="0"/>
              <a:t>6</a:t>
            </a:fld>
            <a:endParaRPr lang="en-US" dirty="0"/>
          </a:p>
        </p:txBody>
      </p:sp>
      <p:sp>
        <p:nvSpPr>
          <p:cNvPr id="8" name="Rectangle 7"/>
          <p:cNvSpPr/>
          <p:nvPr/>
        </p:nvSpPr>
        <p:spPr>
          <a:xfrm>
            <a:off x="5784351" y="1614079"/>
            <a:ext cx="3246633" cy="4001095"/>
          </a:xfrm>
          <a:prstGeom prst="rect">
            <a:avLst/>
          </a:prstGeom>
        </p:spPr>
        <p:txBody>
          <a:bodyPr wrap="square">
            <a:spAutoFit/>
          </a:bodyPr>
          <a:lstStyle/>
          <a:p>
            <a:pPr marL="169863" lvl="0" indent="-169863">
              <a:spcAft>
                <a:spcPts val="600"/>
              </a:spcAft>
              <a:buFont typeface="Arial" panose="020B0604020202020204" pitchFamily="34" charset="0"/>
              <a:buChar char="•"/>
            </a:pPr>
            <a:r>
              <a:rPr lang="en-US" dirty="0" smtClean="0">
                <a:solidFill>
                  <a:schemeClr val="tx1">
                    <a:lumMod val="95000"/>
                    <a:lumOff val="5000"/>
                  </a:schemeClr>
                </a:solidFill>
                <a:latin typeface="Century Gothic" panose="020B0502020202020204" pitchFamily="34" charset="0"/>
                <a:cs typeface="Arial" panose="020B0604020202020204" pitchFamily="34" charset="0"/>
              </a:rPr>
              <a:t>Total </a:t>
            </a:r>
            <a:r>
              <a:rPr lang="en-US" dirty="0">
                <a:solidFill>
                  <a:schemeClr val="tx1">
                    <a:lumMod val="95000"/>
                    <a:lumOff val="5000"/>
                  </a:schemeClr>
                </a:solidFill>
                <a:latin typeface="Century Gothic" panose="020B0502020202020204" pitchFamily="34" charset="0"/>
                <a:cs typeface="Arial" panose="020B0604020202020204" pitchFamily="34" charset="0"/>
              </a:rPr>
              <a:t>Cloud Budget for BY 2015 is </a:t>
            </a:r>
            <a:r>
              <a:rPr lang="en-US" dirty="0" smtClean="0">
                <a:solidFill>
                  <a:schemeClr val="tx1">
                    <a:lumMod val="95000"/>
                    <a:lumOff val="5000"/>
                  </a:schemeClr>
                </a:solidFill>
                <a:latin typeface="Century Gothic" panose="020B0502020202020204" pitchFamily="34" charset="0"/>
                <a:cs typeface="Arial" panose="020B0604020202020204" pitchFamily="34" charset="0"/>
              </a:rPr>
              <a:t>$3B </a:t>
            </a:r>
            <a:r>
              <a:rPr lang="en-US" dirty="0">
                <a:solidFill>
                  <a:schemeClr val="tx1">
                    <a:lumMod val="95000"/>
                    <a:lumOff val="5000"/>
                  </a:schemeClr>
                </a:solidFill>
                <a:latin typeface="Century Gothic" panose="020B0502020202020204" pitchFamily="34" charset="0"/>
                <a:cs typeface="Arial" panose="020B0604020202020204" pitchFamily="34" charset="0"/>
              </a:rPr>
              <a:t>(&lt;5% Total IT Budget for 2015)</a:t>
            </a:r>
          </a:p>
          <a:p>
            <a:pPr marL="169863" lvl="0" indent="-169863">
              <a:spcAft>
                <a:spcPts val="600"/>
              </a:spcAft>
              <a:buFont typeface="Arial" panose="020B0604020202020204" pitchFamily="34" charset="0"/>
              <a:buChar char="•"/>
            </a:pPr>
            <a:r>
              <a:rPr lang="en-US" dirty="0">
                <a:solidFill>
                  <a:schemeClr val="tx1">
                    <a:lumMod val="95000"/>
                    <a:lumOff val="5000"/>
                  </a:schemeClr>
                </a:solidFill>
                <a:latin typeface="Century Gothic" panose="020B0502020202020204" pitchFamily="34" charset="0"/>
                <a:cs typeface="Arial" panose="020B0604020202020204" pitchFamily="34" charset="0"/>
              </a:rPr>
              <a:t>About </a:t>
            </a:r>
            <a:r>
              <a:rPr lang="en-US" dirty="0" smtClean="0">
                <a:solidFill>
                  <a:schemeClr val="tx1">
                    <a:lumMod val="95000"/>
                    <a:lumOff val="5000"/>
                  </a:schemeClr>
                </a:solidFill>
                <a:latin typeface="Century Gothic" panose="020B0502020202020204" pitchFamily="34" charset="0"/>
                <a:cs typeface="Arial" panose="020B0604020202020204" pitchFamily="34" charset="0"/>
              </a:rPr>
              <a:t>75% of agency </a:t>
            </a:r>
            <a:r>
              <a:rPr lang="en-US" dirty="0">
                <a:solidFill>
                  <a:schemeClr val="tx1">
                    <a:lumMod val="95000"/>
                    <a:lumOff val="5000"/>
                  </a:schemeClr>
                </a:solidFill>
                <a:latin typeface="Century Gothic" panose="020B0502020202020204" pitchFamily="34" charset="0"/>
                <a:cs typeface="Arial" panose="020B0604020202020204" pitchFamily="34" charset="0"/>
              </a:rPr>
              <a:t>cloud spending is for private </a:t>
            </a:r>
            <a:r>
              <a:rPr lang="en-US" dirty="0" smtClean="0">
                <a:solidFill>
                  <a:schemeClr val="tx1">
                    <a:lumMod val="95000"/>
                    <a:lumOff val="5000"/>
                  </a:schemeClr>
                </a:solidFill>
                <a:latin typeface="Century Gothic" panose="020B0502020202020204" pitchFamily="34" charset="0"/>
                <a:cs typeface="Arial" panose="020B0604020202020204" pitchFamily="34" charset="0"/>
              </a:rPr>
              <a:t>clouds </a:t>
            </a:r>
            <a:endParaRPr lang="en-US" dirty="0">
              <a:solidFill>
                <a:schemeClr val="tx1">
                  <a:lumMod val="95000"/>
                  <a:lumOff val="5000"/>
                </a:schemeClr>
              </a:solidFill>
              <a:latin typeface="Century Gothic" panose="020B0502020202020204" pitchFamily="34" charset="0"/>
              <a:cs typeface="Arial" panose="020B0604020202020204" pitchFamily="34" charset="0"/>
            </a:endParaRPr>
          </a:p>
          <a:p>
            <a:pPr marL="169863" lvl="0" indent="-169863">
              <a:spcAft>
                <a:spcPts val="600"/>
              </a:spcAft>
              <a:buFont typeface="Arial" panose="020B0604020202020204" pitchFamily="34" charset="0"/>
              <a:buChar char="•"/>
            </a:pPr>
            <a:r>
              <a:rPr lang="en-US" dirty="0">
                <a:solidFill>
                  <a:schemeClr val="tx1">
                    <a:lumMod val="95000"/>
                    <a:lumOff val="5000"/>
                  </a:schemeClr>
                </a:solidFill>
                <a:latin typeface="Century Gothic" panose="020B0502020202020204" pitchFamily="34" charset="0"/>
                <a:cs typeface="Arial" panose="020B0604020202020204" pitchFamily="34" charset="0"/>
              </a:rPr>
              <a:t>Hybrid </a:t>
            </a:r>
            <a:r>
              <a:rPr lang="en-US" dirty="0" smtClean="0">
                <a:solidFill>
                  <a:schemeClr val="tx1">
                    <a:lumMod val="95000"/>
                    <a:lumOff val="5000"/>
                  </a:schemeClr>
                </a:solidFill>
                <a:latin typeface="Century Gothic" panose="020B0502020202020204" pitchFamily="34" charset="0"/>
                <a:cs typeface="Arial" panose="020B0604020202020204" pitchFamily="34" charset="0"/>
              </a:rPr>
              <a:t>clouds represent </a:t>
            </a:r>
            <a:r>
              <a:rPr lang="en-US" dirty="0">
                <a:solidFill>
                  <a:schemeClr val="tx1">
                    <a:lumMod val="95000"/>
                    <a:lumOff val="5000"/>
                  </a:schemeClr>
                </a:solidFill>
                <a:latin typeface="Century Gothic" panose="020B0502020202020204" pitchFamily="34" charset="0"/>
                <a:cs typeface="Arial" panose="020B0604020202020204" pitchFamily="34" charset="0"/>
              </a:rPr>
              <a:t>only 5% of </a:t>
            </a:r>
            <a:r>
              <a:rPr lang="en-US" dirty="0" smtClean="0">
                <a:solidFill>
                  <a:schemeClr val="tx1">
                    <a:lumMod val="95000"/>
                    <a:lumOff val="5000"/>
                  </a:schemeClr>
                </a:solidFill>
                <a:latin typeface="Century Gothic" panose="020B0502020202020204" pitchFamily="34" charset="0"/>
                <a:cs typeface="Arial" panose="020B0604020202020204" pitchFamily="34" charset="0"/>
              </a:rPr>
              <a:t>cloud </a:t>
            </a:r>
            <a:r>
              <a:rPr lang="en-US" dirty="0">
                <a:solidFill>
                  <a:schemeClr val="tx1">
                    <a:lumMod val="95000"/>
                    <a:lumOff val="5000"/>
                  </a:schemeClr>
                </a:solidFill>
                <a:latin typeface="Century Gothic" panose="020B0502020202020204" pitchFamily="34" charset="0"/>
                <a:cs typeface="Arial" panose="020B0604020202020204" pitchFamily="34" charset="0"/>
              </a:rPr>
              <a:t>spending</a:t>
            </a:r>
          </a:p>
          <a:p>
            <a:pPr marL="169863" lvl="0" indent="-169863">
              <a:spcAft>
                <a:spcPts val="600"/>
              </a:spcAft>
              <a:buFont typeface="Arial" panose="020B0604020202020204" pitchFamily="34" charset="0"/>
              <a:buChar char="•"/>
            </a:pPr>
            <a:r>
              <a:rPr lang="en-US" dirty="0">
                <a:solidFill>
                  <a:schemeClr val="tx1">
                    <a:lumMod val="95000"/>
                    <a:lumOff val="5000"/>
                  </a:schemeClr>
                </a:solidFill>
                <a:latin typeface="Century Gothic" panose="020B0502020202020204" pitchFamily="34" charset="0"/>
                <a:cs typeface="Arial" panose="020B0604020202020204" pitchFamily="34" charset="0"/>
              </a:rPr>
              <a:t>Nearly half of all cloud services provided by agencies is for SaaS</a:t>
            </a:r>
          </a:p>
          <a:p>
            <a:pPr marL="169863" indent="-169863">
              <a:spcAft>
                <a:spcPts val="600"/>
              </a:spcAft>
              <a:buFont typeface="Arial" panose="020B0604020202020204" pitchFamily="34" charset="0"/>
              <a:buChar char="•"/>
            </a:pPr>
            <a:endParaRPr lang="en-US" dirty="0">
              <a:solidFill>
                <a:schemeClr val="tx1">
                  <a:lumMod val="95000"/>
                  <a:lumOff val="5000"/>
                </a:schemeClr>
              </a:solidFill>
              <a:latin typeface="Century Gothic" panose="020B0502020202020204" pitchFamily="34" charset="0"/>
              <a:cs typeface="Arial" panose="020B0604020202020204" pitchFamily="34" charset="0"/>
            </a:endParaRPr>
          </a:p>
        </p:txBody>
      </p:sp>
      <p:pic>
        <p:nvPicPr>
          <p:cNvPr id="9" name="Picture 2"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7" y="1078787"/>
            <a:ext cx="5470622" cy="5510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0" y="10981"/>
            <a:ext cx="9144000" cy="987552"/>
          </a:xfrm>
        </p:spPr>
        <p:txBody>
          <a:bodyPr vert="horz" lIns="91440" tIns="45720" rIns="91440" bIns="45720" rtlCol="0" anchor="ctr">
            <a:noAutofit/>
          </a:bodyPr>
          <a:lstStyle/>
          <a:p>
            <a:r>
              <a:rPr lang="en-US" sz="4200" dirty="0">
                <a:solidFill>
                  <a:schemeClr val="tx2"/>
                </a:solidFill>
                <a:latin typeface="Century Gothic" pitchFamily="34" charset="0"/>
                <a:ea typeface="ＭＳ Ｐゴシック" pitchFamily="34" charset="-128"/>
                <a:cs typeface="Microsoft Sans Serif" pitchFamily="34" charset="0"/>
              </a:rPr>
              <a:t>USG Cloud Trends, Cont.</a:t>
            </a:r>
          </a:p>
        </p:txBody>
      </p:sp>
    </p:spTree>
    <p:extLst>
      <p:ext uri="{BB962C8B-B14F-4D97-AF65-F5344CB8AC3E}">
        <p14:creationId xmlns:p14="http://schemas.microsoft.com/office/powerpoint/2010/main" val="41451714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4291"/>
            <a:ext cx="9144000" cy="987552"/>
          </a:xfrm>
        </p:spPr>
        <p:txBody>
          <a:bodyPr vert="horz" lIns="91440" tIns="45720" rIns="91440" bIns="45720" rtlCol="0" anchor="ctr">
            <a:noAutofit/>
          </a:bodyPr>
          <a:lstStyle/>
          <a:p>
            <a:r>
              <a:rPr lang="en-US" sz="4200" dirty="0">
                <a:solidFill>
                  <a:schemeClr val="tx2"/>
                </a:solidFill>
                <a:latin typeface="Century Gothic" pitchFamily="34" charset="0"/>
                <a:ea typeface="ＭＳ Ｐゴシック" pitchFamily="34" charset="-128"/>
                <a:cs typeface="Microsoft Sans Serif" pitchFamily="34" charset="0"/>
              </a:rPr>
              <a:t>Drivers of Cloud Adoption</a:t>
            </a:r>
            <a:br>
              <a:rPr lang="en-US" sz="4200" dirty="0">
                <a:solidFill>
                  <a:schemeClr val="tx2"/>
                </a:solidFill>
                <a:latin typeface="Century Gothic" pitchFamily="34" charset="0"/>
                <a:ea typeface="ＭＳ Ｐゴシック" pitchFamily="34" charset="-128"/>
                <a:cs typeface="Microsoft Sans Serif" pitchFamily="34" charset="0"/>
              </a:rPr>
            </a:br>
            <a:r>
              <a:rPr lang="en-US" sz="2400" dirty="0">
                <a:solidFill>
                  <a:schemeClr val="accent1"/>
                </a:solidFill>
                <a:latin typeface="Century Gothic" panose="020B0502020202020204" pitchFamily="34" charset="0"/>
              </a:rPr>
              <a:t>Data, Data, and More Data</a:t>
            </a:r>
          </a:p>
        </p:txBody>
      </p:sp>
      <p:sp>
        <p:nvSpPr>
          <p:cNvPr id="3" name="Content Placeholder 2"/>
          <p:cNvSpPr>
            <a:spLocks noGrp="1"/>
          </p:cNvSpPr>
          <p:nvPr>
            <p:ph idx="1"/>
          </p:nvPr>
        </p:nvSpPr>
        <p:spPr>
          <a:xfrm>
            <a:off x="390876" y="1243203"/>
            <a:ext cx="8362248" cy="4845992"/>
          </a:xfrm>
        </p:spPr>
        <p:txBody>
          <a:bodyPr vert="horz" lIns="91440" tIns="45720" rIns="91440" bIns="45720" rtlCol="0">
            <a:noAutofit/>
          </a:bodyPr>
          <a:lstStyle/>
          <a:p>
            <a:pPr marL="342900" lvl="1" indent="-342900">
              <a:spcBef>
                <a:spcPts val="0"/>
              </a:spcBef>
              <a:spcAft>
                <a:spcPts val="600"/>
              </a:spcAft>
              <a:buFont typeface="Arial" panose="020B0604020202020204" pitchFamily="34" charset="0"/>
              <a:buChar char="•"/>
            </a:pPr>
            <a:r>
              <a:rPr lang="en-US" sz="2000" dirty="0" smtClean="0">
                <a:solidFill>
                  <a:schemeClr val="tx1">
                    <a:lumMod val="95000"/>
                    <a:lumOff val="5000"/>
                  </a:schemeClr>
                </a:solidFill>
                <a:latin typeface="Century Gothic" panose="020B0502020202020204" pitchFamily="34" charset="0"/>
              </a:rPr>
              <a:t>Big Data </a:t>
            </a:r>
          </a:p>
          <a:p>
            <a:pPr marL="742950" lvl="2" indent="-342900">
              <a:spcBef>
                <a:spcPts val="0"/>
              </a:spcBef>
              <a:spcAft>
                <a:spcPts val="600"/>
              </a:spcAft>
              <a:buFont typeface="Century Gothic" panose="020B0502020202020204" pitchFamily="34" charset="0"/>
              <a:buChar char="–"/>
            </a:pPr>
            <a:r>
              <a:rPr lang="en-US" sz="1800" dirty="0">
                <a:solidFill>
                  <a:schemeClr val="tx1">
                    <a:lumMod val="95000"/>
                    <a:lumOff val="5000"/>
                  </a:schemeClr>
                </a:solidFill>
                <a:latin typeface="Century Gothic" panose="020B0502020202020204" pitchFamily="34" charset="0"/>
              </a:rPr>
              <a:t>30% growth in spending on </a:t>
            </a:r>
            <a:r>
              <a:rPr lang="en-US" sz="1800" dirty="0" smtClean="0">
                <a:solidFill>
                  <a:schemeClr val="tx1">
                    <a:lumMod val="95000"/>
                    <a:lumOff val="5000"/>
                  </a:schemeClr>
                </a:solidFill>
                <a:latin typeface="Century Gothic" panose="020B0502020202020204" pitchFamily="34" charset="0"/>
              </a:rPr>
              <a:t>technology </a:t>
            </a:r>
            <a:r>
              <a:rPr lang="en-US" sz="1800" dirty="0">
                <a:solidFill>
                  <a:schemeClr val="tx1">
                    <a:lumMod val="95000"/>
                    <a:lumOff val="5000"/>
                  </a:schemeClr>
                </a:solidFill>
                <a:latin typeface="Century Gothic" panose="020B0502020202020204" pitchFamily="34" charset="0"/>
              </a:rPr>
              <a:t>and services in </a:t>
            </a:r>
            <a:r>
              <a:rPr lang="en-US" sz="1800" dirty="0" smtClean="0">
                <a:solidFill>
                  <a:schemeClr val="tx1">
                    <a:lumMod val="95000"/>
                    <a:lumOff val="5000"/>
                  </a:schemeClr>
                </a:solidFill>
                <a:latin typeface="Century Gothic" panose="020B0502020202020204" pitchFamily="34" charset="0"/>
              </a:rPr>
              <a:t>2014 (IDC)</a:t>
            </a:r>
            <a:endParaRPr lang="en-US" sz="1800" dirty="0">
              <a:solidFill>
                <a:schemeClr val="tx1">
                  <a:lumMod val="95000"/>
                  <a:lumOff val="5000"/>
                </a:schemeClr>
              </a:solidFill>
              <a:latin typeface="Century Gothic" panose="020B0502020202020204" pitchFamily="34" charset="0"/>
            </a:endParaRPr>
          </a:p>
          <a:p>
            <a:pPr marL="742950" lvl="2" indent="-342900">
              <a:spcBef>
                <a:spcPts val="0"/>
              </a:spcBef>
              <a:spcAft>
                <a:spcPts val="600"/>
              </a:spcAft>
              <a:buFont typeface="Century Gothic" panose="020B0502020202020204" pitchFamily="34" charset="0"/>
              <a:buChar char="–"/>
            </a:pPr>
            <a:r>
              <a:rPr lang="en-US" sz="1800" dirty="0" smtClean="0">
                <a:solidFill>
                  <a:schemeClr val="tx1">
                    <a:lumMod val="95000"/>
                    <a:lumOff val="5000"/>
                  </a:schemeClr>
                </a:solidFill>
                <a:latin typeface="Century Gothic" panose="020B0502020202020204" pitchFamily="34" charset="0"/>
              </a:rPr>
              <a:t>“Data-optimized cloud platforms” are on the rise</a:t>
            </a:r>
          </a:p>
          <a:p>
            <a:pPr marL="342900" lvl="1" indent="-342900">
              <a:spcBef>
                <a:spcPts val="0"/>
              </a:spcBef>
              <a:spcAft>
                <a:spcPts val="600"/>
              </a:spcAft>
              <a:buFont typeface="Arial" panose="020B0604020202020204" pitchFamily="34" charset="0"/>
              <a:buChar char="•"/>
            </a:pPr>
            <a:r>
              <a:rPr lang="en-US" sz="2000" dirty="0" smtClean="0">
                <a:solidFill>
                  <a:schemeClr val="tx1">
                    <a:lumMod val="95000"/>
                    <a:lumOff val="5000"/>
                  </a:schemeClr>
                </a:solidFill>
                <a:latin typeface="Century Gothic" panose="020B0502020202020204" pitchFamily="34" charset="0"/>
              </a:rPr>
              <a:t>Social Networks</a:t>
            </a:r>
          </a:p>
          <a:p>
            <a:pPr marL="742950" lvl="2" indent="-342900">
              <a:spcBef>
                <a:spcPts val="0"/>
              </a:spcBef>
              <a:spcAft>
                <a:spcPts val="600"/>
              </a:spcAft>
              <a:buFont typeface="Century Gothic" panose="020B0502020202020204" pitchFamily="34" charset="0"/>
              <a:buChar char="–"/>
            </a:pPr>
            <a:r>
              <a:rPr lang="en-US" sz="1800" dirty="0">
                <a:solidFill>
                  <a:schemeClr val="tx1">
                    <a:lumMod val="95000"/>
                    <a:lumOff val="5000"/>
                  </a:schemeClr>
                </a:solidFill>
                <a:latin typeface="Century Gothic" panose="020B0502020202020204" pitchFamily="34" charset="0"/>
              </a:rPr>
              <a:t>C</a:t>
            </a:r>
            <a:r>
              <a:rPr lang="en-US" sz="1800" dirty="0" smtClean="0">
                <a:solidFill>
                  <a:schemeClr val="tx1">
                    <a:lumMod val="95000"/>
                    <a:lumOff val="5000"/>
                  </a:schemeClr>
                </a:solidFill>
                <a:latin typeface="Century Gothic" panose="020B0502020202020204" pitchFamily="34" charset="0"/>
              </a:rPr>
              <a:t>ommoditization (standard offerings from CSPs)</a:t>
            </a:r>
          </a:p>
          <a:p>
            <a:pPr marL="742950" lvl="2" indent="-342900">
              <a:spcBef>
                <a:spcPts val="0"/>
              </a:spcBef>
              <a:spcAft>
                <a:spcPts val="1200"/>
              </a:spcAft>
              <a:buFont typeface="Century Gothic" panose="020B0502020202020204" pitchFamily="34" charset="0"/>
              <a:buChar char="–"/>
            </a:pPr>
            <a:r>
              <a:rPr lang="en-US" sz="1800" dirty="0" smtClean="0">
                <a:solidFill>
                  <a:schemeClr val="tx1">
                    <a:lumMod val="95000"/>
                    <a:lumOff val="5000"/>
                  </a:schemeClr>
                </a:solidFill>
                <a:latin typeface="Century Gothic" panose="020B0502020202020204" pitchFamily="34" charset="0"/>
              </a:rPr>
              <a:t>60% of Fortune 500 considering deployment of social-enabled solutions by 2016 (IDC)</a:t>
            </a:r>
          </a:p>
          <a:p>
            <a:pPr marL="342900" lvl="1" indent="-342900">
              <a:spcBef>
                <a:spcPts val="0"/>
              </a:spcBef>
              <a:spcAft>
                <a:spcPts val="600"/>
              </a:spcAft>
              <a:buFont typeface="Arial" panose="020B0604020202020204" pitchFamily="34" charset="0"/>
              <a:buChar char="•"/>
            </a:pPr>
            <a:r>
              <a:rPr lang="en-US" sz="2000" dirty="0" smtClean="0">
                <a:solidFill>
                  <a:schemeClr val="tx1">
                    <a:lumMod val="95000"/>
                    <a:lumOff val="5000"/>
                  </a:schemeClr>
                </a:solidFill>
                <a:latin typeface="Century Gothic" panose="020B0502020202020204" pitchFamily="34" charset="0"/>
              </a:rPr>
              <a:t>Mobile Apps</a:t>
            </a:r>
          </a:p>
          <a:p>
            <a:pPr marL="742950" lvl="2" indent="-342900">
              <a:spcBef>
                <a:spcPts val="0"/>
              </a:spcBef>
              <a:spcAft>
                <a:spcPts val="600"/>
              </a:spcAft>
              <a:buFont typeface="Century Gothic" panose="020B0502020202020204" pitchFamily="34" charset="0"/>
              <a:buChar char="–"/>
            </a:pPr>
            <a:r>
              <a:rPr lang="en-US" sz="1800" dirty="0" smtClean="0">
                <a:solidFill>
                  <a:schemeClr val="tx1">
                    <a:lumMod val="95000"/>
                    <a:lumOff val="5000"/>
                  </a:schemeClr>
                </a:solidFill>
                <a:latin typeface="Century Gothic" panose="020B0502020202020204" pitchFamily="34" charset="0"/>
              </a:rPr>
              <a:t>Driving PaaS adoption </a:t>
            </a:r>
          </a:p>
          <a:p>
            <a:pPr marL="742950" lvl="2" indent="-342900">
              <a:spcBef>
                <a:spcPts val="0"/>
              </a:spcBef>
              <a:spcAft>
                <a:spcPts val="600"/>
              </a:spcAft>
              <a:buFont typeface="Century Gothic" panose="020B0502020202020204" pitchFamily="34" charset="0"/>
              <a:buChar char="–"/>
            </a:pPr>
            <a:r>
              <a:rPr lang="en-US" sz="1800" dirty="0" smtClean="0">
                <a:solidFill>
                  <a:schemeClr val="tx1">
                    <a:lumMod val="95000"/>
                    <a:lumOff val="5000"/>
                  </a:schemeClr>
                </a:solidFill>
                <a:latin typeface="Century Gothic" panose="020B0502020202020204" pitchFamily="34" charset="0"/>
              </a:rPr>
              <a:t>By </a:t>
            </a:r>
            <a:r>
              <a:rPr lang="en-US" sz="1800" dirty="0">
                <a:solidFill>
                  <a:schemeClr val="tx1">
                    <a:lumMod val="95000"/>
                    <a:lumOff val="5000"/>
                  </a:schemeClr>
                </a:solidFill>
                <a:latin typeface="Century Gothic" panose="020B0502020202020204" pitchFamily="34" charset="0"/>
              </a:rPr>
              <a:t>2017 ~ 50% of </a:t>
            </a:r>
            <a:r>
              <a:rPr lang="en-US" sz="1800" dirty="0" smtClean="0">
                <a:solidFill>
                  <a:schemeClr val="tx1">
                    <a:lumMod val="95000"/>
                    <a:lumOff val="5000"/>
                  </a:schemeClr>
                </a:solidFill>
                <a:latin typeface="Century Gothic" panose="020B0502020202020204" pitchFamily="34" charset="0"/>
              </a:rPr>
              <a:t>mobile app development will use cloud (Gartner) </a:t>
            </a:r>
            <a:endParaRPr lang="en-US" sz="1800" dirty="0">
              <a:solidFill>
                <a:schemeClr val="tx1">
                  <a:lumMod val="95000"/>
                  <a:lumOff val="5000"/>
                </a:schemeClr>
              </a:solidFill>
              <a:latin typeface="Century Gothic" panose="020B0502020202020204" pitchFamily="34" charset="0"/>
            </a:endParaRPr>
          </a:p>
          <a:p>
            <a:pPr marL="342900" lvl="1" indent="-342900">
              <a:spcBef>
                <a:spcPts val="0"/>
              </a:spcBef>
              <a:spcAft>
                <a:spcPts val="600"/>
              </a:spcAft>
              <a:buFont typeface="Arial" panose="020B0604020202020204" pitchFamily="34" charset="0"/>
              <a:buChar char="•"/>
            </a:pPr>
            <a:r>
              <a:rPr lang="en-US" sz="2000" dirty="0" smtClean="0">
                <a:solidFill>
                  <a:schemeClr val="tx1">
                    <a:lumMod val="95000"/>
                    <a:lumOff val="5000"/>
                  </a:schemeClr>
                </a:solidFill>
                <a:latin typeface="Century Gothic" panose="020B0502020202020204" pitchFamily="34" charset="0"/>
              </a:rPr>
              <a:t>Data Centers</a:t>
            </a:r>
            <a:endParaRPr lang="en-US" sz="2000" dirty="0">
              <a:solidFill>
                <a:schemeClr val="tx1">
                  <a:lumMod val="95000"/>
                  <a:lumOff val="5000"/>
                </a:schemeClr>
              </a:solidFill>
              <a:latin typeface="Century Gothic" panose="020B0502020202020204" pitchFamily="34" charset="0"/>
            </a:endParaRPr>
          </a:p>
          <a:p>
            <a:pPr marL="742950" lvl="2" indent="-342900">
              <a:spcBef>
                <a:spcPts val="0"/>
              </a:spcBef>
              <a:spcAft>
                <a:spcPts val="600"/>
              </a:spcAft>
              <a:buFont typeface="Century Gothic" panose="020B0502020202020204" pitchFamily="34" charset="0"/>
              <a:buChar char="–"/>
            </a:pPr>
            <a:r>
              <a:rPr lang="en-US" sz="1800" dirty="0" smtClean="0">
                <a:solidFill>
                  <a:schemeClr val="tx1">
                    <a:lumMod val="95000"/>
                    <a:lumOff val="5000"/>
                  </a:schemeClr>
                </a:solidFill>
                <a:latin typeface="Century Gothic" panose="020B0502020202020204" pitchFamily="34" charset="0"/>
              </a:rPr>
              <a:t>Continued growth in cloud-dedicated data centers</a:t>
            </a:r>
            <a:endParaRPr lang="en-US" sz="1800" dirty="0">
              <a:solidFill>
                <a:schemeClr val="tx1">
                  <a:lumMod val="95000"/>
                  <a:lumOff val="5000"/>
                </a:schemeClr>
              </a:solidFill>
              <a:latin typeface="Century Gothic" panose="020B0502020202020204" pitchFamily="34" charset="0"/>
            </a:endParaRPr>
          </a:p>
          <a:p>
            <a:pPr marL="742950" lvl="2" indent="-342900">
              <a:spcBef>
                <a:spcPts val="0"/>
              </a:spcBef>
              <a:spcAft>
                <a:spcPts val="600"/>
              </a:spcAft>
              <a:buFont typeface="Century Gothic" panose="020B0502020202020204" pitchFamily="34" charset="0"/>
              <a:buChar char="–"/>
            </a:pPr>
            <a:r>
              <a:rPr lang="en-US" sz="1800" dirty="0" smtClean="0">
                <a:solidFill>
                  <a:schemeClr val="tx1">
                    <a:lumMod val="95000"/>
                    <a:lumOff val="5000"/>
                  </a:schemeClr>
                </a:solidFill>
                <a:latin typeface="Century Gothic" panose="020B0502020202020204" pitchFamily="34" charset="0"/>
              </a:rPr>
              <a:t>Software defined everything</a:t>
            </a:r>
          </a:p>
          <a:p>
            <a:pPr marL="400050" lvl="2" indent="0">
              <a:spcBef>
                <a:spcPts val="0"/>
              </a:spcBef>
              <a:spcAft>
                <a:spcPts val="600"/>
              </a:spcAft>
              <a:buNone/>
            </a:pPr>
            <a:endParaRPr lang="en-US" sz="1800" dirty="0" smtClean="0">
              <a:solidFill>
                <a:schemeClr val="tx1">
                  <a:lumMod val="95000"/>
                  <a:lumOff val="5000"/>
                </a:schemeClr>
              </a:solidFill>
              <a:latin typeface="Century Gothic" panose="020B0502020202020204" pitchFamily="34" charset="0"/>
            </a:endParaRPr>
          </a:p>
          <a:p>
            <a:pPr marL="742950" lvl="2" indent="-342900">
              <a:spcBef>
                <a:spcPts val="0"/>
              </a:spcBef>
              <a:spcAft>
                <a:spcPts val="600"/>
              </a:spcAft>
              <a:buFont typeface="Century Gothic" panose="020B0502020202020204" pitchFamily="34" charset="0"/>
              <a:buChar char="–"/>
            </a:pPr>
            <a:endParaRPr lang="en-US" sz="1800" dirty="0">
              <a:solidFill>
                <a:schemeClr val="tx1">
                  <a:lumMod val="95000"/>
                  <a:lumOff val="5000"/>
                </a:schemeClr>
              </a:solidFill>
              <a:latin typeface="Century Gothic" panose="020B0502020202020204" pitchFamily="34" charset="0"/>
            </a:endParaRPr>
          </a:p>
          <a:p>
            <a:pPr marL="342900" lvl="1" indent="-342900">
              <a:spcBef>
                <a:spcPts val="0"/>
              </a:spcBef>
              <a:spcAft>
                <a:spcPts val="2400"/>
              </a:spcAft>
              <a:buFont typeface="Arial" panose="020B0604020202020204" pitchFamily="34" charset="0"/>
              <a:buChar char="•"/>
            </a:pPr>
            <a:endParaRPr lang="en-US" sz="2000" dirty="0" smtClean="0">
              <a:solidFill>
                <a:schemeClr val="tx1">
                  <a:lumMod val="95000"/>
                  <a:lumOff val="5000"/>
                </a:schemeClr>
              </a:solidFill>
              <a:latin typeface="Century Gothic" panose="020B0502020202020204" pitchFamily="34" charset="0"/>
            </a:endParaRPr>
          </a:p>
          <a:p>
            <a:pPr marL="342900" lvl="1" indent="-342900">
              <a:spcBef>
                <a:spcPts val="0"/>
              </a:spcBef>
              <a:spcAft>
                <a:spcPts val="2400"/>
              </a:spcAft>
              <a:buFont typeface="Arial" panose="020B0604020202020204" pitchFamily="34" charset="0"/>
              <a:buChar char="•"/>
            </a:pPr>
            <a:endParaRPr lang="en-US" sz="2000" dirty="0" smtClean="0">
              <a:solidFill>
                <a:schemeClr val="tx1">
                  <a:lumMod val="95000"/>
                  <a:lumOff val="5000"/>
                </a:schemeClr>
              </a:solidFill>
              <a:latin typeface="Century Gothic" panose="020B0502020202020204" pitchFamily="34" charset="0"/>
            </a:endParaRPr>
          </a:p>
          <a:p>
            <a:pPr marL="342900" lvl="1" indent="-342900">
              <a:spcBef>
                <a:spcPts val="0"/>
              </a:spcBef>
              <a:spcAft>
                <a:spcPts val="2400"/>
              </a:spcAft>
              <a:buFont typeface="Arial" panose="020B0604020202020204" pitchFamily="34" charset="0"/>
              <a:buChar char="•"/>
            </a:pPr>
            <a:endParaRPr lang="en-US" sz="2000" dirty="0">
              <a:solidFill>
                <a:schemeClr val="tx1">
                  <a:lumMod val="95000"/>
                  <a:lumOff val="5000"/>
                </a:schemeClr>
              </a:solidFill>
              <a:latin typeface="Century Gothic" panose="020B0502020202020204" pitchFamily="34" charset="0"/>
            </a:endParaRPr>
          </a:p>
        </p:txBody>
      </p:sp>
      <p:sp>
        <p:nvSpPr>
          <p:cNvPr id="4" name="Slide Number Placeholder 3"/>
          <p:cNvSpPr>
            <a:spLocks noGrp="1"/>
          </p:cNvSpPr>
          <p:nvPr>
            <p:ph type="sldNum" sz="quarter" idx="12"/>
          </p:nvPr>
        </p:nvSpPr>
        <p:spPr/>
        <p:txBody>
          <a:bodyPr/>
          <a:lstStyle/>
          <a:p>
            <a:fld id="{D62910BD-CBBA-4DCE-9412-58BBEDAF92E4}" type="slidenum">
              <a:rPr lang="en-US" smtClean="0"/>
              <a:t>7</a:t>
            </a:fld>
            <a:endParaRPr lang="en-US" dirty="0"/>
          </a:p>
        </p:txBody>
      </p:sp>
    </p:spTree>
    <p:extLst>
      <p:ext uri="{BB962C8B-B14F-4D97-AF65-F5344CB8AC3E}">
        <p14:creationId xmlns:p14="http://schemas.microsoft.com/office/powerpoint/2010/main" val="3876607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B57F81B-A0FC-4914-990E-121BBC4D3D52}" type="slidenum">
              <a:rPr lang="en-US" smtClean="0"/>
              <a:t>8</a:t>
            </a:fld>
            <a:endParaRPr lang="en-US" dirty="0"/>
          </a:p>
        </p:txBody>
      </p:sp>
      <p:sp>
        <p:nvSpPr>
          <p:cNvPr id="5" name="Title 1"/>
          <p:cNvSpPr txBox="1">
            <a:spLocks/>
          </p:cNvSpPr>
          <p:nvPr/>
        </p:nvSpPr>
        <p:spPr>
          <a:xfrm>
            <a:off x="0" y="10838"/>
            <a:ext cx="9144000" cy="98755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200" dirty="0">
                <a:solidFill>
                  <a:schemeClr val="tx2"/>
                </a:solidFill>
                <a:latin typeface="Century Gothic" pitchFamily="34" charset="0"/>
                <a:ea typeface="ＭＳ Ｐゴシック" pitchFamily="34" charset="-128"/>
                <a:cs typeface="Microsoft Sans Serif" pitchFamily="34" charset="0"/>
              </a:rPr>
              <a:t>Cloud Adoption </a:t>
            </a:r>
            <a:r>
              <a:rPr lang="en-US" sz="4200" dirty="0" smtClean="0">
                <a:solidFill>
                  <a:schemeClr val="tx2"/>
                </a:solidFill>
                <a:latin typeface="Century Gothic" pitchFamily="34" charset="0"/>
                <a:ea typeface="ＭＳ Ｐゴシック" pitchFamily="34" charset="-128"/>
                <a:cs typeface="Microsoft Sans Serif" pitchFamily="34" charset="0"/>
              </a:rPr>
              <a:t>Trends</a:t>
            </a:r>
            <a:r>
              <a:rPr lang="en-US" sz="4200" baseline="30000" dirty="0" smtClean="0">
                <a:solidFill>
                  <a:schemeClr val="tx2"/>
                </a:solidFill>
                <a:latin typeface="Century Gothic" pitchFamily="34" charset="0"/>
                <a:ea typeface="ＭＳ Ｐゴシック" pitchFamily="34" charset="-128"/>
                <a:cs typeface="Microsoft Sans Serif" pitchFamily="34" charset="0"/>
              </a:rPr>
              <a:t>1</a:t>
            </a:r>
            <a:endParaRPr lang="en-US" sz="4200" baseline="30000" dirty="0">
              <a:solidFill>
                <a:schemeClr val="tx2"/>
              </a:solidFill>
              <a:latin typeface="Century Gothic" pitchFamily="34" charset="0"/>
              <a:ea typeface="ＭＳ Ｐゴシック" pitchFamily="34" charset="-128"/>
              <a:cs typeface="Microsoft Sans Serif" pitchFamily="34" charset="0"/>
            </a:endParaRPr>
          </a:p>
        </p:txBody>
      </p:sp>
      <p:sp>
        <p:nvSpPr>
          <p:cNvPr id="6" name="Rectangle 5"/>
          <p:cNvSpPr/>
          <p:nvPr/>
        </p:nvSpPr>
        <p:spPr>
          <a:xfrm>
            <a:off x="429903" y="1192554"/>
            <a:ext cx="8077200" cy="4347456"/>
          </a:xfrm>
          <a:prstGeom prst="rect">
            <a:avLst/>
          </a:prstGeom>
          <a:ln>
            <a:noFill/>
          </a:ln>
        </p:spPr>
        <p:txBody>
          <a:bodyPr wrap="square">
            <a:noAutofit/>
          </a:bodyPr>
          <a:lstStyle/>
          <a:p>
            <a:pPr marL="285750" indent="-285750">
              <a:spcAft>
                <a:spcPts val="2400"/>
              </a:spcAft>
              <a:buFont typeface="Arial Unicode MS" panose="020B0604020202020204" pitchFamily="34" charset="-128"/>
              <a:buChar char="●"/>
            </a:pPr>
            <a:r>
              <a:rPr lang="en-US" dirty="0">
                <a:solidFill>
                  <a:schemeClr val="tx1">
                    <a:lumMod val="95000"/>
                    <a:lumOff val="5000"/>
                  </a:schemeClr>
                </a:solidFill>
                <a:latin typeface="Century Gothic" panose="020B0502020202020204" pitchFamily="34" charset="0"/>
                <a:cs typeface="Arial" panose="020B0604020202020204" pitchFamily="34" charset="0"/>
              </a:rPr>
              <a:t>Over 45% of organizations consider themselves to be beyond the pilot phase</a:t>
            </a:r>
          </a:p>
          <a:p>
            <a:pPr marL="285750" indent="-285750">
              <a:spcAft>
                <a:spcPts val="2400"/>
              </a:spcAft>
              <a:buFont typeface="Arial Unicode MS" panose="020B0604020202020204" pitchFamily="34" charset="-128"/>
              <a:buChar char="●"/>
            </a:pPr>
            <a:r>
              <a:rPr lang="en-US" dirty="0">
                <a:solidFill>
                  <a:schemeClr val="tx1">
                    <a:lumMod val="95000"/>
                    <a:lumOff val="5000"/>
                  </a:schemeClr>
                </a:solidFill>
                <a:latin typeface="Century Gothic" panose="020B0502020202020204" pitchFamily="34" charset="0"/>
                <a:cs typeface="Arial" panose="020B0604020202020204" pitchFamily="34" charset="0"/>
              </a:rPr>
              <a:t>32% of </a:t>
            </a:r>
            <a:r>
              <a:rPr lang="en-US" dirty="0" smtClean="0">
                <a:solidFill>
                  <a:schemeClr val="tx1">
                    <a:lumMod val="95000"/>
                    <a:lumOff val="5000"/>
                  </a:schemeClr>
                </a:solidFill>
                <a:latin typeface="Century Gothic" panose="020B0502020202020204" pitchFamily="34" charset="0"/>
                <a:cs typeface="Arial" panose="020B0604020202020204" pitchFamily="34" charset="0"/>
              </a:rPr>
              <a:t>organizations indicate </a:t>
            </a:r>
            <a:r>
              <a:rPr lang="en-US" dirty="0">
                <a:solidFill>
                  <a:schemeClr val="tx1">
                    <a:lumMod val="95000"/>
                    <a:lumOff val="5000"/>
                  </a:schemeClr>
                </a:solidFill>
                <a:latin typeface="Century Gothic" panose="020B0502020202020204" pitchFamily="34" charset="0"/>
                <a:cs typeface="Arial" panose="020B0604020202020204" pitchFamily="34" charset="0"/>
              </a:rPr>
              <a:t>they have developed formal cloud computing plans as part of their overall IT and business </a:t>
            </a:r>
            <a:r>
              <a:rPr lang="en-US" dirty="0" smtClean="0">
                <a:solidFill>
                  <a:schemeClr val="tx1">
                    <a:lumMod val="95000"/>
                    <a:lumOff val="5000"/>
                  </a:schemeClr>
                </a:solidFill>
                <a:latin typeface="Century Gothic" panose="020B0502020202020204" pitchFamily="34" charset="0"/>
                <a:cs typeface="Arial" panose="020B0604020202020204" pitchFamily="34" charset="0"/>
              </a:rPr>
              <a:t>strategy</a:t>
            </a:r>
            <a:endParaRPr lang="en-US" dirty="0">
              <a:solidFill>
                <a:schemeClr val="tx1">
                  <a:lumMod val="95000"/>
                  <a:lumOff val="5000"/>
                </a:schemeClr>
              </a:solidFill>
              <a:latin typeface="Century Gothic" panose="020B0502020202020204" pitchFamily="34" charset="0"/>
              <a:cs typeface="Arial" panose="020B0604020202020204" pitchFamily="34" charset="0"/>
            </a:endParaRPr>
          </a:p>
          <a:p>
            <a:pPr marL="285750" indent="-285750">
              <a:spcAft>
                <a:spcPts val="2400"/>
              </a:spcAft>
              <a:buFont typeface="Arial Unicode MS" panose="020B0604020202020204" pitchFamily="34" charset="-128"/>
              <a:buChar char="●"/>
            </a:pPr>
            <a:r>
              <a:rPr lang="en-US" dirty="0">
                <a:solidFill>
                  <a:schemeClr val="tx1">
                    <a:lumMod val="95000"/>
                    <a:lumOff val="5000"/>
                  </a:schemeClr>
                </a:solidFill>
                <a:latin typeface="Century Gothic" panose="020B0502020202020204" pitchFamily="34" charset="0"/>
                <a:cs typeface="Arial" panose="020B0604020202020204" pitchFamily="34" charset="0"/>
              </a:rPr>
              <a:t>24% percent consider their enterprises to be “heavy” cloud users at this </a:t>
            </a:r>
            <a:r>
              <a:rPr lang="en-US" dirty="0" smtClean="0">
                <a:solidFill>
                  <a:schemeClr val="tx1">
                    <a:lumMod val="95000"/>
                    <a:lumOff val="5000"/>
                  </a:schemeClr>
                </a:solidFill>
                <a:latin typeface="Century Gothic" panose="020B0502020202020204" pitchFamily="34" charset="0"/>
                <a:cs typeface="Arial" panose="020B0604020202020204" pitchFamily="34" charset="0"/>
              </a:rPr>
              <a:t>time</a:t>
            </a:r>
            <a:endParaRPr lang="en-US" dirty="0">
              <a:solidFill>
                <a:schemeClr val="tx1">
                  <a:lumMod val="95000"/>
                  <a:lumOff val="5000"/>
                </a:schemeClr>
              </a:solidFill>
              <a:latin typeface="Century Gothic" panose="020B0502020202020204" pitchFamily="34" charset="0"/>
              <a:cs typeface="Arial" panose="020B0604020202020204" pitchFamily="34" charset="0"/>
            </a:endParaRPr>
          </a:p>
          <a:p>
            <a:pPr marL="285750" indent="-285750">
              <a:spcAft>
                <a:spcPts val="2400"/>
              </a:spcAft>
              <a:buFont typeface="Arial Unicode MS" panose="020B0604020202020204" pitchFamily="34" charset="-128"/>
              <a:buChar char="●"/>
            </a:pPr>
            <a:r>
              <a:rPr lang="en-US" dirty="0">
                <a:solidFill>
                  <a:schemeClr val="tx1">
                    <a:lumMod val="95000"/>
                    <a:lumOff val="5000"/>
                  </a:schemeClr>
                </a:solidFill>
                <a:latin typeface="Century Gothic" panose="020B0502020202020204" pitchFamily="34" charset="0"/>
                <a:cs typeface="Arial" panose="020B0604020202020204" pitchFamily="34" charset="0"/>
              </a:rPr>
              <a:t>Only 6% of </a:t>
            </a:r>
            <a:r>
              <a:rPr lang="en-US" dirty="0" smtClean="0">
                <a:solidFill>
                  <a:schemeClr val="tx1">
                    <a:lumMod val="95000"/>
                    <a:lumOff val="5000"/>
                  </a:schemeClr>
                </a:solidFill>
                <a:latin typeface="Century Gothic" panose="020B0502020202020204" pitchFamily="34" charset="0"/>
                <a:cs typeface="Arial" panose="020B0604020202020204" pitchFamily="34" charset="0"/>
              </a:rPr>
              <a:t>organizations </a:t>
            </a:r>
            <a:r>
              <a:rPr lang="en-US" dirty="0">
                <a:solidFill>
                  <a:schemeClr val="tx1">
                    <a:lumMod val="95000"/>
                    <a:lumOff val="5000"/>
                  </a:schemeClr>
                </a:solidFill>
                <a:latin typeface="Century Gothic" panose="020B0502020202020204" pitchFamily="34" charset="0"/>
                <a:cs typeface="Arial" panose="020B0604020202020204" pitchFamily="34" charset="0"/>
              </a:rPr>
              <a:t>said cloud was the “default platform” for new applications. </a:t>
            </a:r>
            <a:r>
              <a:rPr lang="en-US" dirty="0" smtClean="0">
                <a:solidFill>
                  <a:schemeClr val="tx1">
                    <a:lumMod val="95000"/>
                    <a:lumOff val="5000"/>
                  </a:schemeClr>
                </a:solidFill>
                <a:latin typeface="Century Gothic" panose="020B0502020202020204" pitchFamily="34" charset="0"/>
                <a:cs typeface="Arial" panose="020B0604020202020204" pitchFamily="34" charset="0"/>
              </a:rPr>
              <a:t>Only </a:t>
            </a:r>
            <a:r>
              <a:rPr lang="en-US" dirty="0">
                <a:solidFill>
                  <a:schemeClr val="tx1">
                    <a:lumMod val="95000"/>
                    <a:lumOff val="5000"/>
                  </a:schemeClr>
                </a:solidFill>
                <a:latin typeface="Century Gothic" panose="020B0502020202020204" pitchFamily="34" charset="0"/>
                <a:cs typeface="Arial" panose="020B0604020202020204" pitchFamily="34" charset="0"/>
              </a:rPr>
              <a:t>18% of the enterprises said they rely “heavily” on cloud for new projects</a:t>
            </a:r>
          </a:p>
          <a:p>
            <a:pPr marL="285750" indent="-285750">
              <a:spcAft>
                <a:spcPts val="2400"/>
              </a:spcAft>
              <a:buFont typeface="Arial Unicode MS" panose="020B0604020202020204" pitchFamily="34" charset="-128"/>
              <a:buChar char="●"/>
            </a:pPr>
            <a:r>
              <a:rPr lang="en-US" dirty="0" smtClean="0">
                <a:solidFill>
                  <a:schemeClr val="tx1">
                    <a:lumMod val="95000"/>
                    <a:lumOff val="5000"/>
                  </a:schemeClr>
                </a:solidFill>
                <a:latin typeface="Century Gothic" panose="020B0502020202020204" pitchFamily="34" charset="0"/>
                <a:cs typeface="Arial" panose="020B0604020202020204" pitchFamily="34" charset="0"/>
              </a:rPr>
              <a:t>39</a:t>
            </a:r>
            <a:r>
              <a:rPr lang="en-US" dirty="0">
                <a:solidFill>
                  <a:schemeClr val="tx1">
                    <a:lumMod val="95000"/>
                    <a:lumOff val="5000"/>
                  </a:schemeClr>
                </a:solidFill>
                <a:latin typeface="Century Gothic" panose="020B0502020202020204" pitchFamily="34" charset="0"/>
                <a:cs typeface="Arial" panose="020B0604020202020204" pitchFamily="34" charset="0"/>
              </a:rPr>
              <a:t>% of </a:t>
            </a:r>
            <a:r>
              <a:rPr lang="en-US" dirty="0" smtClean="0">
                <a:solidFill>
                  <a:schemeClr val="tx1">
                    <a:lumMod val="95000"/>
                    <a:lumOff val="5000"/>
                  </a:schemeClr>
                </a:solidFill>
                <a:latin typeface="Century Gothic" panose="020B0502020202020204" pitchFamily="34" charset="0"/>
                <a:cs typeface="Arial" panose="020B0604020202020204" pitchFamily="34" charset="0"/>
              </a:rPr>
              <a:t>executives surveyed expect their enterprise’s application </a:t>
            </a:r>
            <a:r>
              <a:rPr lang="en-US" dirty="0">
                <a:solidFill>
                  <a:schemeClr val="tx1">
                    <a:lumMod val="95000"/>
                    <a:lumOff val="5000"/>
                  </a:schemeClr>
                </a:solidFill>
                <a:latin typeface="Century Gothic" panose="020B0502020202020204" pitchFamily="34" charset="0"/>
                <a:cs typeface="Arial" panose="020B0604020202020204" pitchFamily="34" charset="0"/>
              </a:rPr>
              <a:t>portfolio will be </a:t>
            </a:r>
            <a:r>
              <a:rPr lang="en-US" dirty="0" smtClean="0">
                <a:solidFill>
                  <a:schemeClr val="tx1">
                    <a:lumMod val="95000"/>
                    <a:lumOff val="5000"/>
                  </a:schemeClr>
                </a:solidFill>
                <a:latin typeface="Century Gothic" panose="020B0502020202020204" pitchFamily="34" charset="0"/>
                <a:cs typeface="Arial" panose="020B0604020202020204" pitchFamily="34" charset="0"/>
              </a:rPr>
              <a:t>touching </a:t>
            </a:r>
            <a:r>
              <a:rPr lang="en-US" dirty="0">
                <a:solidFill>
                  <a:schemeClr val="tx1">
                    <a:lumMod val="95000"/>
                    <a:lumOff val="5000"/>
                  </a:schemeClr>
                </a:solidFill>
                <a:latin typeface="Century Gothic" panose="020B0502020202020204" pitchFamily="34" charset="0"/>
                <a:cs typeface="Arial" panose="020B0604020202020204" pitchFamily="34" charset="0"/>
              </a:rPr>
              <a:t>the cloud by 2015</a:t>
            </a:r>
          </a:p>
        </p:txBody>
      </p:sp>
      <p:sp>
        <p:nvSpPr>
          <p:cNvPr id="7" name="Rectangle 6"/>
          <p:cNvSpPr/>
          <p:nvPr/>
        </p:nvSpPr>
        <p:spPr>
          <a:xfrm>
            <a:off x="151997" y="5737149"/>
            <a:ext cx="4039859" cy="553998"/>
          </a:xfrm>
          <a:prstGeom prst="rect">
            <a:avLst/>
          </a:prstGeom>
          <a:noFill/>
        </p:spPr>
        <p:txBody>
          <a:bodyPr wrap="square" rtlCol="0">
            <a:spAutoFit/>
          </a:bodyPr>
          <a:lstStyle/>
          <a:p>
            <a:r>
              <a:rPr lang="en-US" sz="1000" baseline="30000" dirty="0">
                <a:solidFill>
                  <a:schemeClr val="tx1">
                    <a:lumMod val="75000"/>
                    <a:lumOff val="25000"/>
                  </a:schemeClr>
                </a:solidFill>
              </a:rPr>
              <a:t>1 </a:t>
            </a:r>
            <a:r>
              <a:rPr lang="en-US" sz="1000" dirty="0" smtClean="0">
                <a:solidFill>
                  <a:schemeClr val="tx1">
                    <a:lumMod val="75000"/>
                    <a:lumOff val="25000"/>
                  </a:schemeClr>
                </a:solidFill>
              </a:rPr>
              <a:t>Hosting </a:t>
            </a:r>
            <a:r>
              <a:rPr lang="en-US" sz="1000" dirty="0">
                <a:solidFill>
                  <a:schemeClr val="tx1">
                    <a:lumMod val="75000"/>
                    <a:lumOff val="25000"/>
                  </a:schemeClr>
                </a:solidFill>
              </a:rPr>
              <a:t>and Cloud Study </a:t>
            </a:r>
            <a:r>
              <a:rPr lang="en-US" sz="1000" dirty="0" smtClean="0">
                <a:solidFill>
                  <a:schemeClr val="tx1">
                    <a:lumMod val="75000"/>
                    <a:lumOff val="25000"/>
                  </a:schemeClr>
                </a:solidFill>
              </a:rPr>
              <a:t>2014: Hosting </a:t>
            </a:r>
            <a:r>
              <a:rPr lang="en-US" sz="1000" dirty="0">
                <a:solidFill>
                  <a:schemeClr val="tx1">
                    <a:lumMod val="75000"/>
                    <a:lumOff val="25000"/>
                  </a:schemeClr>
                </a:solidFill>
              </a:rPr>
              <a:t>and Cloud Go </a:t>
            </a:r>
            <a:r>
              <a:rPr lang="en-US" sz="1000" dirty="0" smtClean="0">
                <a:solidFill>
                  <a:schemeClr val="tx1">
                    <a:lumMod val="75000"/>
                    <a:lumOff val="25000"/>
                  </a:schemeClr>
                </a:solidFill>
              </a:rPr>
              <a:t>Mainstream, Survey </a:t>
            </a:r>
            <a:r>
              <a:rPr lang="en-US" sz="1000" dirty="0">
                <a:solidFill>
                  <a:schemeClr val="tx1">
                    <a:lumMod val="75000"/>
                    <a:lumOff val="25000"/>
                  </a:schemeClr>
                </a:solidFill>
              </a:rPr>
              <a:t>conducted of 2,041 executives across the globe by 451 Research, </a:t>
            </a:r>
            <a:r>
              <a:rPr lang="en-US" sz="1000" dirty="0" smtClean="0">
                <a:solidFill>
                  <a:schemeClr val="tx1">
                    <a:lumMod val="75000"/>
                    <a:lumOff val="25000"/>
                  </a:schemeClr>
                </a:solidFill>
              </a:rPr>
              <a:t>released by Microsoft, March 2014.</a:t>
            </a:r>
            <a:endParaRPr lang="en-US" sz="1000" dirty="0">
              <a:solidFill>
                <a:schemeClr val="tx1">
                  <a:lumMod val="75000"/>
                  <a:lumOff val="25000"/>
                </a:schemeClr>
              </a:solidFill>
            </a:endParaRPr>
          </a:p>
        </p:txBody>
      </p:sp>
    </p:spTree>
    <p:extLst>
      <p:ext uri="{BB962C8B-B14F-4D97-AF65-F5344CB8AC3E}">
        <p14:creationId xmlns:p14="http://schemas.microsoft.com/office/powerpoint/2010/main" val="37235994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122193"/>
            <a:ext cx="9116287" cy="91629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smtClean="0">
                <a:solidFill>
                  <a:srgbClr val="1F497D"/>
                </a:solidFill>
                <a:latin typeface="Century Gothic" pitchFamily="34" charset="0"/>
                <a:ea typeface="ＭＳ Ｐゴシック" pitchFamily="34" charset="-128"/>
                <a:cs typeface="Microsoft Sans Serif" pitchFamily="34" charset="0"/>
              </a:rPr>
              <a:t>Cloud </a:t>
            </a:r>
            <a:r>
              <a:rPr lang="en-US" sz="4000" dirty="0" err="1" smtClean="0">
                <a:solidFill>
                  <a:srgbClr val="1F497D"/>
                </a:solidFill>
                <a:latin typeface="Century Gothic" pitchFamily="34" charset="0"/>
                <a:ea typeface="ＭＳ Ｐゴシック" pitchFamily="34" charset="-128"/>
                <a:cs typeface="Microsoft Sans Serif" pitchFamily="34" charset="0"/>
              </a:rPr>
              <a:t>Mythbusting</a:t>
            </a:r>
            <a:endParaRPr lang="en-US" sz="4000" dirty="0">
              <a:solidFill>
                <a:srgbClr val="1F497D"/>
              </a:solidFill>
              <a:latin typeface="Century Gothic" pitchFamily="34" charset="0"/>
              <a:ea typeface="ＭＳ Ｐゴシック" pitchFamily="34" charset="-128"/>
              <a:cs typeface="Microsoft Sans Serif"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398902507"/>
              </p:ext>
            </p:extLst>
          </p:nvPr>
        </p:nvGraphicFramePr>
        <p:xfrm>
          <a:off x="233916" y="776176"/>
          <a:ext cx="8601740" cy="4663440"/>
        </p:xfrm>
        <a:graphic>
          <a:graphicData uri="http://schemas.openxmlformats.org/drawingml/2006/table">
            <a:tbl>
              <a:tblPr firstRow="1" bandRow="1"/>
              <a:tblGrid>
                <a:gridCol w="4277062"/>
                <a:gridCol w="4324678"/>
              </a:tblGrid>
              <a:tr h="212880">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algn="ctr"/>
                      <a:r>
                        <a:rPr lang="en-US" sz="1800" b="1" dirty="0" smtClean="0">
                          <a:solidFill>
                            <a:schemeClr val="bg1"/>
                          </a:solidFill>
                          <a:latin typeface="Century Gothic" panose="020B0502020202020204" pitchFamily="34" charset="0"/>
                        </a:rPr>
                        <a:t>Perception</a:t>
                      </a:r>
                      <a:endParaRPr lang="en-US" sz="1800" b="1" dirty="0">
                        <a:solidFill>
                          <a:schemeClr val="bg1"/>
                        </a:solidFill>
                        <a:latin typeface="Century Gothic" panose="020B0502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6699"/>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algn="ctr"/>
                      <a:r>
                        <a:rPr lang="en-US" sz="1800" b="1" dirty="0" smtClean="0">
                          <a:solidFill>
                            <a:schemeClr val="bg1"/>
                          </a:solidFill>
                          <a:latin typeface="Century Gothic" panose="020B0502020202020204" pitchFamily="34" charset="0"/>
                        </a:rPr>
                        <a:t>Reality</a:t>
                      </a:r>
                      <a:endParaRPr lang="en-US" sz="1800" b="1" dirty="0">
                        <a:solidFill>
                          <a:schemeClr val="bg1"/>
                        </a:solidFill>
                        <a:latin typeface="Century Gothic" panose="020B0502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6699"/>
                    </a:solidFill>
                  </a:tcPr>
                </a:tc>
              </a:tr>
              <a:tr h="68769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lvl="1" indent="0" algn="ctr">
                        <a:spcBef>
                          <a:spcPts val="600"/>
                        </a:spcBef>
                        <a:spcAft>
                          <a:spcPts val="1200"/>
                        </a:spcAft>
                        <a:buFont typeface="Arial" panose="020B0604020202020204" pitchFamily="34" charset="0"/>
                        <a:buNone/>
                      </a:pPr>
                      <a:r>
                        <a:rPr lang="en-US" sz="1800" dirty="0" smtClean="0">
                          <a:solidFill>
                            <a:schemeClr val="tx1">
                              <a:lumMod val="95000"/>
                              <a:lumOff val="5000"/>
                            </a:schemeClr>
                          </a:solidFill>
                          <a:latin typeface="Century Gothic" panose="020B0502020202020204" pitchFamily="34" charset="0"/>
                          <a:cs typeface="Arial" panose="020B0604020202020204" pitchFamily="34" charset="0"/>
                        </a:rPr>
                        <a:t>Cloud is all about lower total cost of ownership (TCO)</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entury Gothic" panose="020B0502020202020204" pitchFamily="34" charset="0"/>
                          <a:cs typeface="Calibri" pitchFamily="34" charset="0"/>
                        </a:rPr>
                        <a:t>Cloud</a:t>
                      </a:r>
                      <a:r>
                        <a:rPr lang="en-US" sz="1800" b="0" baseline="0" dirty="0" smtClean="0">
                          <a:latin typeface="Century Gothic" panose="020B0502020202020204" pitchFamily="34" charset="0"/>
                          <a:cs typeface="Calibri" pitchFamily="34" charset="0"/>
                        </a:rPr>
                        <a:t> </a:t>
                      </a:r>
                      <a:r>
                        <a:rPr lang="en-US" sz="1800" b="0" dirty="0" smtClean="0">
                          <a:latin typeface="Century Gothic" panose="020B0502020202020204" pitchFamily="34" charset="0"/>
                          <a:cs typeface="Calibri" pitchFamily="34" charset="0"/>
                        </a:rPr>
                        <a:t>benefits are numerous – innovation,</a:t>
                      </a:r>
                      <a:r>
                        <a:rPr lang="en-US" sz="1800" b="0" baseline="0" dirty="0" smtClean="0">
                          <a:latin typeface="Century Gothic" panose="020B0502020202020204" pitchFamily="34" charset="0"/>
                          <a:cs typeface="Calibri" pitchFamily="34" charset="0"/>
                        </a:rPr>
                        <a:t> collaboration, new service creation, costs savings, sustainability, et al</a:t>
                      </a:r>
                      <a:endParaRPr lang="en-US" sz="1800" dirty="0">
                        <a:latin typeface="Century Gothic" panose="020B0502020202020204"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630578">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lvl="1" indent="0" algn="ctr">
                        <a:spcBef>
                          <a:spcPts val="600"/>
                        </a:spcBef>
                        <a:spcAft>
                          <a:spcPts val="1200"/>
                        </a:spcAft>
                        <a:buFont typeface="Arial" panose="020B0604020202020204" pitchFamily="34" charset="0"/>
                        <a:buNone/>
                      </a:pPr>
                      <a:r>
                        <a:rPr lang="en-US" sz="1800" dirty="0" smtClean="0">
                          <a:solidFill>
                            <a:schemeClr val="tx1">
                              <a:lumMod val="95000"/>
                              <a:lumOff val="5000"/>
                            </a:schemeClr>
                          </a:solidFill>
                          <a:latin typeface="Century Gothic" panose="020B0502020202020204" pitchFamily="34" charset="0"/>
                          <a:cs typeface="Arial" panose="020B0604020202020204" pitchFamily="34" charset="0"/>
                        </a:rPr>
                        <a:t>Running mission critical applications in the cloud is not safe and secure</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entury Gothic" panose="020B0502020202020204" pitchFamily="34" charset="0"/>
                          <a:cs typeface="Calibri" pitchFamily="34" charset="0"/>
                        </a:rPr>
                        <a:t>FedRAMP</a:t>
                      </a:r>
                      <a:r>
                        <a:rPr lang="en-US" sz="1800" b="0" baseline="0" dirty="0" smtClean="0">
                          <a:latin typeface="Century Gothic" panose="020B0502020202020204" pitchFamily="34" charset="0"/>
                          <a:cs typeface="Calibri" pitchFamily="34" charset="0"/>
                        </a:rPr>
                        <a:t> provides a standardized way to safely and securely buy cloud</a:t>
                      </a:r>
                      <a:endParaRPr lang="en-US" sz="1800" dirty="0">
                        <a:latin typeface="Century Gothic" panose="020B0502020202020204"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379204">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lvl="1" indent="0" algn="ctr">
                        <a:spcBef>
                          <a:spcPts val="600"/>
                        </a:spcBef>
                        <a:spcAft>
                          <a:spcPts val="1200"/>
                        </a:spcAft>
                        <a:buFont typeface="Arial" panose="020B0604020202020204" pitchFamily="34" charset="0"/>
                        <a:buNone/>
                      </a:pPr>
                      <a:r>
                        <a:rPr lang="en-US" sz="1800" dirty="0" smtClean="0">
                          <a:solidFill>
                            <a:schemeClr val="tx1">
                              <a:lumMod val="95000"/>
                              <a:lumOff val="5000"/>
                            </a:schemeClr>
                          </a:solidFill>
                          <a:latin typeface="Century Gothic" panose="020B0502020202020204" pitchFamily="34" charset="0"/>
                          <a:cs typeface="Arial" panose="020B0604020202020204" pitchFamily="34" charset="0"/>
                        </a:rPr>
                        <a:t>You lose control of your data in the cloud</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baseline="0" dirty="0" smtClean="0">
                          <a:latin typeface="Century Gothic" panose="020B0502020202020204" pitchFamily="34" charset="0"/>
                          <a:cs typeface="Calibri" pitchFamily="34" charset="0"/>
                        </a:rPr>
                        <a:t>Cloud require consumers to approach contract management differently, however, no reason not to own your data</a:t>
                      </a:r>
                      <a:endParaRPr lang="en-US" sz="1800" dirty="0">
                        <a:latin typeface="Century Gothic" panose="020B0502020202020204"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630578">
                <a:tc>
                  <a:txBody>
                    <a:bodyPr/>
                    <a:lstStyle/>
                    <a:p>
                      <a:pPr marL="0" lvl="1" indent="0" algn="ctr">
                        <a:spcBef>
                          <a:spcPts val="600"/>
                        </a:spcBef>
                        <a:spcAft>
                          <a:spcPts val="1200"/>
                        </a:spcAft>
                        <a:buFont typeface="Arial" panose="020B0604020202020204" pitchFamily="34" charset="0"/>
                        <a:buNone/>
                      </a:pPr>
                      <a:r>
                        <a:rPr lang="en-US" sz="1800" dirty="0" smtClean="0">
                          <a:solidFill>
                            <a:schemeClr val="tx1">
                              <a:lumMod val="95000"/>
                              <a:lumOff val="5000"/>
                            </a:schemeClr>
                          </a:solidFill>
                          <a:latin typeface="Century Gothic" panose="020B0502020202020204" pitchFamily="34" charset="0"/>
                          <a:cs typeface="Arial" panose="020B0604020202020204" pitchFamily="34" charset="0"/>
                        </a:rPr>
                        <a:t>Cloud = virtualization</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Century Gothic" panose="020B0502020202020204" pitchFamily="34" charset="0"/>
                          <a:cs typeface="Calibri" pitchFamily="34" charset="0"/>
                        </a:rPr>
                        <a:t>Virtualization is an enabler</a:t>
                      </a:r>
                      <a:r>
                        <a:rPr lang="en-US" sz="1800" baseline="0" dirty="0" smtClean="0">
                          <a:latin typeface="Century Gothic" panose="020B0502020202020204" pitchFamily="34" charset="0"/>
                          <a:cs typeface="Calibri" pitchFamily="34" charset="0"/>
                        </a:rPr>
                        <a:t> of cloud, not cloud in of itself</a:t>
                      </a:r>
                      <a:endParaRPr lang="en-US" sz="1800" dirty="0">
                        <a:latin typeface="Century Gothic" panose="020B0502020202020204" pitchFamily="34" charset="0"/>
                        <a:cs typeface="Calibri" pitchFamily="34" charset="0"/>
                      </a:endParaRP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r>
              <a:tr h="55048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lvl="1" indent="0" algn="ctr">
                        <a:spcBef>
                          <a:spcPts val="600"/>
                        </a:spcBef>
                        <a:spcAft>
                          <a:spcPts val="1200"/>
                        </a:spcAft>
                        <a:buFont typeface="Arial" panose="020B0604020202020204" pitchFamily="34" charset="0"/>
                        <a:buNone/>
                      </a:pPr>
                      <a:r>
                        <a:rPr lang="en-US" sz="1800" dirty="0" smtClean="0">
                          <a:solidFill>
                            <a:schemeClr val="tx1">
                              <a:lumMod val="95000"/>
                              <a:lumOff val="5000"/>
                            </a:schemeClr>
                          </a:solidFill>
                          <a:latin typeface="Century Gothic" panose="020B0502020202020204" pitchFamily="34" charset="0"/>
                          <a:cs typeface="Arial" panose="020B0604020202020204" pitchFamily="34" charset="0"/>
                        </a:rPr>
                        <a:t>Everything works better in the cloud</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0D8E8"/>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latin typeface="Century Gothic" panose="020B0502020202020204" pitchFamily="34" charset="0"/>
                          <a:ea typeface="+mn-ea"/>
                          <a:cs typeface="Calibri" pitchFamily="34" charset="0"/>
                        </a:rPr>
                        <a:t>Business</a:t>
                      </a:r>
                      <a:r>
                        <a:rPr lang="en-US" sz="1800" b="0" kern="1200" baseline="0" dirty="0" smtClean="0">
                          <a:solidFill>
                            <a:schemeClr val="tx1"/>
                          </a:solidFill>
                          <a:latin typeface="Century Gothic" panose="020B0502020202020204" pitchFamily="34" charset="0"/>
                          <a:ea typeface="+mn-ea"/>
                          <a:cs typeface="Calibri" pitchFamily="34" charset="0"/>
                        </a:rPr>
                        <a:t> processes are key to maximizing cloud benefit</a:t>
                      </a:r>
                      <a:endParaRPr lang="en-US" sz="1800" b="0" kern="1200" dirty="0">
                        <a:solidFill>
                          <a:schemeClr val="tx1"/>
                        </a:solidFill>
                        <a:latin typeface="Century Gothic" panose="020B0502020202020204" pitchFamily="34" charset="0"/>
                        <a:ea typeface="+mn-ea"/>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0D8E8"/>
                    </a:solidFill>
                  </a:tcPr>
                </a:tc>
              </a:tr>
            </a:tbl>
          </a:graphicData>
        </a:graphic>
      </p:graphicFrame>
      <p:sp>
        <p:nvSpPr>
          <p:cNvPr id="2" name="Slide Number Placeholder 1"/>
          <p:cNvSpPr>
            <a:spLocks noGrp="1"/>
          </p:cNvSpPr>
          <p:nvPr>
            <p:ph type="sldNum" sz="quarter" idx="12"/>
          </p:nvPr>
        </p:nvSpPr>
        <p:spPr/>
        <p:txBody>
          <a:bodyPr/>
          <a:lstStyle/>
          <a:p>
            <a:fld id="{CF3CCB68-DA07-644C-85EF-7515C6A924ED}" type="slidenum">
              <a:rPr lang="en-US" smtClean="0">
                <a:solidFill>
                  <a:prstClr val="black">
                    <a:tint val="75000"/>
                  </a:prstClr>
                </a:solidFill>
              </a:rPr>
              <a:pPr/>
              <a:t>9</a:t>
            </a:fld>
            <a:endParaRPr lang="en-US" dirty="0">
              <a:solidFill>
                <a:prstClr val="black">
                  <a:tint val="75000"/>
                </a:prstClr>
              </a:solidFill>
            </a:endParaRPr>
          </a:p>
        </p:txBody>
      </p:sp>
    </p:spTree>
    <p:extLst>
      <p:ext uri="{BB962C8B-B14F-4D97-AF65-F5344CB8AC3E}">
        <p14:creationId xmlns:p14="http://schemas.microsoft.com/office/powerpoint/2010/main" val="36310384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2186</Words>
  <Application>Microsoft Office PowerPoint</Application>
  <PresentationFormat>On-screen Show (4:3)</PresentationFormat>
  <Paragraphs>213</Paragraphs>
  <Slides>16</Slides>
  <Notes>11</Notes>
  <HiddenSlides>0</HiddenSlides>
  <MMClips>0</MMClips>
  <ScaleCrop>false</ScaleCrop>
  <HeadingPairs>
    <vt:vector size="4" baseType="variant">
      <vt:variant>
        <vt:lpstr>Theme</vt:lpstr>
      </vt:variant>
      <vt:variant>
        <vt:i4>4</vt:i4>
      </vt:variant>
      <vt:variant>
        <vt:lpstr>Slide Titles</vt:lpstr>
      </vt:variant>
      <vt:variant>
        <vt:i4>16</vt:i4>
      </vt:variant>
    </vt:vector>
  </HeadingPairs>
  <TitlesOfParts>
    <vt:vector size="20" baseType="lpstr">
      <vt:lpstr>Office Theme</vt:lpstr>
      <vt:lpstr>Custom Design</vt:lpstr>
      <vt:lpstr>1_Office Theme</vt:lpstr>
      <vt:lpstr>2_Office Theme</vt:lpstr>
      <vt:lpstr>PowerPoint Presentation</vt:lpstr>
      <vt:lpstr>Global Cloud Trends</vt:lpstr>
      <vt:lpstr>PowerPoint Presentation</vt:lpstr>
      <vt:lpstr>“Cloud First” Shift from Asset Ownership to Service Provisioning </vt:lpstr>
      <vt:lpstr>Cloud Spending Trends</vt:lpstr>
      <vt:lpstr>USG Cloud Trends, Cont.</vt:lpstr>
      <vt:lpstr>Drivers of Cloud Adoption Data, Data, and More Data</vt:lpstr>
      <vt:lpstr>PowerPoint Presentation</vt:lpstr>
      <vt:lpstr>PowerPoint Presentation</vt:lpstr>
      <vt:lpstr>What is FedRAMP?</vt:lpstr>
      <vt:lpstr>Cloud Planning Key Considerations</vt:lpstr>
      <vt:lpstr>Going Private? Trends May be Deceiving</vt:lpstr>
      <vt:lpstr>Benefits of Hybrid Clouds</vt:lpstr>
      <vt:lpstr>Cloud PaaS Growth Driven by Mobile, Open data, and APIs</vt:lpstr>
      <vt:lpstr>Cloud Impact on Role of CIO</vt:lpstr>
      <vt:lpstr>Cloud Ecosystem in 2020 ∞as a Service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2013-07-12T17:53:21Z</dcterms:created>
  <dcterms:modified xsi:type="dcterms:W3CDTF">2016-10-03T18:37:27Z</dcterms:modified>
</cp:coreProperties>
</file>