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
      <p:font typeface="Source Sans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SourceSansPr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SansPro-italic.fntdata"/><Relationship Id="rId30" Type="http://schemas.openxmlformats.org/officeDocument/2006/relationships/font" Target="fonts/SourceSansPr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SourceSansPr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98896e6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598896e64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b71e118b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5b71e118b2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b71e118b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5b71e118b2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b7cc68db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5b7cc68db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5b71e118b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5b71e118b2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598896e64f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598896e64f_1_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98896e6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598896e64f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98896e64f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598896e64f_1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98896e64f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598896e64f_1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98896e64f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598896e64f_1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b71e118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5b71e118b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b71e118b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5b71e118b2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b71e118b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5b71e118b2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98896e64f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598896e64f_1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14"/>
          <p:cNvGrpSpPr/>
          <p:nvPr/>
        </p:nvGrpSpPr>
        <p:grpSpPr>
          <a:xfrm>
            <a:off x="830394" y="1191276"/>
            <a:ext cx="745764"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4200"/>
              <a:buNone/>
              <a:defRPr sz="4200">
                <a:solidFill>
                  <a:schemeClr val="dk2"/>
                </a:solidFill>
              </a:defRPr>
            </a:lvl1pPr>
            <a:lvl2pPr lvl="1" rtl="0" algn="l">
              <a:lnSpc>
                <a:spcPct val="100000"/>
              </a:lnSpc>
              <a:spcBef>
                <a:spcPts val="0"/>
              </a:spcBef>
              <a:spcAft>
                <a:spcPts val="0"/>
              </a:spcAft>
              <a:buClr>
                <a:schemeClr val="dk2"/>
              </a:buClr>
              <a:buSzPts val="4200"/>
              <a:buNone/>
              <a:defRPr sz="4200">
                <a:solidFill>
                  <a:schemeClr val="dk2"/>
                </a:solidFill>
              </a:defRPr>
            </a:lvl2pPr>
            <a:lvl3pPr lvl="2" rtl="0" algn="l">
              <a:lnSpc>
                <a:spcPct val="100000"/>
              </a:lnSpc>
              <a:spcBef>
                <a:spcPts val="0"/>
              </a:spcBef>
              <a:spcAft>
                <a:spcPts val="0"/>
              </a:spcAft>
              <a:buClr>
                <a:schemeClr val="dk2"/>
              </a:buClr>
              <a:buSzPts val="4200"/>
              <a:buNone/>
              <a:defRPr sz="4200">
                <a:solidFill>
                  <a:schemeClr val="dk2"/>
                </a:solidFill>
              </a:defRPr>
            </a:lvl3pPr>
            <a:lvl4pPr lvl="3" rtl="0" algn="l">
              <a:lnSpc>
                <a:spcPct val="100000"/>
              </a:lnSpc>
              <a:spcBef>
                <a:spcPts val="0"/>
              </a:spcBef>
              <a:spcAft>
                <a:spcPts val="0"/>
              </a:spcAft>
              <a:buClr>
                <a:schemeClr val="dk2"/>
              </a:buClr>
              <a:buSzPts val="4200"/>
              <a:buNone/>
              <a:defRPr sz="4200">
                <a:solidFill>
                  <a:schemeClr val="dk2"/>
                </a:solidFill>
              </a:defRPr>
            </a:lvl4pPr>
            <a:lvl5pPr lvl="4" rtl="0" algn="l">
              <a:lnSpc>
                <a:spcPct val="100000"/>
              </a:lnSpc>
              <a:spcBef>
                <a:spcPts val="0"/>
              </a:spcBef>
              <a:spcAft>
                <a:spcPts val="0"/>
              </a:spcAft>
              <a:buClr>
                <a:schemeClr val="dk2"/>
              </a:buClr>
              <a:buSzPts val="4200"/>
              <a:buNone/>
              <a:defRPr sz="4200">
                <a:solidFill>
                  <a:schemeClr val="dk2"/>
                </a:solidFill>
              </a:defRPr>
            </a:lvl5pPr>
            <a:lvl6pPr lvl="5" rtl="0" algn="l">
              <a:lnSpc>
                <a:spcPct val="100000"/>
              </a:lnSpc>
              <a:spcBef>
                <a:spcPts val="0"/>
              </a:spcBef>
              <a:spcAft>
                <a:spcPts val="0"/>
              </a:spcAft>
              <a:buClr>
                <a:schemeClr val="dk2"/>
              </a:buClr>
              <a:buSzPts val="4200"/>
              <a:buNone/>
              <a:defRPr sz="4200">
                <a:solidFill>
                  <a:schemeClr val="dk2"/>
                </a:solidFill>
              </a:defRPr>
            </a:lvl6pPr>
            <a:lvl7pPr lvl="6" rtl="0" algn="l">
              <a:lnSpc>
                <a:spcPct val="100000"/>
              </a:lnSpc>
              <a:spcBef>
                <a:spcPts val="0"/>
              </a:spcBef>
              <a:spcAft>
                <a:spcPts val="0"/>
              </a:spcAft>
              <a:buClr>
                <a:schemeClr val="dk2"/>
              </a:buClr>
              <a:buSzPts val="4200"/>
              <a:buNone/>
              <a:defRPr sz="4200">
                <a:solidFill>
                  <a:schemeClr val="dk2"/>
                </a:solidFill>
              </a:defRPr>
            </a:lvl7pPr>
            <a:lvl8pPr lvl="7" rtl="0" algn="l">
              <a:lnSpc>
                <a:spcPct val="100000"/>
              </a:lnSpc>
              <a:spcBef>
                <a:spcPts val="0"/>
              </a:spcBef>
              <a:spcAft>
                <a:spcPts val="0"/>
              </a:spcAft>
              <a:buClr>
                <a:schemeClr val="dk2"/>
              </a:buClr>
              <a:buSzPts val="4200"/>
              <a:buNone/>
              <a:defRPr sz="4200">
                <a:solidFill>
                  <a:schemeClr val="dk2"/>
                </a:solidFill>
              </a:defRPr>
            </a:lvl8pPr>
            <a:lvl9pPr lvl="8" rtl="0" algn="l">
              <a:lnSpc>
                <a:spcPct val="100000"/>
              </a:lnSpc>
              <a:spcBef>
                <a:spcPts val="0"/>
              </a:spcBef>
              <a:spcAft>
                <a:spcPts val="0"/>
              </a:spcAft>
              <a:buClr>
                <a:schemeClr val="dk2"/>
              </a:buClr>
              <a:buSzPts val="4200"/>
              <a:buNone/>
              <a:defRPr sz="4200">
                <a:solidFill>
                  <a:schemeClr val="dk2"/>
                </a:solidFill>
              </a:defRPr>
            </a:lvl9pPr>
          </a:lstStyle>
          <a:p/>
        </p:txBody>
      </p:sp>
      <p:sp>
        <p:nvSpPr>
          <p:cNvPr id="60" name="Google Shape;60;p14"/>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2" name="Shape 62"/>
        <p:cNvGrpSpPr/>
        <p:nvPr/>
      </p:nvGrpSpPr>
      <p:grpSpPr>
        <a:xfrm>
          <a:off x="0" y="0"/>
          <a:ext cx="0" cy="0"/>
          <a:chOff x="0" y="0"/>
          <a:chExt cx="0" cy="0"/>
        </a:xfrm>
      </p:grpSpPr>
      <p:sp>
        <p:nvSpPr>
          <p:cNvPr id="63" name="Google Shape;63;p1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 name="Google Shape;64;p15"/>
          <p:cNvGrpSpPr/>
          <p:nvPr/>
        </p:nvGrpSpPr>
        <p:grpSpPr>
          <a:xfrm>
            <a:off x="830394" y="1191276"/>
            <a:ext cx="745764" cy="45826"/>
            <a:chOff x="4580561" y="2589004"/>
            <a:chExt cx="1064464" cy="25200"/>
          </a:xfrm>
        </p:grpSpPr>
        <p:sp>
          <p:nvSpPr>
            <p:cNvPr id="65" name="Google Shape;65;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68" name="Google Shape;68;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69" name="Google Shape;69;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cxnSp>
        <p:nvCxnSpPr>
          <p:cNvPr id="70" name="Google Shape;70;p15"/>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71" name="Google Shape;71;p15"/>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72" name="Google Shape;72;p15"/>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
        <p:nvSpPr>
          <p:cNvPr id="73" name="Google Shape;73;p15"/>
          <p:cNvSpPr/>
          <p:nvPr/>
        </p:nvSpPr>
        <p:spPr>
          <a:xfrm>
            <a:off x="8280450" y="0"/>
            <a:ext cx="863400" cy="454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 name="Google Shape;76;p16"/>
          <p:cNvGrpSpPr/>
          <p:nvPr/>
        </p:nvGrpSpPr>
        <p:grpSpPr>
          <a:xfrm>
            <a:off x="830394" y="1191276"/>
            <a:ext cx="745764" cy="45826"/>
            <a:chOff x="4580561" y="2589004"/>
            <a:chExt cx="1064464" cy="25200"/>
          </a:xfrm>
        </p:grpSpPr>
        <p:sp>
          <p:nvSpPr>
            <p:cNvPr id="77" name="Google Shape;77;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1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80" name="Google Shape;80;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cxnSp>
        <p:nvCxnSpPr>
          <p:cNvPr id="81" name="Google Shape;81;p16"/>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82" name="Google Shape;82;p16"/>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83" name="Google Shape;83;p16"/>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
        <p:nvSpPr>
          <p:cNvPr id="84" name="Google Shape;84;p16"/>
          <p:cNvSpPr/>
          <p:nvPr/>
        </p:nvSpPr>
        <p:spPr>
          <a:xfrm>
            <a:off x="8280450" y="0"/>
            <a:ext cx="863400" cy="454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_alt1">
  <p:cSld name="SECTION_HEADER_2">
    <p:bg>
      <p:bgPr>
        <a:solidFill>
          <a:srgbClr val="434343"/>
        </a:solidFill>
      </p:bgPr>
    </p:bg>
    <p:spTree>
      <p:nvGrpSpPr>
        <p:cNvPr id="85" name="Shape 85"/>
        <p:cNvGrpSpPr/>
        <p:nvPr/>
      </p:nvGrpSpPr>
      <p:grpSpPr>
        <a:xfrm>
          <a:off x="0" y="0"/>
          <a:ext cx="0" cy="0"/>
          <a:chOff x="0" y="0"/>
          <a:chExt cx="0" cy="0"/>
        </a:xfrm>
      </p:grpSpPr>
      <p:grpSp>
        <p:nvGrpSpPr>
          <p:cNvPr id="86" name="Google Shape;86;p17"/>
          <p:cNvGrpSpPr/>
          <p:nvPr/>
        </p:nvGrpSpPr>
        <p:grpSpPr>
          <a:xfrm>
            <a:off x="830394" y="1191276"/>
            <a:ext cx="745764" cy="45826"/>
            <a:chOff x="4580561" y="2589004"/>
            <a:chExt cx="1064464" cy="25200"/>
          </a:xfrm>
        </p:grpSpPr>
        <p:sp>
          <p:nvSpPr>
            <p:cNvPr id="87" name="Google Shape;87;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17"/>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_alt2">
  <p:cSld name="TITLE_AND_BODY_1_1">
    <p:spTree>
      <p:nvGrpSpPr>
        <p:cNvPr id="91" name="Shape 91"/>
        <p:cNvGrpSpPr/>
        <p:nvPr/>
      </p:nvGrpSpPr>
      <p:grpSpPr>
        <a:xfrm>
          <a:off x="0" y="0"/>
          <a:ext cx="0" cy="0"/>
          <a:chOff x="0" y="0"/>
          <a:chExt cx="0" cy="0"/>
        </a:xfrm>
      </p:grpSpPr>
      <p:sp>
        <p:nvSpPr>
          <p:cNvPr id="92" name="Google Shape;92;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nvSpPr>
        <p:spPr>
          <a:xfrm>
            <a:off x="8280450" y="0"/>
            <a:ext cx="863400" cy="454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5" name="Google Shape;95;p18"/>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96" name="Google Shape;96;p18"/>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97" name="Google Shape;97;p18"/>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
        <p:nvSpPr>
          <p:cNvPr id="98" name="Google Shape;98;p18"/>
          <p:cNvSpPr txBox="1"/>
          <p:nvPr>
            <p:ph type="title"/>
          </p:nvPr>
        </p:nvSpPr>
        <p:spPr>
          <a:xfrm>
            <a:off x="729450" y="2056375"/>
            <a:ext cx="5887500" cy="151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99" name="Shape 99"/>
        <p:cNvGrpSpPr/>
        <p:nvPr/>
      </p:nvGrpSpPr>
      <p:grpSpPr>
        <a:xfrm>
          <a:off x="0" y="0"/>
          <a:ext cx="0" cy="0"/>
          <a:chOff x="0" y="0"/>
          <a:chExt cx="0" cy="0"/>
        </a:xfrm>
      </p:grpSpPr>
      <p:sp>
        <p:nvSpPr>
          <p:cNvPr id="100" name="Google Shape;100;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 name="Google Shape;101;p19"/>
          <p:cNvGrpSpPr/>
          <p:nvPr/>
        </p:nvGrpSpPr>
        <p:grpSpPr>
          <a:xfrm>
            <a:off x="830394" y="1191276"/>
            <a:ext cx="745764" cy="45826"/>
            <a:chOff x="4580561" y="2589004"/>
            <a:chExt cx="1064464" cy="25200"/>
          </a:xfrm>
        </p:grpSpPr>
        <p:sp>
          <p:nvSpPr>
            <p:cNvPr id="102" name="Google Shape;102;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 name="Google Shape;104;p19"/>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05" name="Google Shape;105;p19"/>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06" name="Google Shape;106;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cxnSp>
        <p:nvCxnSpPr>
          <p:cNvPr id="107" name="Google Shape;107;p19"/>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08" name="Google Shape;108;p19"/>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109" name="Google Shape;109;p19"/>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
        <p:nvSpPr>
          <p:cNvPr id="110" name="Google Shape;110;p19"/>
          <p:cNvSpPr/>
          <p:nvPr/>
        </p:nvSpPr>
        <p:spPr>
          <a:xfrm>
            <a:off x="8280450" y="0"/>
            <a:ext cx="863400" cy="454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_alt1">
  <p:cSld name="TITLE_1">
    <p:bg>
      <p:bgPr>
        <a:solidFill>
          <a:schemeClr val="lt2"/>
        </a:solidFill>
      </p:bgPr>
    </p:bg>
    <p:spTree>
      <p:nvGrpSpPr>
        <p:cNvPr id="111" name="Shape 111"/>
        <p:cNvGrpSpPr/>
        <p:nvPr/>
      </p:nvGrpSpPr>
      <p:grpSpPr>
        <a:xfrm>
          <a:off x="0" y="0"/>
          <a:ext cx="0" cy="0"/>
          <a:chOff x="0" y="0"/>
          <a:chExt cx="0" cy="0"/>
        </a:xfrm>
      </p:grpSpPr>
      <p:sp>
        <p:nvSpPr>
          <p:cNvPr id="112" name="Google Shape;112;p2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20"/>
          <p:cNvGrpSpPr/>
          <p:nvPr/>
        </p:nvGrpSpPr>
        <p:grpSpPr>
          <a:xfrm>
            <a:off x="830394" y="1191276"/>
            <a:ext cx="745764" cy="45826"/>
            <a:chOff x="4580561" y="2589004"/>
            <a:chExt cx="1064464" cy="25200"/>
          </a:xfrm>
        </p:grpSpPr>
        <p:sp>
          <p:nvSpPr>
            <p:cNvPr id="114" name="Google Shape;114;p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 name="Google Shape;116;p20"/>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4200"/>
              <a:buNone/>
              <a:defRPr sz="4200">
                <a:solidFill>
                  <a:schemeClr val="dk2"/>
                </a:solidFill>
              </a:defRPr>
            </a:lvl1pPr>
            <a:lvl2pPr lvl="1" rtl="0" algn="l">
              <a:lnSpc>
                <a:spcPct val="100000"/>
              </a:lnSpc>
              <a:spcBef>
                <a:spcPts val="0"/>
              </a:spcBef>
              <a:spcAft>
                <a:spcPts val="0"/>
              </a:spcAft>
              <a:buClr>
                <a:schemeClr val="dk2"/>
              </a:buClr>
              <a:buSzPts val="4200"/>
              <a:buNone/>
              <a:defRPr sz="4200">
                <a:solidFill>
                  <a:schemeClr val="dk2"/>
                </a:solidFill>
              </a:defRPr>
            </a:lvl2pPr>
            <a:lvl3pPr lvl="2" rtl="0" algn="l">
              <a:lnSpc>
                <a:spcPct val="100000"/>
              </a:lnSpc>
              <a:spcBef>
                <a:spcPts val="0"/>
              </a:spcBef>
              <a:spcAft>
                <a:spcPts val="0"/>
              </a:spcAft>
              <a:buClr>
                <a:schemeClr val="dk2"/>
              </a:buClr>
              <a:buSzPts val="4200"/>
              <a:buNone/>
              <a:defRPr sz="4200">
                <a:solidFill>
                  <a:schemeClr val="dk2"/>
                </a:solidFill>
              </a:defRPr>
            </a:lvl3pPr>
            <a:lvl4pPr lvl="3" rtl="0" algn="l">
              <a:lnSpc>
                <a:spcPct val="100000"/>
              </a:lnSpc>
              <a:spcBef>
                <a:spcPts val="0"/>
              </a:spcBef>
              <a:spcAft>
                <a:spcPts val="0"/>
              </a:spcAft>
              <a:buClr>
                <a:schemeClr val="dk2"/>
              </a:buClr>
              <a:buSzPts val="4200"/>
              <a:buNone/>
              <a:defRPr sz="4200">
                <a:solidFill>
                  <a:schemeClr val="dk2"/>
                </a:solidFill>
              </a:defRPr>
            </a:lvl4pPr>
            <a:lvl5pPr lvl="4" rtl="0" algn="l">
              <a:lnSpc>
                <a:spcPct val="100000"/>
              </a:lnSpc>
              <a:spcBef>
                <a:spcPts val="0"/>
              </a:spcBef>
              <a:spcAft>
                <a:spcPts val="0"/>
              </a:spcAft>
              <a:buClr>
                <a:schemeClr val="dk2"/>
              </a:buClr>
              <a:buSzPts val="4200"/>
              <a:buNone/>
              <a:defRPr sz="4200">
                <a:solidFill>
                  <a:schemeClr val="dk2"/>
                </a:solidFill>
              </a:defRPr>
            </a:lvl5pPr>
            <a:lvl6pPr lvl="5" rtl="0" algn="l">
              <a:lnSpc>
                <a:spcPct val="100000"/>
              </a:lnSpc>
              <a:spcBef>
                <a:spcPts val="0"/>
              </a:spcBef>
              <a:spcAft>
                <a:spcPts val="0"/>
              </a:spcAft>
              <a:buClr>
                <a:schemeClr val="dk2"/>
              </a:buClr>
              <a:buSzPts val="4200"/>
              <a:buNone/>
              <a:defRPr sz="4200">
                <a:solidFill>
                  <a:schemeClr val="dk2"/>
                </a:solidFill>
              </a:defRPr>
            </a:lvl6pPr>
            <a:lvl7pPr lvl="6" rtl="0" algn="l">
              <a:lnSpc>
                <a:spcPct val="100000"/>
              </a:lnSpc>
              <a:spcBef>
                <a:spcPts val="0"/>
              </a:spcBef>
              <a:spcAft>
                <a:spcPts val="0"/>
              </a:spcAft>
              <a:buClr>
                <a:schemeClr val="dk2"/>
              </a:buClr>
              <a:buSzPts val="4200"/>
              <a:buNone/>
              <a:defRPr sz="4200">
                <a:solidFill>
                  <a:schemeClr val="dk2"/>
                </a:solidFill>
              </a:defRPr>
            </a:lvl7pPr>
            <a:lvl8pPr lvl="7" rtl="0" algn="l">
              <a:lnSpc>
                <a:spcPct val="100000"/>
              </a:lnSpc>
              <a:spcBef>
                <a:spcPts val="0"/>
              </a:spcBef>
              <a:spcAft>
                <a:spcPts val="0"/>
              </a:spcAft>
              <a:buClr>
                <a:schemeClr val="dk2"/>
              </a:buClr>
              <a:buSzPts val="4200"/>
              <a:buNone/>
              <a:defRPr sz="4200">
                <a:solidFill>
                  <a:schemeClr val="dk2"/>
                </a:solidFill>
              </a:defRPr>
            </a:lvl8pPr>
            <a:lvl9pPr lvl="8" rtl="0" algn="l">
              <a:lnSpc>
                <a:spcPct val="100000"/>
              </a:lnSpc>
              <a:spcBef>
                <a:spcPts val="0"/>
              </a:spcBef>
              <a:spcAft>
                <a:spcPts val="0"/>
              </a:spcAft>
              <a:buClr>
                <a:schemeClr val="dk2"/>
              </a:buClr>
              <a:buSzPts val="4200"/>
              <a:buNone/>
              <a:defRPr sz="4200">
                <a:solidFill>
                  <a:schemeClr val="dk2"/>
                </a:solidFill>
              </a:defRPr>
            </a:lvl9pPr>
          </a:lstStyle>
          <a:p/>
        </p:txBody>
      </p:sp>
      <p:sp>
        <p:nvSpPr>
          <p:cNvPr id="117" name="Google Shape;117;p20"/>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18" name="Google Shape;118;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cxnSp>
        <p:nvCxnSpPr>
          <p:cNvPr id="119" name="Google Shape;119;p20"/>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20" name="Google Shape;120;p20"/>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121" name="Google Shape;121;p20"/>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
        <p:nvSpPr>
          <p:cNvPr id="122" name="Google Shape;122;p20"/>
          <p:cNvSpPr/>
          <p:nvPr/>
        </p:nvSpPr>
        <p:spPr>
          <a:xfrm>
            <a:off x="8280450" y="0"/>
            <a:ext cx="863400" cy="45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23" name="Shape 123"/>
        <p:cNvGrpSpPr/>
        <p:nvPr/>
      </p:nvGrpSpPr>
      <p:grpSpPr>
        <a:xfrm>
          <a:off x="0" y="0"/>
          <a:ext cx="0" cy="0"/>
          <a:chOff x="0" y="0"/>
          <a:chExt cx="0" cy="0"/>
        </a:xfrm>
      </p:grpSpPr>
      <p:grpSp>
        <p:nvGrpSpPr>
          <p:cNvPr id="124" name="Google Shape;124;p21"/>
          <p:cNvGrpSpPr/>
          <p:nvPr/>
        </p:nvGrpSpPr>
        <p:grpSpPr>
          <a:xfrm>
            <a:off x="830394" y="1191276"/>
            <a:ext cx="745764" cy="45826"/>
            <a:chOff x="4580561" y="2589004"/>
            <a:chExt cx="1064464" cy="25200"/>
          </a:xfrm>
        </p:grpSpPr>
        <p:sp>
          <p:nvSpPr>
            <p:cNvPr id="125" name="Google Shape;125;p2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2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128" name="Google Shape;128;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129" name="Google Shape;129;p21"/>
          <p:cNvSpPr/>
          <p:nvPr/>
        </p:nvSpPr>
        <p:spPr>
          <a:xfrm>
            <a:off x="8280450" y="0"/>
            <a:ext cx="863400" cy="454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 name="Google Shape;130;p21"/>
          <p:cNvCxnSpPr/>
          <p:nvPr/>
        </p:nvCxnSpPr>
        <p:spPr>
          <a:xfrm>
            <a:off x="8598817" y="216350"/>
            <a:ext cx="216300" cy="0"/>
          </a:xfrm>
          <a:prstGeom prst="straightConnector1">
            <a:avLst/>
          </a:prstGeom>
          <a:noFill/>
          <a:ln cap="flat" cmpd="sng" w="9525">
            <a:solidFill>
              <a:schemeClr val="lt2"/>
            </a:solidFill>
            <a:prstDash val="solid"/>
            <a:round/>
            <a:headEnd len="sm" w="sm" type="none"/>
            <a:tailEnd len="sm" w="sm" type="none"/>
          </a:ln>
        </p:spPr>
      </p:cxnSp>
      <p:cxnSp>
        <p:nvCxnSpPr>
          <p:cNvPr id="131" name="Google Shape;131;p21"/>
          <p:cNvCxnSpPr/>
          <p:nvPr/>
        </p:nvCxnSpPr>
        <p:spPr>
          <a:xfrm>
            <a:off x="8598817" y="250138"/>
            <a:ext cx="216300" cy="0"/>
          </a:xfrm>
          <a:prstGeom prst="straightConnector1">
            <a:avLst/>
          </a:prstGeom>
          <a:noFill/>
          <a:ln cap="flat" cmpd="sng" w="9525">
            <a:solidFill>
              <a:schemeClr val="lt2"/>
            </a:solidFill>
            <a:prstDash val="solid"/>
            <a:round/>
            <a:headEnd len="sm" w="sm" type="none"/>
            <a:tailEnd len="sm" w="sm" type="none"/>
          </a:ln>
        </p:spPr>
      </p:cxnSp>
      <p:cxnSp>
        <p:nvCxnSpPr>
          <p:cNvPr id="132" name="Google Shape;132;p21"/>
          <p:cNvCxnSpPr/>
          <p:nvPr/>
        </p:nvCxnSpPr>
        <p:spPr>
          <a:xfrm>
            <a:off x="8598817" y="283925"/>
            <a:ext cx="216300" cy="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ody only">
  <p:cSld name="TITLE_AND_BODY_1">
    <p:spTree>
      <p:nvGrpSpPr>
        <p:cNvPr id="133" name="Shape 133"/>
        <p:cNvGrpSpPr/>
        <p:nvPr/>
      </p:nvGrpSpPr>
      <p:grpSpPr>
        <a:xfrm>
          <a:off x="0" y="0"/>
          <a:ext cx="0" cy="0"/>
          <a:chOff x="0" y="0"/>
          <a:chExt cx="0" cy="0"/>
        </a:xfrm>
      </p:grpSpPr>
      <p:sp>
        <p:nvSpPr>
          <p:cNvPr id="134" name="Google Shape;134;p2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cxnSp>
        <p:nvCxnSpPr>
          <p:cNvPr id="136" name="Google Shape;136;p22"/>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37" name="Google Shape;137;p22"/>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138" name="Google Shape;138;p22"/>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
        <p:nvSpPr>
          <p:cNvPr id="139" name="Google Shape;139;p22"/>
          <p:cNvSpPr txBox="1"/>
          <p:nvPr>
            <p:ph idx="1" type="body"/>
          </p:nvPr>
        </p:nvSpPr>
        <p:spPr>
          <a:xfrm>
            <a:off x="729450" y="1068650"/>
            <a:ext cx="7688700" cy="10344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40" name="Google Shape;140;p22"/>
          <p:cNvSpPr/>
          <p:nvPr/>
        </p:nvSpPr>
        <p:spPr>
          <a:xfrm>
            <a:off x="8280450" y="0"/>
            <a:ext cx="863400" cy="454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3" name="Google Shape;143;p23"/>
          <p:cNvGrpSpPr/>
          <p:nvPr/>
        </p:nvGrpSpPr>
        <p:grpSpPr>
          <a:xfrm>
            <a:off x="830394" y="1191276"/>
            <a:ext cx="745764" cy="45826"/>
            <a:chOff x="4580561" y="2589004"/>
            <a:chExt cx="1064464" cy="25200"/>
          </a:xfrm>
        </p:grpSpPr>
        <p:sp>
          <p:nvSpPr>
            <p:cNvPr id="144" name="Google Shape;144;p2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 name="Google Shape;146;p2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47" name="Google Shape;147;p23"/>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48" name="Google Shape;148;p23"/>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49" name="Google Shape;149;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150" name="Google Shape;150;p23"/>
          <p:cNvSpPr/>
          <p:nvPr/>
        </p:nvSpPr>
        <p:spPr>
          <a:xfrm>
            <a:off x="8280450" y="0"/>
            <a:ext cx="863400" cy="454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1" name="Google Shape;151;p23"/>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52" name="Google Shape;152;p23"/>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153" name="Google Shape;153;p23"/>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154" name="Shape 154"/>
        <p:cNvGrpSpPr/>
        <p:nvPr/>
      </p:nvGrpSpPr>
      <p:grpSpPr>
        <a:xfrm>
          <a:off x="0" y="0"/>
          <a:ext cx="0" cy="0"/>
          <a:chOff x="0" y="0"/>
          <a:chExt cx="0" cy="0"/>
        </a:xfrm>
      </p:grpSpPr>
      <p:grpSp>
        <p:nvGrpSpPr>
          <p:cNvPr id="155" name="Google Shape;155;p24"/>
          <p:cNvGrpSpPr/>
          <p:nvPr/>
        </p:nvGrpSpPr>
        <p:grpSpPr>
          <a:xfrm>
            <a:off x="830394" y="4169150"/>
            <a:ext cx="745764" cy="45826"/>
            <a:chOff x="4580561" y="2589004"/>
            <a:chExt cx="1064464" cy="25200"/>
          </a:xfrm>
        </p:grpSpPr>
        <p:sp>
          <p:nvSpPr>
            <p:cNvPr id="156" name="Google Shape;156;p2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 name="Google Shape;158;p24"/>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159" name="Google Shape;159;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160" name="Google Shape;160;p24"/>
          <p:cNvSpPr/>
          <p:nvPr/>
        </p:nvSpPr>
        <p:spPr>
          <a:xfrm>
            <a:off x="8280450" y="0"/>
            <a:ext cx="863400" cy="454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1" name="Google Shape;161;p24"/>
          <p:cNvCxnSpPr/>
          <p:nvPr/>
        </p:nvCxnSpPr>
        <p:spPr>
          <a:xfrm>
            <a:off x="8598817" y="216350"/>
            <a:ext cx="216300" cy="0"/>
          </a:xfrm>
          <a:prstGeom prst="straightConnector1">
            <a:avLst/>
          </a:prstGeom>
          <a:noFill/>
          <a:ln cap="flat" cmpd="sng" w="9525">
            <a:solidFill>
              <a:schemeClr val="lt2"/>
            </a:solidFill>
            <a:prstDash val="solid"/>
            <a:round/>
            <a:headEnd len="sm" w="sm" type="none"/>
            <a:tailEnd len="sm" w="sm" type="none"/>
          </a:ln>
        </p:spPr>
      </p:cxnSp>
      <p:cxnSp>
        <p:nvCxnSpPr>
          <p:cNvPr id="162" name="Google Shape;162;p24"/>
          <p:cNvCxnSpPr/>
          <p:nvPr/>
        </p:nvCxnSpPr>
        <p:spPr>
          <a:xfrm>
            <a:off x="8598817" y="250138"/>
            <a:ext cx="216300" cy="0"/>
          </a:xfrm>
          <a:prstGeom prst="straightConnector1">
            <a:avLst/>
          </a:prstGeom>
          <a:noFill/>
          <a:ln cap="flat" cmpd="sng" w="9525">
            <a:solidFill>
              <a:schemeClr val="lt2"/>
            </a:solidFill>
            <a:prstDash val="solid"/>
            <a:round/>
            <a:headEnd len="sm" w="sm" type="none"/>
            <a:tailEnd len="sm" w="sm" type="none"/>
          </a:ln>
        </p:spPr>
      </p:cxnSp>
      <p:cxnSp>
        <p:nvCxnSpPr>
          <p:cNvPr id="163" name="Google Shape;163;p24"/>
          <p:cNvCxnSpPr/>
          <p:nvPr/>
        </p:nvCxnSpPr>
        <p:spPr>
          <a:xfrm>
            <a:off x="8598817" y="283925"/>
            <a:ext cx="216300" cy="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64" name="Shape 164"/>
        <p:cNvGrpSpPr/>
        <p:nvPr/>
      </p:nvGrpSpPr>
      <p:grpSpPr>
        <a:xfrm>
          <a:off x="0" y="0"/>
          <a:ext cx="0" cy="0"/>
          <a:chOff x="0" y="0"/>
          <a:chExt cx="0" cy="0"/>
        </a:xfrm>
      </p:grpSpPr>
      <p:sp>
        <p:nvSpPr>
          <p:cNvPr id="165" name="Google Shape;165;p25"/>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 name="Google Shape;166;p25"/>
          <p:cNvGrpSpPr/>
          <p:nvPr/>
        </p:nvGrpSpPr>
        <p:grpSpPr>
          <a:xfrm>
            <a:off x="830394" y="1191276"/>
            <a:ext cx="745764" cy="45826"/>
            <a:chOff x="4580561" y="2589004"/>
            <a:chExt cx="1064464" cy="25200"/>
          </a:xfrm>
        </p:grpSpPr>
        <p:sp>
          <p:nvSpPr>
            <p:cNvPr id="167" name="Google Shape;167;p2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 name="Google Shape;169;p25"/>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70" name="Google Shape;170;p25"/>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71" name="Google Shape;171;p25"/>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72" name="Google Shape;172;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173" name="Google Shape;173;p25"/>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4" name="Google Shape;174;p25"/>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75" name="Google Shape;175;p25"/>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176" name="Google Shape;176;p25"/>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77" name="Shape 177"/>
        <p:cNvGrpSpPr/>
        <p:nvPr/>
      </p:nvGrpSpPr>
      <p:grpSpPr>
        <a:xfrm>
          <a:off x="0" y="0"/>
          <a:ext cx="0" cy="0"/>
          <a:chOff x="0" y="0"/>
          <a:chExt cx="0" cy="0"/>
        </a:xfrm>
      </p:grpSpPr>
      <p:sp>
        <p:nvSpPr>
          <p:cNvPr id="178" name="Google Shape;178;p26"/>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300"/>
              <a:buNone/>
              <a:defRPr/>
            </a:lvl1pPr>
          </a:lstStyle>
          <a:p/>
        </p:txBody>
      </p:sp>
      <p:sp>
        <p:nvSpPr>
          <p:cNvPr id="179" name="Google Shape;179;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180" name="Google Shape;180;p26"/>
          <p:cNvSpPr/>
          <p:nvPr/>
        </p:nvSpPr>
        <p:spPr>
          <a:xfrm>
            <a:off x="8280450" y="0"/>
            <a:ext cx="863400" cy="45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1" name="Google Shape;181;p26"/>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82" name="Google Shape;182;p26"/>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183" name="Google Shape;183;p26"/>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84" name="Shape 184"/>
        <p:cNvGrpSpPr/>
        <p:nvPr/>
      </p:nvGrpSpPr>
      <p:grpSpPr>
        <a:xfrm>
          <a:off x="0" y="0"/>
          <a:ext cx="0" cy="0"/>
          <a:chOff x="0" y="0"/>
          <a:chExt cx="0" cy="0"/>
        </a:xfrm>
      </p:grpSpPr>
      <p:grpSp>
        <p:nvGrpSpPr>
          <p:cNvPr id="185" name="Google Shape;185;p27"/>
          <p:cNvGrpSpPr/>
          <p:nvPr/>
        </p:nvGrpSpPr>
        <p:grpSpPr>
          <a:xfrm>
            <a:off x="830394" y="4169150"/>
            <a:ext cx="745764" cy="45826"/>
            <a:chOff x="4580561" y="2589004"/>
            <a:chExt cx="1064464" cy="25200"/>
          </a:xfrm>
        </p:grpSpPr>
        <p:sp>
          <p:nvSpPr>
            <p:cNvPr id="186" name="Google Shape;186;p2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 name="Google Shape;188;p27"/>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8000"/>
              <a:buNone/>
              <a:defRPr sz="8000">
                <a:solidFill>
                  <a:schemeClr val="lt1"/>
                </a:solidFill>
              </a:defRPr>
            </a:lvl1pPr>
            <a:lvl2pPr lvl="1" rtl="0" algn="l">
              <a:lnSpc>
                <a:spcPct val="100000"/>
              </a:lnSpc>
              <a:spcBef>
                <a:spcPts val="0"/>
              </a:spcBef>
              <a:spcAft>
                <a:spcPts val="0"/>
              </a:spcAft>
              <a:buClr>
                <a:schemeClr val="lt1"/>
              </a:buClr>
              <a:buSzPts val="8000"/>
              <a:buNone/>
              <a:defRPr sz="8000">
                <a:solidFill>
                  <a:schemeClr val="lt1"/>
                </a:solidFill>
              </a:defRPr>
            </a:lvl2pPr>
            <a:lvl3pPr lvl="2" rtl="0" algn="l">
              <a:lnSpc>
                <a:spcPct val="100000"/>
              </a:lnSpc>
              <a:spcBef>
                <a:spcPts val="0"/>
              </a:spcBef>
              <a:spcAft>
                <a:spcPts val="0"/>
              </a:spcAft>
              <a:buClr>
                <a:schemeClr val="lt1"/>
              </a:buClr>
              <a:buSzPts val="8000"/>
              <a:buNone/>
              <a:defRPr sz="8000">
                <a:solidFill>
                  <a:schemeClr val="lt1"/>
                </a:solidFill>
              </a:defRPr>
            </a:lvl3pPr>
            <a:lvl4pPr lvl="3" rtl="0" algn="l">
              <a:lnSpc>
                <a:spcPct val="100000"/>
              </a:lnSpc>
              <a:spcBef>
                <a:spcPts val="0"/>
              </a:spcBef>
              <a:spcAft>
                <a:spcPts val="0"/>
              </a:spcAft>
              <a:buClr>
                <a:schemeClr val="lt1"/>
              </a:buClr>
              <a:buSzPts val="8000"/>
              <a:buNone/>
              <a:defRPr sz="8000">
                <a:solidFill>
                  <a:schemeClr val="lt1"/>
                </a:solidFill>
              </a:defRPr>
            </a:lvl4pPr>
            <a:lvl5pPr lvl="4" rtl="0" algn="l">
              <a:lnSpc>
                <a:spcPct val="100000"/>
              </a:lnSpc>
              <a:spcBef>
                <a:spcPts val="0"/>
              </a:spcBef>
              <a:spcAft>
                <a:spcPts val="0"/>
              </a:spcAft>
              <a:buClr>
                <a:schemeClr val="lt1"/>
              </a:buClr>
              <a:buSzPts val="8000"/>
              <a:buNone/>
              <a:defRPr sz="8000">
                <a:solidFill>
                  <a:schemeClr val="lt1"/>
                </a:solidFill>
              </a:defRPr>
            </a:lvl5pPr>
            <a:lvl6pPr lvl="5" rtl="0" algn="l">
              <a:lnSpc>
                <a:spcPct val="100000"/>
              </a:lnSpc>
              <a:spcBef>
                <a:spcPts val="0"/>
              </a:spcBef>
              <a:spcAft>
                <a:spcPts val="0"/>
              </a:spcAft>
              <a:buClr>
                <a:schemeClr val="lt1"/>
              </a:buClr>
              <a:buSzPts val="8000"/>
              <a:buNone/>
              <a:defRPr sz="8000">
                <a:solidFill>
                  <a:schemeClr val="lt1"/>
                </a:solidFill>
              </a:defRPr>
            </a:lvl6pPr>
            <a:lvl7pPr lvl="6" rtl="0" algn="l">
              <a:lnSpc>
                <a:spcPct val="100000"/>
              </a:lnSpc>
              <a:spcBef>
                <a:spcPts val="0"/>
              </a:spcBef>
              <a:spcAft>
                <a:spcPts val="0"/>
              </a:spcAft>
              <a:buClr>
                <a:schemeClr val="lt1"/>
              </a:buClr>
              <a:buSzPts val="8000"/>
              <a:buNone/>
              <a:defRPr sz="8000">
                <a:solidFill>
                  <a:schemeClr val="lt1"/>
                </a:solidFill>
              </a:defRPr>
            </a:lvl7pPr>
            <a:lvl8pPr lvl="7" rtl="0" algn="l">
              <a:lnSpc>
                <a:spcPct val="100000"/>
              </a:lnSpc>
              <a:spcBef>
                <a:spcPts val="0"/>
              </a:spcBef>
              <a:spcAft>
                <a:spcPts val="0"/>
              </a:spcAft>
              <a:buClr>
                <a:schemeClr val="lt1"/>
              </a:buClr>
              <a:buSzPts val="8000"/>
              <a:buNone/>
              <a:defRPr sz="8000">
                <a:solidFill>
                  <a:schemeClr val="lt1"/>
                </a:solidFill>
              </a:defRPr>
            </a:lvl8pPr>
            <a:lvl9pPr lvl="8" rtl="0"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89" name="Google Shape;189;p27"/>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Clr>
                <a:schemeClr val="lt1"/>
              </a:buClr>
              <a:buSzPts val="1300"/>
              <a:buChar char="●"/>
              <a:defRPr>
                <a:solidFill>
                  <a:schemeClr val="lt1"/>
                </a:solidFill>
              </a:defRPr>
            </a:lvl1pPr>
            <a:lvl2pPr indent="-298450" lvl="1" marL="914400" rtl="0" algn="l">
              <a:lnSpc>
                <a:spcPct val="115000"/>
              </a:lnSpc>
              <a:spcBef>
                <a:spcPts val="1600"/>
              </a:spcBef>
              <a:spcAft>
                <a:spcPts val="0"/>
              </a:spcAft>
              <a:buClr>
                <a:schemeClr val="lt1"/>
              </a:buClr>
              <a:buSzPts val="1100"/>
              <a:buChar char="○"/>
              <a:defRPr>
                <a:solidFill>
                  <a:schemeClr val="lt1"/>
                </a:solidFill>
              </a:defRPr>
            </a:lvl2pPr>
            <a:lvl3pPr indent="-298450" lvl="2" marL="1371600" rtl="0" algn="l">
              <a:lnSpc>
                <a:spcPct val="115000"/>
              </a:lnSpc>
              <a:spcBef>
                <a:spcPts val="1600"/>
              </a:spcBef>
              <a:spcAft>
                <a:spcPts val="0"/>
              </a:spcAft>
              <a:buClr>
                <a:schemeClr val="lt1"/>
              </a:buClr>
              <a:buSzPts val="1100"/>
              <a:buChar char="■"/>
              <a:defRPr>
                <a:solidFill>
                  <a:schemeClr val="lt1"/>
                </a:solidFill>
              </a:defRPr>
            </a:lvl3pPr>
            <a:lvl4pPr indent="-298450" lvl="3" marL="1828800" rtl="0" algn="l">
              <a:lnSpc>
                <a:spcPct val="115000"/>
              </a:lnSpc>
              <a:spcBef>
                <a:spcPts val="1600"/>
              </a:spcBef>
              <a:spcAft>
                <a:spcPts val="0"/>
              </a:spcAft>
              <a:buClr>
                <a:schemeClr val="lt1"/>
              </a:buClr>
              <a:buSzPts val="1100"/>
              <a:buChar char="●"/>
              <a:defRPr>
                <a:solidFill>
                  <a:schemeClr val="lt1"/>
                </a:solidFill>
              </a:defRPr>
            </a:lvl4pPr>
            <a:lvl5pPr indent="-298450" lvl="4" marL="2286000" rtl="0" algn="l">
              <a:lnSpc>
                <a:spcPct val="115000"/>
              </a:lnSpc>
              <a:spcBef>
                <a:spcPts val="1600"/>
              </a:spcBef>
              <a:spcAft>
                <a:spcPts val="0"/>
              </a:spcAft>
              <a:buClr>
                <a:schemeClr val="lt1"/>
              </a:buClr>
              <a:buSzPts val="1100"/>
              <a:buChar char="○"/>
              <a:defRPr>
                <a:solidFill>
                  <a:schemeClr val="lt1"/>
                </a:solidFill>
              </a:defRPr>
            </a:lvl5pPr>
            <a:lvl6pPr indent="-298450" lvl="5" marL="2743200" rtl="0" algn="l">
              <a:lnSpc>
                <a:spcPct val="115000"/>
              </a:lnSpc>
              <a:spcBef>
                <a:spcPts val="1600"/>
              </a:spcBef>
              <a:spcAft>
                <a:spcPts val="0"/>
              </a:spcAft>
              <a:buClr>
                <a:schemeClr val="lt1"/>
              </a:buClr>
              <a:buSzPts val="1100"/>
              <a:buChar char="■"/>
              <a:defRPr>
                <a:solidFill>
                  <a:schemeClr val="lt1"/>
                </a:solidFill>
              </a:defRPr>
            </a:lvl6pPr>
            <a:lvl7pPr indent="-298450" lvl="6" marL="3200400" rtl="0" algn="l">
              <a:lnSpc>
                <a:spcPct val="115000"/>
              </a:lnSpc>
              <a:spcBef>
                <a:spcPts val="1600"/>
              </a:spcBef>
              <a:spcAft>
                <a:spcPts val="0"/>
              </a:spcAft>
              <a:buClr>
                <a:schemeClr val="lt1"/>
              </a:buClr>
              <a:buSzPts val="1100"/>
              <a:buChar char="●"/>
              <a:defRPr>
                <a:solidFill>
                  <a:schemeClr val="lt1"/>
                </a:solidFill>
              </a:defRPr>
            </a:lvl7pPr>
            <a:lvl8pPr indent="-298450" lvl="7" marL="3657600" rtl="0" algn="l">
              <a:lnSpc>
                <a:spcPct val="115000"/>
              </a:lnSpc>
              <a:spcBef>
                <a:spcPts val="1600"/>
              </a:spcBef>
              <a:spcAft>
                <a:spcPts val="0"/>
              </a:spcAft>
              <a:buClr>
                <a:schemeClr val="lt1"/>
              </a:buClr>
              <a:buSzPts val="1100"/>
              <a:buChar char="○"/>
              <a:defRPr>
                <a:solidFill>
                  <a:schemeClr val="lt1"/>
                </a:solidFill>
              </a:defRPr>
            </a:lvl8pPr>
            <a:lvl9pPr indent="-298450" lvl="8" marL="4114800" rtl="0" algn="l">
              <a:lnSpc>
                <a:spcPct val="115000"/>
              </a:lnSpc>
              <a:spcBef>
                <a:spcPts val="1600"/>
              </a:spcBef>
              <a:spcAft>
                <a:spcPts val="1600"/>
              </a:spcAft>
              <a:buClr>
                <a:schemeClr val="lt1"/>
              </a:buClr>
              <a:buSzPts val="1100"/>
              <a:buChar char="■"/>
              <a:defRPr>
                <a:solidFill>
                  <a:schemeClr val="lt1"/>
                </a:solidFill>
              </a:defRPr>
            </a:lvl9pPr>
          </a:lstStyle>
          <a:p/>
        </p:txBody>
      </p:sp>
      <p:sp>
        <p:nvSpPr>
          <p:cNvPr id="190" name="Google Shape;190;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191" name="Google Shape;191;p27"/>
          <p:cNvSpPr/>
          <p:nvPr/>
        </p:nvSpPr>
        <p:spPr>
          <a:xfrm>
            <a:off x="8280450" y="0"/>
            <a:ext cx="863400" cy="454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2" name="Google Shape;192;p27"/>
          <p:cNvCxnSpPr/>
          <p:nvPr/>
        </p:nvCxnSpPr>
        <p:spPr>
          <a:xfrm>
            <a:off x="8598817" y="216350"/>
            <a:ext cx="216300" cy="0"/>
          </a:xfrm>
          <a:prstGeom prst="straightConnector1">
            <a:avLst/>
          </a:prstGeom>
          <a:noFill/>
          <a:ln cap="flat" cmpd="sng" w="9525">
            <a:solidFill>
              <a:schemeClr val="lt2"/>
            </a:solidFill>
            <a:prstDash val="solid"/>
            <a:round/>
            <a:headEnd len="sm" w="sm" type="none"/>
            <a:tailEnd len="sm" w="sm" type="none"/>
          </a:ln>
        </p:spPr>
      </p:cxnSp>
      <p:cxnSp>
        <p:nvCxnSpPr>
          <p:cNvPr id="193" name="Google Shape;193;p27"/>
          <p:cNvCxnSpPr/>
          <p:nvPr/>
        </p:nvCxnSpPr>
        <p:spPr>
          <a:xfrm>
            <a:off x="8598817" y="250138"/>
            <a:ext cx="216300" cy="0"/>
          </a:xfrm>
          <a:prstGeom prst="straightConnector1">
            <a:avLst/>
          </a:prstGeom>
          <a:noFill/>
          <a:ln cap="flat" cmpd="sng" w="9525">
            <a:solidFill>
              <a:schemeClr val="lt2"/>
            </a:solidFill>
            <a:prstDash val="solid"/>
            <a:round/>
            <a:headEnd len="sm" w="sm" type="none"/>
            <a:tailEnd len="sm" w="sm" type="none"/>
          </a:ln>
        </p:spPr>
      </p:cxnSp>
      <p:cxnSp>
        <p:nvCxnSpPr>
          <p:cNvPr id="194" name="Google Shape;194;p27"/>
          <p:cNvCxnSpPr/>
          <p:nvPr/>
        </p:nvCxnSpPr>
        <p:spPr>
          <a:xfrm>
            <a:off x="8598817" y="283925"/>
            <a:ext cx="216300" cy="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5" name="Shape 195"/>
        <p:cNvGrpSpPr/>
        <p:nvPr/>
      </p:nvGrpSpPr>
      <p:grpSpPr>
        <a:xfrm>
          <a:off x="0" y="0"/>
          <a:ext cx="0" cy="0"/>
          <a:chOff x="0" y="0"/>
          <a:chExt cx="0" cy="0"/>
        </a:xfrm>
      </p:grpSpPr>
      <p:sp>
        <p:nvSpPr>
          <p:cNvPr id="196" name="Google Shape;196;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197" name="Google Shape;197;p28"/>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8" name="Google Shape;198;p28"/>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99" name="Google Shape;199;p28"/>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200" name="Google Shape;200;p28"/>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C">
  <p:cSld name="SECTION_HEADER_1">
    <p:bg>
      <p:bgPr>
        <a:solidFill>
          <a:schemeClr val="dk1"/>
        </a:solidFill>
      </p:bgPr>
    </p:bg>
    <p:spTree>
      <p:nvGrpSpPr>
        <p:cNvPr id="201" name="Shape 201"/>
        <p:cNvGrpSpPr/>
        <p:nvPr/>
      </p:nvGrpSpPr>
      <p:grpSpPr>
        <a:xfrm>
          <a:off x="0" y="0"/>
          <a:ext cx="0" cy="0"/>
          <a:chOff x="0" y="0"/>
          <a:chExt cx="0" cy="0"/>
        </a:xfrm>
      </p:grpSpPr>
      <p:sp>
        <p:nvSpPr>
          <p:cNvPr id="202" name="Google Shape;202;p29"/>
          <p:cNvSpPr txBox="1"/>
          <p:nvPr>
            <p:ph type="title"/>
          </p:nvPr>
        </p:nvSpPr>
        <p:spPr>
          <a:xfrm>
            <a:off x="1308150" y="1318650"/>
            <a:ext cx="71100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FFFFFF"/>
              </a:buClr>
              <a:buSzPts val="2600"/>
              <a:buNone/>
              <a:defRPr sz="2600">
                <a:solidFill>
                  <a:srgbClr val="FFFFFF"/>
                </a:solidFill>
              </a:defRPr>
            </a:lvl1pPr>
            <a:lvl2pPr lvl="1" rtl="0" algn="l">
              <a:lnSpc>
                <a:spcPct val="100000"/>
              </a:lnSpc>
              <a:spcBef>
                <a:spcPts val="0"/>
              </a:spcBef>
              <a:spcAft>
                <a:spcPts val="0"/>
              </a:spcAft>
              <a:buClr>
                <a:srgbClr val="FFFFFF"/>
              </a:buClr>
              <a:buSzPts val="2600"/>
              <a:buNone/>
              <a:defRPr sz="2600">
                <a:solidFill>
                  <a:srgbClr val="FFFFFF"/>
                </a:solidFill>
              </a:defRPr>
            </a:lvl2pPr>
            <a:lvl3pPr lvl="2" rtl="0" algn="l">
              <a:lnSpc>
                <a:spcPct val="100000"/>
              </a:lnSpc>
              <a:spcBef>
                <a:spcPts val="0"/>
              </a:spcBef>
              <a:spcAft>
                <a:spcPts val="0"/>
              </a:spcAft>
              <a:buClr>
                <a:srgbClr val="FFFFFF"/>
              </a:buClr>
              <a:buSzPts val="2600"/>
              <a:buNone/>
              <a:defRPr sz="2600">
                <a:solidFill>
                  <a:srgbClr val="FFFFFF"/>
                </a:solidFill>
              </a:defRPr>
            </a:lvl3pPr>
            <a:lvl4pPr lvl="3" rtl="0" algn="l">
              <a:lnSpc>
                <a:spcPct val="100000"/>
              </a:lnSpc>
              <a:spcBef>
                <a:spcPts val="0"/>
              </a:spcBef>
              <a:spcAft>
                <a:spcPts val="0"/>
              </a:spcAft>
              <a:buClr>
                <a:srgbClr val="FFFFFF"/>
              </a:buClr>
              <a:buSzPts val="2600"/>
              <a:buNone/>
              <a:defRPr sz="2600">
                <a:solidFill>
                  <a:srgbClr val="FFFFFF"/>
                </a:solidFill>
              </a:defRPr>
            </a:lvl4pPr>
            <a:lvl5pPr lvl="4" rtl="0" algn="l">
              <a:lnSpc>
                <a:spcPct val="100000"/>
              </a:lnSpc>
              <a:spcBef>
                <a:spcPts val="0"/>
              </a:spcBef>
              <a:spcAft>
                <a:spcPts val="0"/>
              </a:spcAft>
              <a:buClr>
                <a:srgbClr val="FFFFFF"/>
              </a:buClr>
              <a:buSzPts val="2600"/>
              <a:buNone/>
              <a:defRPr sz="2600">
                <a:solidFill>
                  <a:srgbClr val="FFFFFF"/>
                </a:solidFill>
              </a:defRPr>
            </a:lvl5pPr>
            <a:lvl6pPr lvl="5" rtl="0" algn="l">
              <a:lnSpc>
                <a:spcPct val="100000"/>
              </a:lnSpc>
              <a:spcBef>
                <a:spcPts val="0"/>
              </a:spcBef>
              <a:spcAft>
                <a:spcPts val="0"/>
              </a:spcAft>
              <a:buClr>
                <a:srgbClr val="FFFFFF"/>
              </a:buClr>
              <a:buSzPts val="2600"/>
              <a:buNone/>
              <a:defRPr sz="2600">
                <a:solidFill>
                  <a:srgbClr val="FFFFFF"/>
                </a:solidFill>
              </a:defRPr>
            </a:lvl6pPr>
            <a:lvl7pPr lvl="6" rtl="0" algn="l">
              <a:lnSpc>
                <a:spcPct val="100000"/>
              </a:lnSpc>
              <a:spcBef>
                <a:spcPts val="0"/>
              </a:spcBef>
              <a:spcAft>
                <a:spcPts val="0"/>
              </a:spcAft>
              <a:buClr>
                <a:srgbClr val="FFFFFF"/>
              </a:buClr>
              <a:buSzPts val="2600"/>
              <a:buNone/>
              <a:defRPr sz="2600">
                <a:solidFill>
                  <a:srgbClr val="FFFFFF"/>
                </a:solidFill>
              </a:defRPr>
            </a:lvl7pPr>
            <a:lvl8pPr lvl="7" rtl="0" algn="l">
              <a:lnSpc>
                <a:spcPct val="100000"/>
              </a:lnSpc>
              <a:spcBef>
                <a:spcPts val="0"/>
              </a:spcBef>
              <a:spcAft>
                <a:spcPts val="0"/>
              </a:spcAft>
              <a:buClr>
                <a:srgbClr val="FFFFFF"/>
              </a:buClr>
              <a:buSzPts val="2600"/>
              <a:buNone/>
              <a:defRPr sz="2600">
                <a:solidFill>
                  <a:srgbClr val="FFFFFF"/>
                </a:solidFill>
              </a:defRPr>
            </a:lvl8pPr>
            <a:lvl9pPr lvl="8" rtl="0" algn="l">
              <a:lnSpc>
                <a:spcPct val="100000"/>
              </a:lnSpc>
              <a:spcBef>
                <a:spcPts val="0"/>
              </a:spcBef>
              <a:spcAft>
                <a:spcPts val="0"/>
              </a:spcAft>
              <a:buClr>
                <a:srgbClr val="FFFFFF"/>
              </a:buClr>
              <a:buSzPts val="2600"/>
              <a:buNone/>
              <a:defRPr sz="2600">
                <a:solidFill>
                  <a:srgbClr val="FFFFFF"/>
                </a:solidFill>
              </a:defRPr>
            </a:lvl9pPr>
          </a:lstStyle>
          <a:p/>
        </p:txBody>
      </p:sp>
      <p:sp>
        <p:nvSpPr>
          <p:cNvPr id="203" name="Google Shape;203;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204" name="Google Shape;204;p29"/>
          <p:cNvSpPr txBox="1"/>
          <p:nvPr/>
        </p:nvSpPr>
        <p:spPr>
          <a:xfrm>
            <a:off x="226550" y="78500"/>
            <a:ext cx="16392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aleway"/>
                <a:ea typeface="Raleway"/>
                <a:cs typeface="Raleway"/>
                <a:sym typeface="Raleway"/>
              </a:rPr>
              <a:t>GSA Centers of Excellence</a:t>
            </a:r>
            <a:endParaRPr b="0" i="0" sz="600" u="none" cap="none" strike="noStrike">
              <a:solidFill>
                <a:srgbClr val="FFFFFF"/>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Raleway"/>
              <a:ea typeface="Raleway"/>
              <a:cs typeface="Raleway"/>
              <a:sym typeface="Ralew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3.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hyperlink" Target="https://coe.gsa.go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txBox="1"/>
          <p:nvPr>
            <p:ph type="ctrTitle"/>
          </p:nvPr>
        </p:nvSpPr>
        <p:spPr>
          <a:xfrm>
            <a:off x="729450" y="1322450"/>
            <a:ext cx="48909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sz="4800">
                <a:solidFill>
                  <a:srgbClr val="1C304A"/>
                </a:solidFill>
              </a:rPr>
              <a:t>Discovery BPA</a:t>
            </a:r>
            <a:endParaRPr sz="4800">
              <a:solidFill>
                <a:srgbClr val="1C304A"/>
              </a:solidFill>
            </a:endParaRPr>
          </a:p>
          <a:p>
            <a:pPr indent="0" lvl="0" marL="0" rtl="0" algn="l">
              <a:lnSpc>
                <a:spcPct val="100000"/>
              </a:lnSpc>
              <a:spcBef>
                <a:spcPts val="0"/>
              </a:spcBef>
              <a:spcAft>
                <a:spcPts val="0"/>
              </a:spcAft>
              <a:buSzPts val="4200"/>
              <a:buNone/>
            </a:pPr>
            <a:r>
              <a:rPr lang="en" sz="4800">
                <a:solidFill>
                  <a:srgbClr val="1C304A"/>
                </a:solidFill>
              </a:rPr>
              <a:t>Evaluations</a:t>
            </a:r>
            <a:endParaRPr sz="4800">
              <a:solidFill>
                <a:srgbClr val="1C304A"/>
              </a:solidFill>
            </a:endParaRPr>
          </a:p>
        </p:txBody>
      </p:sp>
      <p:sp>
        <p:nvSpPr>
          <p:cNvPr id="210" name="Google Shape;210;p30"/>
          <p:cNvSpPr txBox="1"/>
          <p:nvPr>
            <p:ph idx="1" type="subTitle"/>
          </p:nvPr>
        </p:nvSpPr>
        <p:spPr>
          <a:xfrm>
            <a:off x="729578" y="2922075"/>
            <a:ext cx="61785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 sz="1400">
                <a:solidFill>
                  <a:srgbClr val="1C304A"/>
                </a:solidFill>
              </a:rPr>
              <a:t>What we learned from our evaluation process.</a:t>
            </a:r>
            <a:endParaRPr b="1" sz="1400">
              <a:solidFill>
                <a:srgbClr val="1C304A"/>
              </a:solidFill>
            </a:endParaRPr>
          </a:p>
          <a:p>
            <a:pPr indent="0" lvl="0" marL="0" rtl="0" algn="l">
              <a:lnSpc>
                <a:spcPct val="100000"/>
              </a:lnSpc>
              <a:spcBef>
                <a:spcPts val="0"/>
              </a:spcBef>
              <a:spcAft>
                <a:spcPts val="0"/>
              </a:spcAft>
              <a:buSzPts val="1600"/>
              <a:buNone/>
            </a:pPr>
            <a:r>
              <a:t/>
            </a:r>
            <a:endParaRPr b="1" sz="1400">
              <a:solidFill>
                <a:srgbClr val="1C304A"/>
              </a:solidFill>
            </a:endParaRPr>
          </a:p>
          <a:p>
            <a:pPr indent="0" lvl="0" marL="0" rtl="0" algn="l">
              <a:lnSpc>
                <a:spcPct val="100000"/>
              </a:lnSpc>
              <a:spcBef>
                <a:spcPts val="0"/>
              </a:spcBef>
              <a:spcAft>
                <a:spcPts val="0"/>
              </a:spcAft>
              <a:buSzPts val="1600"/>
              <a:buNone/>
            </a:pPr>
            <a:r>
              <a:t/>
            </a:r>
            <a:endParaRPr b="1" sz="1400">
              <a:solidFill>
                <a:srgbClr val="1C304A"/>
              </a:solidFill>
            </a:endParaRPr>
          </a:p>
          <a:p>
            <a:pPr indent="0" lvl="0" marL="0" rtl="0" algn="l">
              <a:lnSpc>
                <a:spcPct val="100000"/>
              </a:lnSpc>
              <a:spcBef>
                <a:spcPts val="0"/>
              </a:spcBef>
              <a:spcAft>
                <a:spcPts val="0"/>
              </a:spcAft>
              <a:buSzPts val="1600"/>
              <a:buNone/>
            </a:pPr>
            <a:r>
              <a:t/>
            </a:r>
            <a:endParaRPr b="1" sz="1400">
              <a:solidFill>
                <a:srgbClr val="1C304A"/>
              </a:solidFill>
            </a:endParaRPr>
          </a:p>
          <a:p>
            <a:pPr indent="0" lvl="0" marL="0" rtl="0" algn="l">
              <a:lnSpc>
                <a:spcPct val="100000"/>
              </a:lnSpc>
              <a:spcBef>
                <a:spcPts val="0"/>
              </a:spcBef>
              <a:spcAft>
                <a:spcPts val="0"/>
              </a:spcAft>
              <a:buSzPts val="1600"/>
              <a:buNone/>
            </a:pPr>
            <a:r>
              <a:t/>
            </a:r>
            <a:endParaRPr b="1" sz="1400">
              <a:solidFill>
                <a:srgbClr val="1C304A"/>
              </a:solidFill>
            </a:endParaRPr>
          </a:p>
          <a:p>
            <a:pPr indent="0" lvl="0" marL="0" rtl="0" algn="l">
              <a:lnSpc>
                <a:spcPct val="100000"/>
              </a:lnSpc>
              <a:spcBef>
                <a:spcPts val="0"/>
              </a:spcBef>
              <a:spcAft>
                <a:spcPts val="0"/>
              </a:spcAft>
              <a:buSzPts val="1600"/>
              <a:buNone/>
            </a:pPr>
            <a:r>
              <a:rPr i="1" lang="en" sz="1400">
                <a:solidFill>
                  <a:srgbClr val="1C304A"/>
                </a:solidFill>
                <a:latin typeface="Raleway"/>
                <a:ea typeface="Raleway"/>
                <a:cs typeface="Raleway"/>
                <a:sym typeface="Raleway"/>
              </a:rPr>
              <a:t>Presented by: Centers of Excellence Acquisition Team</a:t>
            </a:r>
            <a:endParaRPr i="1" sz="1400">
              <a:solidFill>
                <a:srgbClr val="1C304A"/>
              </a:solidFill>
              <a:latin typeface="Raleway"/>
              <a:ea typeface="Raleway"/>
              <a:cs typeface="Raleway"/>
              <a:sym typeface="Raleway"/>
            </a:endParaRPr>
          </a:p>
        </p:txBody>
      </p:sp>
      <p:pic>
        <p:nvPicPr>
          <p:cNvPr id="211" name="Google Shape;211;p30"/>
          <p:cNvPicPr preferRelativeResize="0"/>
          <p:nvPr/>
        </p:nvPicPr>
        <p:blipFill rotWithShape="1">
          <a:blip r:embed="rId3">
            <a:alphaModFix/>
          </a:blip>
          <a:srcRect b="0" l="0" r="0" t="0"/>
          <a:stretch/>
        </p:blipFill>
        <p:spPr>
          <a:xfrm>
            <a:off x="8644523" y="135150"/>
            <a:ext cx="264983" cy="265249"/>
          </a:xfrm>
          <a:prstGeom prst="rect">
            <a:avLst/>
          </a:prstGeom>
          <a:noFill/>
          <a:ln>
            <a:noFill/>
          </a:ln>
        </p:spPr>
      </p:pic>
      <p:pic>
        <p:nvPicPr>
          <p:cNvPr id="212" name="Google Shape;212;p30"/>
          <p:cNvPicPr preferRelativeResize="0"/>
          <p:nvPr/>
        </p:nvPicPr>
        <p:blipFill rotWithShape="1">
          <a:blip r:embed="rId4">
            <a:alphaModFix/>
          </a:blip>
          <a:srcRect b="0" l="0" r="0" t="0"/>
          <a:stretch/>
        </p:blipFill>
        <p:spPr>
          <a:xfrm>
            <a:off x="6907976" y="135150"/>
            <a:ext cx="1527375" cy="265250"/>
          </a:xfrm>
          <a:prstGeom prst="rect">
            <a:avLst/>
          </a:prstGeom>
          <a:noFill/>
          <a:ln>
            <a:noFill/>
          </a:ln>
        </p:spPr>
      </p:pic>
      <p:sp>
        <p:nvSpPr>
          <p:cNvPr id="213" name="Google Shape;213;p30"/>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aleway"/>
                <a:ea typeface="Raleway"/>
                <a:cs typeface="Raleway"/>
                <a:sym typeface="Raleway"/>
              </a:rPr>
              <a:t>Accelerating IT Modernization</a:t>
            </a:r>
            <a:endParaRPr b="1" i="0" sz="600" u="none" cap="none" strike="noStrike">
              <a:solidFill>
                <a:srgbClr val="000000"/>
              </a:solidFill>
              <a:latin typeface="Raleway"/>
              <a:ea typeface="Raleway"/>
              <a:cs typeface="Raleway"/>
              <a:sym typeface="Raleway"/>
            </a:endParaRPr>
          </a:p>
        </p:txBody>
      </p:sp>
      <p:sp>
        <p:nvSpPr>
          <p:cNvPr id="214" name="Google Shape;214;p30"/>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0"/>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9"/>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9"/>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9"/>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aleway"/>
                <a:ea typeface="Raleway"/>
                <a:cs typeface="Raleway"/>
                <a:sym typeface="Raleway"/>
              </a:rPr>
              <a:t>GSA Centers of Excellence</a:t>
            </a:r>
            <a:endParaRPr b="1" i="0" sz="600" u="none" cap="none" strike="noStrike">
              <a:solidFill>
                <a:srgbClr val="000000"/>
              </a:solidFill>
              <a:latin typeface="Raleway"/>
              <a:ea typeface="Raleway"/>
              <a:cs typeface="Raleway"/>
              <a:sym typeface="Raleway"/>
            </a:endParaRPr>
          </a:p>
        </p:txBody>
      </p:sp>
      <p:sp>
        <p:nvSpPr>
          <p:cNvPr id="340" name="Google Shape;340;p39"/>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1" name="Google Shape;341;p39"/>
          <p:cNvPicPr preferRelativeResize="0"/>
          <p:nvPr/>
        </p:nvPicPr>
        <p:blipFill rotWithShape="1">
          <a:blip r:embed="rId3">
            <a:alphaModFix/>
          </a:blip>
          <a:srcRect b="0" l="0" r="0" t="0"/>
          <a:stretch/>
        </p:blipFill>
        <p:spPr>
          <a:xfrm>
            <a:off x="8644523" y="135150"/>
            <a:ext cx="264983" cy="265249"/>
          </a:xfrm>
          <a:prstGeom prst="rect">
            <a:avLst/>
          </a:prstGeom>
          <a:noFill/>
          <a:ln>
            <a:noFill/>
          </a:ln>
        </p:spPr>
      </p:pic>
      <p:pic>
        <p:nvPicPr>
          <p:cNvPr id="342" name="Google Shape;342;p39"/>
          <p:cNvPicPr preferRelativeResize="0"/>
          <p:nvPr/>
        </p:nvPicPr>
        <p:blipFill rotWithShape="1">
          <a:blip r:embed="rId4">
            <a:alphaModFix/>
          </a:blip>
          <a:srcRect b="0" l="0" r="0" t="0"/>
          <a:stretch/>
        </p:blipFill>
        <p:spPr>
          <a:xfrm>
            <a:off x="6907976" y="135150"/>
            <a:ext cx="1527375" cy="265250"/>
          </a:xfrm>
          <a:prstGeom prst="rect">
            <a:avLst/>
          </a:prstGeom>
          <a:noFill/>
          <a:ln>
            <a:noFill/>
          </a:ln>
        </p:spPr>
      </p:pic>
      <p:sp>
        <p:nvSpPr>
          <p:cNvPr id="343" name="Google Shape;343;p39"/>
          <p:cNvSpPr txBox="1"/>
          <p:nvPr/>
        </p:nvSpPr>
        <p:spPr>
          <a:xfrm>
            <a:off x="709975" y="1648550"/>
            <a:ext cx="8138700" cy="74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lang="en" sz="1600">
                <a:latin typeface="Raleway"/>
                <a:ea typeface="Raleway"/>
                <a:cs typeface="Raleway"/>
                <a:sym typeface="Raleway"/>
              </a:rPr>
              <a:t>The </a:t>
            </a:r>
            <a:r>
              <a:rPr b="1" lang="en" sz="1600">
                <a:latin typeface="Raleway"/>
                <a:ea typeface="Raleway"/>
                <a:cs typeface="Raleway"/>
                <a:sym typeface="Raleway"/>
              </a:rPr>
              <a:t>evaluation kickoff</a:t>
            </a:r>
            <a:r>
              <a:rPr lang="en" sz="1600">
                <a:latin typeface="Raleway"/>
                <a:ea typeface="Raleway"/>
                <a:cs typeface="Raleway"/>
                <a:sym typeface="Raleway"/>
              </a:rPr>
              <a:t> was only the </a:t>
            </a:r>
            <a:r>
              <a:rPr b="1" lang="en" sz="1600">
                <a:latin typeface="Raleway"/>
                <a:ea typeface="Raleway"/>
                <a:cs typeface="Raleway"/>
                <a:sym typeface="Raleway"/>
              </a:rPr>
              <a:t>first of many meetings</a:t>
            </a:r>
            <a:r>
              <a:rPr lang="en" sz="1600">
                <a:latin typeface="Raleway"/>
                <a:ea typeface="Raleway"/>
                <a:cs typeface="Raleway"/>
                <a:sym typeface="Raleway"/>
              </a:rPr>
              <a:t> between the acquisition team and the technical SMEs. </a:t>
            </a:r>
            <a:r>
              <a:rPr b="1" lang="en" sz="1600">
                <a:latin typeface="Raleway"/>
                <a:ea typeface="Raleway"/>
                <a:cs typeface="Raleway"/>
                <a:sym typeface="Raleway"/>
              </a:rPr>
              <a:t>Constant communication</a:t>
            </a:r>
            <a:r>
              <a:rPr lang="en" sz="1600">
                <a:latin typeface="Raleway"/>
                <a:ea typeface="Raleway"/>
                <a:cs typeface="Raleway"/>
                <a:sym typeface="Raleway"/>
              </a:rPr>
              <a:t> allowed for </a:t>
            </a:r>
            <a:r>
              <a:rPr b="1" lang="en" sz="1600">
                <a:latin typeface="Raleway"/>
                <a:ea typeface="Raleway"/>
                <a:cs typeface="Raleway"/>
                <a:sym typeface="Raleway"/>
              </a:rPr>
              <a:t>quality justifications</a:t>
            </a:r>
            <a:r>
              <a:rPr lang="en" sz="1600">
                <a:latin typeface="Raleway"/>
                <a:ea typeface="Raleway"/>
                <a:cs typeface="Raleway"/>
                <a:sym typeface="Raleway"/>
              </a:rPr>
              <a:t>.</a:t>
            </a:r>
            <a:endParaRPr sz="1600">
              <a:latin typeface="Raleway"/>
              <a:ea typeface="Raleway"/>
              <a:cs typeface="Raleway"/>
              <a:sym typeface="Raleway"/>
            </a:endParaRPr>
          </a:p>
          <a:p>
            <a:pPr indent="0" lvl="0" marL="0" marR="0" rtl="0" algn="l">
              <a:lnSpc>
                <a:spcPct val="115000"/>
              </a:lnSpc>
              <a:spcBef>
                <a:spcPts val="0"/>
              </a:spcBef>
              <a:spcAft>
                <a:spcPts val="0"/>
              </a:spcAft>
              <a:buClr>
                <a:srgbClr val="000000"/>
              </a:buClr>
              <a:buSzPts val="1600"/>
              <a:buFont typeface="Arial"/>
              <a:buNone/>
            </a:pPr>
            <a:r>
              <a:t/>
            </a:r>
            <a:endParaRPr sz="1600">
              <a:latin typeface="Raleway"/>
              <a:ea typeface="Raleway"/>
              <a:cs typeface="Raleway"/>
              <a:sym typeface="Raleway"/>
            </a:endParaRPr>
          </a:p>
          <a:p>
            <a:pPr indent="-330200" lvl="0" marL="457200" marR="0" rtl="0" algn="l">
              <a:lnSpc>
                <a:spcPct val="115000"/>
              </a:lnSpc>
              <a:spcBef>
                <a:spcPts val="0"/>
              </a:spcBef>
              <a:spcAft>
                <a:spcPts val="0"/>
              </a:spcAft>
              <a:buSzPts val="1600"/>
              <a:buFont typeface="Raleway"/>
              <a:buChar char="●"/>
            </a:pPr>
            <a:r>
              <a:rPr b="1" lang="en" sz="1600">
                <a:latin typeface="Raleway"/>
                <a:ea typeface="Raleway"/>
                <a:cs typeface="Raleway"/>
                <a:sym typeface="Raleway"/>
              </a:rPr>
              <a:t>The team held a kickoff for each phase </a:t>
            </a:r>
            <a:r>
              <a:rPr lang="en" sz="1600">
                <a:latin typeface="Raleway"/>
                <a:ea typeface="Raleway"/>
                <a:cs typeface="Raleway"/>
                <a:sym typeface="Raleway"/>
              </a:rPr>
              <a:t>which</a:t>
            </a:r>
            <a:r>
              <a:rPr b="1" lang="en" sz="1600">
                <a:latin typeface="Raleway"/>
                <a:ea typeface="Raleway"/>
                <a:cs typeface="Raleway"/>
                <a:sym typeface="Raleway"/>
              </a:rPr>
              <a:t> </a:t>
            </a:r>
            <a:r>
              <a:rPr lang="en" sz="1600">
                <a:latin typeface="Raleway"/>
                <a:ea typeface="Raleway"/>
                <a:cs typeface="Raleway"/>
                <a:sym typeface="Raleway"/>
              </a:rPr>
              <a:t>included an outline of each step of the process, how long it would take, and how responses would be submitted.</a:t>
            </a:r>
            <a:endParaRPr sz="1600">
              <a:latin typeface="Raleway"/>
              <a:ea typeface="Raleway"/>
              <a:cs typeface="Raleway"/>
              <a:sym typeface="Raleway"/>
            </a:endParaRPr>
          </a:p>
          <a:p>
            <a:pPr indent="-330200" lvl="0" marL="457200" marR="0" rtl="0" algn="l">
              <a:lnSpc>
                <a:spcPct val="115000"/>
              </a:lnSpc>
              <a:spcBef>
                <a:spcPts val="0"/>
              </a:spcBef>
              <a:spcAft>
                <a:spcPts val="0"/>
              </a:spcAft>
              <a:buSzPts val="1600"/>
              <a:buFont typeface="Raleway"/>
              <a:buChar char="●"/>
            </a:pPr>
            <a:r>
              <a:rPr lang="en" sz="1600">
                <a:latin typeface="Raleway"/>
                <a:ea typeface="Raleway"/>
                <a:cs typeface="Raleway"/>
                <a:sym typeface="Raleway"/>
              </a:rPr>
              <a:t>The </a:t>
            </a:r>
            <a:r>
              <a:rPr b="1" lang="en" sz="1600">
                <a:latin typeface="Raleway"/>
                <a:ea typeface="Raleway"/>
                <a:cs typeface="Raleway"/>
                <a:sym typeface="Raleway"/>
              </a:rPr>
              <a:t>acquisition team made themselves available</a:t>
            </a:r>
            <a:r>
              <a:rPr lang="en" sz="1600">
                <a:latin typeface="Raleway"/>
                <a:ea typeface="Raleway"/>
                <a:cs typeface="Raleway"/>
                <a:sym typeface="Raleway"/>
              </a:rPr>
              <a:t> at any time of the day to assist evaluators in drafting their justifications.</a:t>
            </a:r>
            <a:endParaRPr sz="1600">
              <a:latin typeface="Raleway"/>
              <a:ea typeface="Raleway"/>
              <a:cs typeface="Raleway"/>
              <a:sym typeface="Raleway"/>
            </a:endParaRPr>
          </a:p>
          <a:p>
            <a:pPr indent="-330200" lvl="0" marL="457200" marR="0" rtl="0" algn="l">
              <a:lnSpc>
                <a:spcPct val="115000"/>
              </a:lnSpc>
              <a:spcBef>
                <a:spcPts val="0"/>
              </a:spcBef>
              <a:spcAft>
                <a:spcPts val="0"/>
              </a:spcAft>
              <a:buSzPts val="1600"/>
              <a:buFont typeface="Raleway"/>
              <a:buChar char="●"/>
            </a:pPr>
            <a:r>
              <a:rPr lang="en" sz="1600">
                <a:latin typeface="Raleway"/>
                <a:ea typeface="Raleway"/>
                <a:cs typeface="Raleway"/>
                <a:sym typeface="Raleway"/>
              </a:rPr>
              <a:t>Evaluators justifications - once submitted - were reviewed not only for their strength, but </a:t>
            </a:r>
            <a:r>
              <a:rPr b="1" lang="en" sz="1600">
                <a:latin typeface="Raleway"/>
                <a:ea typeface="Raleway"/>
                <a:cs typeface="Raleway"/>
                <a:sym typeface="Raleway"/>
              </a:rPr>
              <a:t>consistency across responses</a:t>
            </a:r>
            <a:r>
              <a:rPr lang="en" sz="1600">
                <a:latin typeface="Raleway"/>
                <a:ea typeface="Raleway"/>
                <a:cs typeface="Raleway"/>
                <a:sym typeface="Raleway"/>
              </a:rPr>
              <a:t>, ensuring objectivity.</a:t>
            </a:r>
            <a:endParaRPr sz="1600">
              <a:latin typeface="Raleway"/>
              <a:ea typeface="Raleway"/>
              <a:cs typeface="Raleway"/>
              <a:sym typeface="Raleway"/>
            </a:endParaRPr>
          </a:p>
        </p:txBody>
      </p:sp>
      <p:sp>
        <p:nvSpPr>
          <p:cNvPr id="344" name="Google Shape;344;p39"/>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345" name="Google Shape;345;p39"/>
          <p:cNvSpPr txBox="1"/>
          <p:nvPr/>
        </p:nvSpPr>
        <p:spPr>
          <a:xfrm>
            <a:off x="730725" y="1166250"/>
            <a:ext cx="4465500" cy="6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lang="en" sz="2600">
                <a:solidFill>
                  <a:srgbClr val="1C304A"/>
                </a:solidFill>
                <a:latin typeface="Raleway"/>
                <a:ea typeface="Raleway"/>
                <a:cs typeface="Raleway"/>
                <a:sym typeface="Raleway"/>
              </a:rPr>
              <a:t>What we did</a:t>
            </a:r>
            <a:endParaRPr b="0" i="0" sz="2600" u="none" cap="none" strike="noStrike">
              <a:solidFill>
                <a:srgbClr val="1A1A1A"/>
              </a:solidFill>
              <a:latin typeface="Raleway"/>
              <a:ea typeface="Raleway"/>
              <a:cs typeface="Raleway"/>
              <a:sym typeface="Raleway"/>
            </a:endParaRPr>
          </a:p>
        </p:txBody>
      </p:sp>
      <p:sp>
        <p:nvSpPr>
          <p:cNvPr id="346" name="Google Shape;346;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rgbClr val="666666"/>
                </a:solidFill>
              </a:rPr>
              <a:t>‹#›</a:t>
            </a:fld>
            <a:endParaRPr>
              <a:solidFill>
                <a:srgbClr val="666666"/>
              </a:solidFill>
            </a:endParaRPr>
          </a:p>
        </p:txBody>
      </p:sp>
      <p:sp>
        <p:nvSpPr>
          <p:cNvPr id="347" name="Google Shape;347;p39"/>
          <p:cNvSpPr txBox="1"/>
          <p:nvPr/>
        </p:nvSpPr>
        <p:spPr>
          <a:xfrm>
            <a:off x="709975" y="978338"/>
            <a:ext cx="1387800" cy="13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600"/>
              <a:buFont typeface="Arial"/>
              <a:buNone/>
            </a:pPr>
            <a:r>
              <a:rPr lang="en" sz="900">
                <a:latin typeface="Raleway"/>
                <a:ea typeface="Raleway"/>
                <a:cs typeface="Raleway"/>
                <a:sym typeface="Raleway"/>
              </a:rPr>
              <a:t>The Evaluation</a:t>
            </a:r>
            <a:endParaRPr sz="90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0"/>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0"/>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0"/>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aleway"/>
                <a:ea typeface="Raleway"/>
                <a:cs typeface="Raleway"/>
                <a:sym typeface="Raleway"/>
              </a:rPr>
              <a:t>GSA Centers of Excellence</a:t>
            </a:r>
            <a:endParaRPr b="1" i="0" sz="600" u="none" cap="none" strike="noStrike">
              <a:solidFill>
                <a:srgbClr val="000000"/>
              </a:solidFill>
              <a:latin typeface="Raleway"/>
              <a:ea typeface="Raleway"/>
              <a:cs typeface="Raleway"/>
              <a:sym typeface="Raleway"/>
            </a:endParaRPr>
          </a:p>
        </p:txBody>
      </p:sp>
      <p:sp>
        <p:nvSpPr>
          <p:cNvPr id="355" name="Google Shape;355;p4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6" name="Google Shape;356;p40"/>
          <p:cNvPicPr preferRelativeResize="0"/>
          <p:nvPr/>
        </p:nvPicPr>
        <p:blipFill rotWithShape="1">
          <a:blip r:embed="rId3">
            <a:alphaModFix/>
          </a:blip>
          <a:srcRect b="0" l="0" r="0" t="0"/>
          <a:stretch/>
        </p:blipFill>
        <p:spPr>
          <a:xfrm>
            <a:off x="8644523" y="135150"/>
            <a:ext cx="264983" cy="265249"/>
          </a:xfrm>
          <a:prstGeom prst="rect">
            <a:avLst/>
          </a:prstGeom>
          <a:noFill/>
          <a:ln>
            <a:noFill/>
          </a:ln>
        </p:spPr>
      </p:pic>
      <p:pic>
        <p:nvPicPr>
          <p:cNvPr id="357" name="Google Shape;357;p40"/>
          <p:cNvPicPr preferRelativeResize="0"/>
          <p:nvPr/>
        </p:nvPicPr>
        <p:blipFill rotWithShape="1">
          <a:blip r:embed="rId4">
            <a:alphaModFix/>
          </a:blip>
          <a:srcRect b="0" l="0" r="0" t="0"/>
          <a:stretch/>
        </p:blipFill>
        <p:spPr>
          <a:xfrm>
            <a:off x="6907976" y="135150"/>
            <a:ext cx="1527375" cy="265250"/>
          </a:xfrm>
          <a:prstGeom prst="rect">
            <a:avLst/>
          </a:prstGeom>
          <a:noFill/>
          <a:ln>
            <a:noFill/>
          </a:ln>
        </p:spPr>
      </p:pic>
      <p:sp>
        <p:nvSpPr>
          <p:cNvPr id="358" name="Google Shape;358;p40"/>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359" name="Google Shape;359;p40"/>
          <p:cNvSpPr txBox="1"/>
          <p:nvPr/>
        </p:nvSpPr>
        <p:spPr>
          <a:xfrm>
            <a:off x="709975" y="1648550"/>
            <a:ext cx="8138700" cy="74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latin typeface="Raleway"/>
                <a:ea typeface="Raleway"/>
                <a:cs typeface="Raleway"/>
                <a:sym typeface="Raleway"/>
              </a:rPr>
              <a:t>Three things we intend to </a:t>
            </a:r>
            <a:r>
              <a:rPr b="1" lang="en" sz="1600">
                <a:latin typeface="Raleway"/>
                <a:ea typeface="Raleway"/>
                <a:cs typeface="Raleway"/>
                <a:sym typeface="Raleway"/>
              </a:rPr>
              <a:t>incorporate into future procurements</a:t>
            </a:r>
            <a:r>
              <a:rPr lang="en" sz="1600">
                <a:latin typeface="Raleway"/>
                <a:ea typeface="Raleway"/>
                <a:cs typeface="Raleway"/>
                <a:sym typeface="Raleway"/>
              </a:rPr>
              <a:t>, when feasible:</a:t>
            </a:r>
            <a:endParaRPr sz="1600">
              <a:latin typeface="Raleway"/>
              <a:ea typeface="Raleway"/>
              <a:cs typeface="Raleway"/>
              <a:sym typeface="Raleway"/>
            </a:endParaRPr>
          </a:p>
          <a:p>
            <a:pPr indent="-330200" lvl="0" marL="457200" marR="0" rtl="0" algn="l">
              <a:lnSpc>
                <a:spcPct val="115000"/>
              </a:lnSpc>
              <a:spcBef>
                <a:spcPts val="0"/>
              </a:spcBef>
              <a:spcAft>
                <a:spcPts val="0"/>
              </a:spcAft>
              <a:buSzPts val="1600"/>
              <a:buFont typeface="Raleway"/>
              <a:buChar char="●"/>
            </a:pPr>
            <a:r>
              <a:rPr b="1" lang="en" sz="1600">
                <a:latin typeface="Raleway"/>
                <a:ea typeface="Raleway"/>
                <a:cs typeface="Raleway"/>
                <a:sym typeface="Raleway"/>
              </a:rPr>
              <a:t>Provide Google Forms for evaluators</a:t>
            </a:r>
            <a:r>
              <a:rPr lang="en" sz="1600">
                <a:latin typeface="Raleway"/>
                <a:ea typeface="Raleway"/>
                <a:cs typeface="Raleway"/>
                <a:sym typeface="Raleway"/>
              </a:rPr>
              <a:t> to submit their responses, allowing for a standard and consistent response format, making it easier for the acquisition team to review responses and copy/paste them as needed.</a:t>
            </a:r>
            <a:endParaRPr sz="1600">
              <a:latin typeface="Raleway"/>
              <a:ea typeface="Raleway"/>
              <a:cs typeface="Raleway"/>
              <a:sym typeface="Raleway"/>
            </a:endParaRPr>
          </a:p>
          <a:p>
            <a:pPr indent="-330200" lvl="0" marL="457200" marR="0" rtl="0" algn="l">
              <a:lnSpc>
                <a:spcPct val="115000"/>
              </a:lnSpc>
              <a:spcBef>
                <a:spcPts val="0"/>
              </a:spcBef>
              <a:spcAft>
                <a:spcPts val="0"/>
              </a:spcAft>
              <a:buSzPts val="1600"/>
              <a:buFont typeface="Raleway"/>
              <a:buChar char="●"/>
            </a:pPr>
            <a:r>
              <a:rPr b="1" lang="en" sz="1600">
                <a:latin typeface="Raleway"/>
                <a:ea typeface="Raleway"/>
                <a:cs typeface="Raleway"/>
                <a:sym typeface="Raleway"/>
              </a:rPr>
              <a:t>Create a “Mad Libs” style answer guide</a:t>
            </a:r>
            <a:r>
              <a:rPr lang="en" sz="1600">
                <a:latin typeface="Raleway"/>
                <a:ea typeface="Raleway"/>
                <a:cs typeface="Raleway"/>
                <a:sym typeface="Raleway"/>
              </a:rPr>
              <a:t> structure for evaluators to follow, allowing them to focus their evaluations on the aspects of the responses most important to the evaluation itself and providing the acquisition team the ability to obtain justifications that didn’t require follow ups for more information.</a:t>
            </a:r>
            <a:endParaRPr sz="1600">
              <a:latin typeface="Raleway"/>
              <a:ea typeface="Raleway"/>
              <a:cs typeface="Raleway"/>
              <a:sym typeface="Raleway"/>
            </a:endParaRPr>
          </a:p>
          <a:p>
            <a:pPr indent="-330200" lvl="0" marL="457200" marR="0" rtl="0" algn="l">
              <a:lnSpc>
                <a:spcPct val="115000"/>
              </a:lnSpc>
              <a:spcBef>
                <a:spcPts val="0"/>
              </a:spcBef>
              <a:spcAft>
                <a:spcPts val="0"/>
              </a:spcAft>
              <a:buSzPts val="1600"/>
              <a:buFont typeface="Raleway"/>
              <a:buChar char="●"/>
            </a:pPr>
            <a:r>
              <a:rPr b="1" lang="en" sz="1600">
                <a:latin typeface="Raleway"/>
                <a:ea typeface="Raleway"/>
                <a:cs typeface="Raleway"/>
                <a:sym typeface="Raleway"/>
              </a:rPr>
              <a:t>Use a team of technical experts from the project</a:t>
            </a:r>
            <a:r>
              <a:rPr lang="en" sz="1600">
                <a:latin typeface="Raleway"/>
                <a:ea typeface="Raleway"/>
                <a:cs typeface="Raleway"/>
                <a:sym typeface="Raleway"/>
              </a:rPr>
              <a:t> </a:t>
            </a:r>
            <a:r>
              <a:rPr b="1" lang="en" sz="1600">
                <a:latin typeface="Raleway"/>
                <a:ea typeface="Raleway"/>
                <a:cs typeface="Raleway"/>
                <a:sym typeface="Raleway"/>
              </a:rPr>
              <a:t>itself</a:t>
            </a:r>
            <a:r>
              <a:rPr lang="en" sz="1600">
                <a:latin typeface="Raleway"/>
                <a:ea typeface="Raleway"/>
                <a:cs typeface="Raleway"/>
                <a:sym typeface="Raleway"/>
              </a:rPr>
              <a:t> as evaluators, ensuring they are dedicated to the process and truly invested in finding the best fit.</a:t>
            </a:r>
            <a:endParaRPr sz="1600">
              <a:latin typeface="Raleway"/>
              <a:ea typeface="Raleway"/>
              <a:cs typeface="Raleway"/>
              <a:sym typeface="Raleway"/>
            </a:endParaRPr>
          </a:p>
        </p:txBody>
      </p:sp>
      <p:sp>
        <p:nvSpPr>
          <p:cNvPr id="360" name="Google Shape;360;p40"/>
          <p:cNvSpPr txBox="1"/>
          <p:nvPr/>
        </p:nvSpPr>
        <p:spPr>
          <a:xfrm>
            <a:off x="730725" y="1166250"/>
            <a:ext cx="4465500" cy="6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lang="en" sz="2600">
                <a:solidFill>
                  <a:srgbClr val="1C304A"/>
                </a:solidFill>
                <a:latin typeface="Raleway"/>
                <a:ea typeface="Raleway"/>
                <a:cs typeface="Raleway"/>
                <a:sym typeface="Raleway"/>
              </a:rPr>
              <a:t>What went well</a:t>
            </a:r>
            <a:endParaRPr b="0" i="0" sz="2600" u="none" cap="none" strike="noStrike">
              <a:solidFill>
                <a:srgbClr val="1A1A1A"/>
              </a:solidFill>
              <a:latin typeface="Raleway"/>
              <a:ea typeface="Raleway"/>
              <a:cs typeface="Raleway"/>
              <a:sym typeface="Raleway"/>
            </a:endParaRPr>
          </a:p>
        </p:txBody>
      </p:sp>
      <p:sp>
        <p:nvSpPr>
          <p:cNvPr id="361" name="Google Shape;361;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rgbClr val="666666"/>
                </a:solidFill>
              </a:rPr>
              <a:t>‹#›</a:t>
            </a:fld>
            <a:endParaRPr>
              <a:solidFill>
                <a:srgbClr val="666666"/>
              </a:solidFill>
            </a:endParaRPr>
          </a:p>
        </p:txBody>
      </p:sp>
      <p:sp>
        <p:nvSpPr>
          <p:cNvPr id="362" name="Google Shape;362;p40"/>
          <p:cNvSpPr txBox="1"/>
          <p:nvPr/>
        </p:nvSpPr>
        <p:spPr>
          <a:xfrm>
            <a:off x="709975" y="978338"/>
            <a:ext cx="1387800" cy="13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600"/>
              <a:buFont typeface="Arial"/>
              <a:buNone/>
            </a:pPr>
            <a:r>
              <a:rPr lang="en" sz="900">
                <a:latin typeface="Raleway"/>
                <a:ea typeface="Raleway"/>
                <a:cs typeface="Raleway"/>
                <a:sym typeface="Raleway"/>
              </a:rPr>
              <a:t>The Evaluation</a:t>
            </a:r>
            <a:endParaRPr sz="9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1"/>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1"/>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41"/>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aleway"/>
                <a:ea typeface="Raleway"/>
                <a:cs typeface="Raleway"/>
                <a:sym typeface="Raleway"/>
              </a:rPr>
              <a:t>GSA Centers of Excellence</a:t>
            </a:r>
            <a:endParaRPr b="1" i="0" sz="600" u="none" cap="none" strike="noStrike">
              <a:solidFill>
                <a:srgbClr val="000000"/>
              </a:solidFill>
              <a:latin typeface="Raleway"/>
              <a:ea typeface="Raleway"/>
              <a:cs typeface="Raleway"/>
              <a:sym typeface="Raleway"/>
            </a:endParaRPr>
          </a:p>
        </p:txBody>
      </p:sp>
      <p:sp>
        <p:nvSpPr>
          <p:cNvPr id="370" name="Google Shape;370;p41"/>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1" name="Google Shape;371;p41"/>
          <p:cNvPicPr preferRelativeResize="0"/>
          <p:nvPr/>
        </p:nvPicPr>
        <p:blipFill rotWithShape="1">
          <a:blip r:embed="rId3">
            <a:alphaModFix/>
          </a:blip>
          <a:srcRect b="0" l="0" r="0" t="0"/>
          <a:stretch/>
        </p:blipFill>
        <p:spPr>
          <a:xfrm>
            <a:off x="8644523" y="135150"/>
            <a:ext cx="264983" cy="265249"/>
          </a:xfrm>
          <a:prstGeom prst="rect">
            <a:avLst/>
          </a:prstGeom>
          <a:noFill/>
          <a:ln>
            <a:noFill/>
          </a:ln>
        </p:spPr>
      </p:pic>
      <p:pic>
        <p:nvPicPr>
          <p:cNvPr id="372" name="Google Shape;372;p41"/>
          <p:cNvPicPr preferRelativeResize="0"/>
          <p:nvPr/>
        </p:nvPicPr>
        <p:blipFill rotWithShape="1">
          <a:blip r:embed="rId4">
            <a:alphaModFix/>
          </a:blip>
          <a:srcRect b="0" l="0" r="0" t="0"/>
          <a:stretch/>
        </p:blipFill>
        <p:spPr>
          <a:xfrm>
            <a:off x="6907976" y="135150"/>
            <a:ext cx="1527375" cy="265250"/>
          </a:xfrm>
          <a:prstGeom prst="rect">
            <a:avLst/>
          </a:prstGeom>
          <a:noFill/>
          <a:ln>
            <a:noFill/>
          </a:ln>
        </p:spPr>
      </p:pic>
      <p:sp>
        <p:nvSpPr>
          <p:cNvPr id="373" name="Google Shape;373;p41"/>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374" name="Google Shape;374;p41"/>
          <p:cNvSpPr txBox="1"/>
          <p:nvPr/>
        </p:nvSpPr>
        <p:spPr>
          <a:xfrm>
            <a:off x="709975" y="1648550"/>
            <a:ext cx="8138700" cy="74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Raleway"/>
                <a:ea typeface="Raleway"/>
                <a:cs typeface="Raleway"/>
                <a:sym typeface="Raleway"/>
              </a:rPr>
              <a:t>Whether you want to </a:t>
            </a:r>
            <a:r>
              <a:rPr b="1" lang="en" sz="1600">
                <a:latin typeface="Raleway"/>
                <a:ea typeface="Raleway"/>
                <a:cs typeface="Raleway"/>
                <a:sym typeface="Raleway"/>
              </a:rPr>
              <a:t>replicate our process or</a:t>
            </a:r>
            <a:r>
              <a:rPr lang="en" sz="1600">
                <a:latin typeface="Raleway"/>
                <a:ea typeface="Raleway"/>
                <a:cs typeface="Raleway"/>
                <a:sym typeface="Raleway"/>
              </a:rPr>
              <a:t> you want to </a:t>
            </a:r>
            <a:r>
              <a:rPr b="1" lang="en" sz="1600">
                <a:latin typeface="Raleway"/>
                <a:ea typeface="Raleway"/>
                <a:cs typeface="Raleway"/>
                <a:sym typeface="Raleway"/>
              </a:rPr>
              <a:t>modify it to fit your circumstances</a:t>
            </a:r>
            <a:r>
              <a:rPr lang="en" sz="1600">
                <a:latin typeface="Raleway"/>
                <a:ea typeface="Raleway"/>
                <a:cs typeface="Raleway"/>
                <a:sym typeface="Raleway"/>
              </a:rPr>
              <a:t>, there are a few things worth thinking about:</a:t>
            </a:r>
            <a:endParaRPr sz="1600">
              <a:latin typeface="Raleway"/>
              <a:ea typeface="Raleway"/>
              <a:cs typeface="Raleway"/>
              <a:sym typeface="Raleway"/>
            </a:endParaRPr>
          </a:p>
          <a:p>
            <a:pPr indent="-330200" lvl="0" marL="457200" marR="0" rtl="0" algn="l">
              <a:lnSpc>
                <a:spcPct val="115000"/>
              </a:lnSpc>
              <a:spcBef>
                <a:spcPts val="0"/>
              </a:spcBef>
              <a:spcAft>
                <a:spcPts val="0"/>
              </a:spcAft>
              <a:buSzPts val="1600"/>
              <a:buFont typeface="Raleway"/>
              <a:buChar char="●"/>
            </a:pPr>
            <a:r>
              <a:rPr b="1" lang="en" sz="1600">
                <a:latin typeface="Raleway"/>
                <a:ea typeface="Raleway"/>
                <a:cs typeface="Raleway"/>
                <a:sym typeface="Raleway"/>
              </a:rPr>
              <a:t>Brief explanation letter</a:t>
            </a:r>
            <a:endParaRPr b="1" sz="1600">
              <a:latin typeface="Raleway"/>
              <a:ea typeface="Raleway"/>
              <a:cs typeface="Raleway"/>
              <a:sym typeface="Raleway"/>
            </a:endParaRPr>
          </a:p>
          <a:p>
            <a:pPr indent="-330200" lvl="0" marL="457200" marR="0" rtl="0" algn="l">
              <a:lnSpc>
                <a:spcPct val="115000"/>
              </a:lnSpc>
              <a:spcBef>
                <a:spcPts val="0"/>
              </a:spcBef>
              <a:spcAft>
                <a:spcPts val="0"/>
              </a:spcAft>
              <a:buSzPts val="1600"/>
              <a:buFont typeface="Raleway"/>
              <a:buChar char="●"/>
            </a:pPr>
            <a:r>
              <a:rPr b="1" lang="en" sz="1600">
                <a:latin typeface="Raleway"/>
                <a:ea typeface="Raleway"/>
                <a:cs typeface="Raleway"/>
                <a:sym typeface="Raleway"/>
              </a:rPr>
              <a:t>Ask for CTA in response so you don’t have to sift through to find it</a:t>
            </a:r>
            <a:endParaRPr b="1" sz="1600">
              <a:latin typeface="Raleway"/>
              <a:ea typeface="Raleway"/>
              <a:cs typeface="Raleway"/>
              <a:sym typeface="Raleway"/>
            </a:endParaRPr>
          </a:p>
          <a:p>
            <a:pPr indent="-330200" lvl="0" marL="457200" marR="0" rtl="0" algn="l">
              <a:lnSpc>
                <a:spcPct val="115000"/>
              </a:lnSpc>
              <a:spcBef>
                <a:spcPts val="0"/>
              </a:spcBef>
              <a:spcAft>
                <a:spcPts val="0"/>
              </a:spcAft>
              <a:buSzPts val="1600"/>
              <a:buFont typeface="Raleway"/>
              <a:buChar char="●"/>
            </a:pPr>
            <a:r>
              <a:rPr b="1" lang="en" sz="1600">
                <a:latin typeface="Raleway"/>
                <a:ea typeface="Raleway"/>
                <a:cs typeface="Raleway"/>
                <a:sym typeface="Raleway"/>
              </a:rPr>
              <a:t>Have time to send and collect NDAs built in</a:t>
            </a:r>
            <a:endParaRPr b="1" sz="1600">
              <a:latin typeface="Raleway"/>
              <a:ea typeface="Raleway"/>
              <a:cs typeface="Raleway"/>
              <a:sym typeface="Raleway"/>
            </a:endParaRPr>
          </a:p>
        </p:txBody>
      </p:sp>
      <p:sp>
        <p:nvSpPr>
          <p:cNvPr id="375" name="Google Shape;375;p41"/>
          <p:cNvSpPr txBox="1"/>
          <p:nvPr/>
        </p:nvSpPr>
        <p:spPr>
          <a:xfrm>
            <a:off x="730725" y="1166250"/>
            <a:ext cx="4465500" cy="6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lang="en" sz="2600">
                <a:solidFill>
                  <a:srgbClr val="1C304A"/>
                </a:solidFill>
                <a:latin typeface="Raleway"/>
                <a:ea typeface="Raleway"/>
                <a:cs typeface="Raleway"/>
                <a:sym typeface="Raleway"/>
              </a:rPr>
              <a:t>Lessons learned</a:t>
            </a:r>
            <a:endParaRPr b="0" i="0" sz="2600" u="none" cap="none" strike="noStrike">
              <a:solidFill>
                <a:srgbClr val="1A1A1A"/>
              </a:solidFill>
              <a:latin typeface="Raleway"/>
              <a:ea typeface="Raleway"/>
              <a:cs typeface="Raleway"/>
              <a:sym typeface="Raleway"/>
            </a:endParaRPr>
          </a:p>
        </p:txBody>
      </p:sp>
      <p:sp>
        <p:nvSpPr>
          <p:cNvPr id="376" name="Google Shape;376;p4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rgbClr val="666666"/>
                </a:solidFill>
              </a:rPr>
              <a:t>‹#›</a:t>
            </a:fld>
            <a:endParaRPr>
              <a:solidFill>
                <a:srgbClr val="666666"/>
              </a:solidFill>
            </a:endParaRPr>
          </a:p>
        </p:txBody>
      </p:sp>
      <p:sp>
        <p:nvSpPr>
          <p:cNvPr id="377" name="Google Shape;377;p41"/>
          <p:cNvSpPr txBox="1"/>
          <p:nvPr/>
        </p:nvSpPr>
        <p:spPr>
          <a:xfrm>
            <a:off x="709975" y="978338"/>
            <a:ext cx="1387800" cy="13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600"/>
              <a:buFont typeface="Arial"/>
              <a:buNone/>
            </a:pPr>
            <a:r>
              <a:rPr lang="en" sz="900">
                <a:latin typeface="Raleway"/>
                <a:ea typeface="Raleway"/>
                <a:cs typeface="Raleway"/>
                <a:sym typeface="Raleway"/>
              </a:rPr>
              <a:t>Overall</a:t>
            </a:r>
            <a:endParaRPr sz="90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42"/>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2"/>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2"/>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aleway"/>
                <a:ea typeface="Raleway"/>
                <a:cs typeface="Raleway"/>
                <a:sym typeface="Raleway"/>
              </a:rPr>
              <a:t>GSA Centers of Excellence</a:t>
            </a:r>
            <a:endParaRPr b="1" i="0" sz="600" u="none" cap="none" strike="noStrike">
              <a:solidFill>
                <a:srgbClr val="000000"/>
              </a:solidFill>
              <a:latin typeface="Raleway"/>
              <a:ea typeface="Raleway"/>
              <a:cs typeface="Raleway"/>
              <a:sym typeface="Raleway"/>
            </a:endParaRPr>
          </a:p>
        </p:txBody>
      </p:sp>
      <p:sp>
        <p:nvSpPr>
          <p:cNvPr id="385" name="Google Shape;385;p4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6" name="Google Shape;386;p42"/>
          <p:cNvPicPr preferRelativeResize="0"/>
          <p:nvPr/>
        </p:nvPicPr>
        <p:blipFill rotWithShape="1">
          <a:blip r:embed="rId3">
            <a:alphaModFix/>
          </a:blip>
          <a:srcRect b="0" l="0" r="0" t="0"/>
          <a:stretch/>
        </p:blipFill>
        <p:spPr>
          <a:xfrm>
            <a:off x="8644523" y="135150"/>
            <a:ext cx="264983" cy="265249"/>
          </a:xfrm>
          <a:prstGeom prst="rect">
            <a:avLst/>
          </a:prstGeom>
          <a:noFill/>
          <a:ln>
            <a:noFill/>
          </a:ln>
        </p:spPr>
      </p:pic>
      <p:pic>
        <p:nvPicPr>
          <p:cNvPr id="387" name="Google Shape;387;p42"/>
          <p:cNvPicPr preferRelativeResize="0"/>
          <p:nvPr/>
        </p:nvPicPr>
        <p:blipFill rotWithShape="1">
          <a:blip r:embed="rId4">
            <a:alphaModFix/>
          </a:blip>
          <a:srcRect b="0" l="0" r="0" t="0"/>
          <a:stretch/>
        </p:blipFill>
        <p:spPr>
          <a:xfrm>
            <a:off x="6907976" y="135150"/>
            <a:ext cx="1527375" cy="265250"/>
          </a:xfrm>
          <a:prstGeom prst="rect">
            <a:avLst/>
          </a:prstGeom>
          <a:noFill/>
          <a:ln>
            <a:noFill/>
          </a:ln>
        </p:spPr>
      </p:pic>
      <p:sp>
        <p:nvSpPr>
          <p:cNvPr id="388" name="Google Shape;388;p42"/>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389" name="Google Shape;389;p42"/>
          <p:cNvSpPr txBox="1"/>
          <p:nvPr/>
        </p:nvSpPr>
        <p:spPr>
          <a:xfrm>
            <a:off x="709975" y="1648550"/>
            <a:ext cx="8138700" cy="74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Raleway"/>
                <a:ea typeface="Raleway"/>
                <a:cs typeface="Raleway"/>
                <a:sym typeface="Raleway"/>
              </a:rPr>
              <a:t>In order to make sure our </a:t>
            </a:r>
            <a:r>
              <a:rPr b="1" lang="en" sz="1600">
                <a:latin typeface="Raleway"/>
                <a:ea typeface="Raleway"/>
                <a:cs typeface="Raleway"/>
                <a:sym typeface="Raleway"/>
              </a:rPr>
              <a:t>evaluators were able to successfully complete</a:t>
            </a:r>
            <a:r>
              <a:rPr lang="en" sz="1600">
                <a:latin typeface="Raleway"/>
                <a:ea typeface="Raleway"/>
                <a:cs typeface="Raleway"/>
                <a:sym typeface="Raleway"/>
              </a:rPr>
              <a:t> their evaluations while managing their day-to-day work, </a:t>
            </a:r>
            <a:r>
              <a:rPr b="1" lang="en" sz="1600">
                <a:latin typeface="Raleway"/>
                <a:ea typeface="Raleway"/>
                <a:cs typeface="Raleway"/>
                <a:sym typeface="Raleway"/>
              </a:rPr>
              <a:t>the following steps were key</a:t>
            </a:r>
            <a:r>
              <a:rPr lang="en" sz="1600">
                <a:latin typeface="Raleway"/>
                <a:ea typeface="Raleway"/>
                <a:cs typeface="Raleway"/>
                <a:sym typeface="Raleway"/>
              </a:rPr>
              <a:t>:</a:t>
            </a:r>
            <a:endParaRPr sz="1600">
              <a:latin typeface="Raleway"/>
              <a:ea typeface="Raleway"/>
              <a:cs typeface="Raleway"/>
              <a:sym typeface="Raleway"/>
            </a:endParaRPr>
          </a:p>
          <a:p>
            <a:pPr indent="-330200" lvl="0" marL="457200" rtl="0" algn="l">
              <a:lnSpc>
                <a:spcPct val="115000"/>
              </a:lnSpc>
              <a:spcBef>
                <a:spcPts val="0"/>
              </a:spcBef>
              <a:spcAft>
                <a:spcPts val="0"/>
              </a:spcAft>
              <a:buSzPts val="1600"/>
              <a:buFont typeface="Raleway"/>
              <a:buChar char="●"/>
            </a:pPr>
            <a:r>
              <a:rPr b="1" lang="en" sz="1600">
                <a:latin typeface="Raleway"/>
                <a:ea typeface="Raleway"/>
                <a:cs typeface="Raleway"/>
                <a:sym typeface="Raleway"/>
              </a:rPr>
              <a:t>Eliminating technically unacceptable contractors at the start</a:t>
            </a:r>
            <a:r>
              <a:rPr lang="en" sz="1600">
                <a:latin typeface="Raleway"/>
                <a:ea typeface="Raleway"/>
                <a:cs typeface="Raleway"/>
                <a:sym typeface="Raleway"/>
              </a:rPr>
              <a:t> provides the evaluator and acquisition teams the ability to focus and avoid fatigue.</a:t>
            </a:r>
            <a:endParaRPr sz="1600">
              <a:latin typeface="Raleway"/>
              <a:ea typeface="Raleway"/>
              <a:cs typeface="Raleway"/>
              <a:sym typeface="Raleway"/>
            </a:endParaRPr>
          </a:p>
          <a:p>
            <a:pPr indent="-330200" lvl="0" marL="457200" marR="0" rtl="0" algn="l">
              <a:lnSpc>
                <a:spcPct val="115000"/>
              </a:lnSpc>
              <a:spcBef>
                <a:spcPts val="0"/>
              </a:spcBef>
              <a:spcAft>
                <a:spcPts val="0"/>
              </a:spcAft>
              <a:buSzPts val="1600"/>
              <a:buFont typeface="Raleway"/>
              <a:buChar char="●"/>
            </a:pPr>
            <a:r>
              <a:rPr b="1" lang="en" sz="1600">
                <a:latin typeface="Raleway"/>
                <a:ea typeface="Raleway"/>
                <a:cs typeface="Raleway"/>
                <a:sym typeface="Raleway"/>
              </a:rPr>
              <a:t>Ensuring evaluator’s supervisors understand the workload</a:t>
            </a:r>
            <a:r>
              <a:rPr lang="en" sz="1600">
                <a:latin typeface="Raleway"/>
                <a:ea typeface="Raleway"/>
                <a:cs typeface="Raleway"/>
                <a:sym typeface="Raleway"/>
              </a:rPr>
              <a:t> being placed on the individuals themselves so that they can prioritize the evaluation over their usual activities and find the best contractor for the requirements is an investment in the long term success of the project.</a:t>
            </a:r>
            <a:endParaRPr sz="1600">
              <a:latin typeface="Raleway"/>
              <a:ea typeface="Raleway"/>
              <a:cs typeface="Raleway"/>
              <a:sym typeface="Raleway"/>
            </a:endParaRPr>
          </a:p>
          <a:p>
            <a:pPr indent="-330200" lvl="0" marL="457200" marR="0" rtl="0" algn="l">
              <a:lnSpc>
                <a:spcPct val="115000"/>
              </a:lnSpc>
              <a:spcBef>
                <a:spcPts val="0"/>
              </a:spcBef>
              <a:spcAft>
                <a:spcPts val="0"/>
              </a:spcAft>
              <a:buSzPts val="1600"/>
              <a:buFont typeface="Raleway"/>
              <a:buChar char="●"/>
            </a:pPr>
            <a:r>
              <a:rPr b="1" lang="en" sz="1600">
                <a:latin typeface="Raleway"/>
                <a:ea typeface="Raleway"/>
                <a:cs typeface="Raleway"/>
                <a:sym typeface="Raleway"/>
              </a:rPr>
              <a:t>The tighter the timelines, the greater the expertise required</a:t>
            </a:r>
            <a:r>
              <a:rPr lang="en" sz="1600">
                <a:latin typeface="Raleway"/>
                <a:ea typeface="Raleway"/>
                <a:cs typeface="Raleway"/>
                <a:sym typeface="Raleway"/>
              </a:rPr>
              <a:t> from the individuals on the team, especially as the justifications will form the basis of the brief explanation letters being sent to unsuccessful contractors.</a:t>
            </a:r>
            <a:endParaRPr sz="1600">
              <a:latin typeface="Raleway"/>
              <a:ea typeface="Raleway"/>
              <a:cs typeface="Raleway"/>
              <a:sym typeface="Raleway"/>
            </a:endParaRPr>
          </a:p>
        </p:txBody>
      </p:sp>
      <p:sp>
        <p:nvSpPr>
          <p:cNvPr id="390" name="Google Shape;390;p42"/>
          <p:cNvSpPr txBox="1"/>
          <p:nvPr/>
        </p:nvSpPr>
        <p:spPr>
          <a:xfrm>
            <a:off x="730725" y="1166250"/>
            <a:ext cx="4465500" cy="6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lang="en" sz="2600">
                <a:solidFill>
                  <a:srgbClr val="1C304A"/>
                </a:solidFill>
                <a:latin typeface="Raleway"/>
                <a:ea typeface="Raleway"/>
                <a:cs typeface="Raleway"/>
                <a:sym typeface="Raleway"/>
              </a:rPr>
              <a:t>Lessons learned</a:t>
            </a:r>
            <a:endParaRPr b="0" i="0" sz="2600" u="none" cap="none" strike="noStrike">
              <a:solidFill>
                <a:srgbClr val="1A1A1A"/>
              </a:solidFill>
              <a:latin typeface="Raleway"/>
              <a:ea typeface="Raleway"/>
              <a:cs typeface="Raleway"/>
              <a:sym typeface="Raleway"/>
            </a:endParaRPr>
          </a:p>
        </p:txBody>
      </p:sp>
      <p:sp>
        <p:nvSpPr>
          <p:cNvPr id="391" name="Google Shape;391;p4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rgbClr val="666666"/>
                </a:solidFill>
              </a:rPr>
              <a:t>‹#›</a:t>
            </a:fld>
            <a:endParaRPr>
              <a:solidFill>
                <a:srgbClr val="666666"/>
              </a:solidFill>
            </a:endParaRPr>
          </a:p>
        </p:txBody>
      </p:sp>
      <p:sp>
        <p:nvSpPr>
          <p:cNvPr id="392" name="Google Shape;392;p42"/>
          <p:cNvSpPr txBox="1"/>
          <p:nvPr/>
        </p:nvSpPr>
        <p:spPr>
          <a:xfrm>
            <a:off x="709975" y="978338"/>
            <a:ext cx="1387800" cy="13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600"/>
              <a:buFont typeface="Arial"/>
              <a:buNone/>
            </a:pPr>
            <a:r>
              <a:rPr lang="en" sz="900">
                <a:latin typeface="Raleway"/>
                <a:ea typeface="Raleway"/>
                <a:cs typeface="Raleway"/>
                <a:sym typeface="Raleway"/>
              </a:rPr>
              <a:t>The Evaluation</a:t>
            </a:r>
            <a:endParaRPr sz="900">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pic>
        <p:nvPicPr>
          <p:cNvPr id="397" name="Google Shape;397;p43"/>
          <p:cNvPicPr preferRelativeResize="0"/>
          <p:nvPr/>
        </p:nvPicPr>
        <p:blipFill rotWithShape="1">
          <a:blip r:embed="rId3">
            <a:alphaModFix/>
          </a:blip>
          <a:srcRect b="15038" l="0" r="0" t="7484"/>
          <a:stretch/>
        </p:blipFill>
        <p:spPr>
          <a:xfrm>
            <a:off x="0" y="490050"/>
            <a:ext cx="9144000" cy="4723203"/>
          </a:xfrm>
          <a:prstGeom prst="rect">
            <a:avLst/>
          </a:prstGeom>
          <a:noFill/>
          <a:ln>
            <a:noFill/>
          </a:ln>
        </p:spPr>
      </p:pic>
      <p:sp>
        <p:nvSpPr>
          <p:cNvPr id="398" name="Google Shape;398;p4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sz="4800">
                <a:solidFill>
                  <a:srgbClr val="000000"/>
                </a:solidFill>
              </a:rPr>
              <a:t>Thank</a:t>
            </a:r>
            <a:endParaRPr sz="4800">
              <a:solidFill>
                <a:srgbClr val="000000"/>
              </a:solidFill>
            </a:endParaRPr>
          </a:p>
          <a:p>
            <a:pPr indent="0" lvl="0" marL="0" rtl="0" algn="l">
              <a:lnSpc>
                <a:spcPct val="100000"/>
              </a:lnSpc>
              <a:spcBef>
                <a:spcPts val="0"/>
              </a:spcBef>
              <a:spcAft>
                <a:spcPts val="0"/>
              </a:spcAft>
              <a:buSzPts val="4200"/>
              <a:buNone/>
            </a:pPr>
            <a:r>
              <a:rPr lang="en" sz="4800">
                <a:solidFill>
                  <a:srgbClr val="000000"/>
                </a:solidFill>
              </a:rPr>
              <a:t>you.</a:t>
            </a:r>
            <a:endParaRPr/>
          </a:p>
        </p:txBody>
      </p:sp>
      <p:sp>
        <p:nvSpPr>
          <p:cNvPr id="399" name="Google Shape;399;p43"/>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3"/>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01" name="Google Shape;401;p43"/>
          <p:cNvPicPr preferRelativeResize="0"/>
          <p:nvPr/>
        </p:nvPicPr>
        <p:blipFill rotWithShape="1">
          <a:blip r:embed="rId4">
            <a:alphaModFix/>
          </a:blip>
          <a:srcRect b="0" l="0" r="0" t="0"/>
          <a:stretch/>
        </p:blipFill>
        <p:spPr>
          <a:xfrm>
            <a:off x="8644523" y="135150"/>
            <a:ext cx="264983" cy="265249"/>
          </a:xfrm>
          <a:prstGeom prst="rect">
            <a:avLst/>
          </a:prstGeom>
          <a:noFill/>
          <a:ln>
            <a:noFill/>
          </a:ln>
        </p:spPr>
      </p:pic>
      <p:pic>
        <p:nvPicPr>
          <p:cNvPr id="402" name="Google Shape;402;p43"/>
          <p:cNvPicPr preferRelativeResize="0"/>
          <p:nvPr/>
        </p:nvPicPr>
        <p:blipFill rotWithShape="1">
          <a:blip r:embed="rId5">
            <a:alphaModFix/>
          </a:blip>
          <a:srcRect b="0" l="0" r="0" t="0"/>
          <a:stretch/>
        </p:blipFill>
        <p:spPr>
          <a:xfrm>
            <a:off x="6907976" y="135150"/>
            <a:ext cx="1527375" cy="265250"/>
          </a:xfrm>
          <a:prstGeom prst="rect">
            <a:avLst/>
          </a:prstGeom>
          <a:noFill/>
          <a:ln>
            <a:noFill/>
          </a:ln>
        </p:spPr>
      </p:pic>
      <p:sp>
        <p:nvSpPr>
          <p:cNvPr id="403" name="Google Shape;403;p43"/>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404" name="Google Shape;404;p4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05" name="Google Shape;405;p43"/>
          <p:cNvSpPr txBox="1"/>
          <p:nvPr/>
        </p:nvSpPr>
        <p:spPr>
          <a:xfrm>
            <a:off x="226550" y="4507825"/>
            <a:ext cx="32142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Centers of Excellence</a:t>
            </a:r>
            <a:endParaRPr sz="1000">
              <a:latin typeface="Lato"/>
              <a:ea typeface="Lato"/>
              <a:cs typeface="Lato"/>
              <a:sym typeface="Lato"/>
            </a:endParaRPr>
          </a:p>
          <a:p>
            <a:pPr indent="0" lvl="0" marL="0" rtl="0" algn="l">
              <a:spcBef>
                <a:spcPts val="0"/>
              </a:spcBef>
              <a:spcAft>
                <a:spcPts val="0"/>
              </a:spcAft>
              <a:buNone/>
            </a:pPr>
            <a:r>
              <a:rPr lang="en" sz="1000" u="sng">
                <a:solidFill>
                  <a:schemeClr val="hlink"/>
                </a:solidFill>
                <a:latin typeface="Lato"/>
                <a:ea typeface="Lato"/>
                <a:cs typeface="Lato"/>
                <a:sym typeface="Lato"/>
                <a:hlinkClick r:id="rId6"/>
              </a:rPr>
              <a:t>https://coe.gsa.gov/</a:t>
            </a:r>
            <a:endParaRPr sz="10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1"/>
          <p:cNvSpPr txBox="1"/>
          <p:nvPr>
            <p:ph idx="1" type="body"/>
          </p:nvPr>
        </p:nvSpPr>
        <p:spPr>
          <a:xfrm>
            <a:off x="1220300" y="1774275"/>
            <a:ext cx="7688700" cy="185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solidFill>
                  <a:srgbClr val="212121"/>
                </a:solidFill>
                <a:latin typeface="Raleway"/>
                <a:ea typeface="Raleway"/>
                <a:cs typeface="Raleway"/>
                <a:sym typeface="Raleway"/>
              </a:rPr>
              <a:t>The GSA Centers of Excellence (CoE) was established to accelerate IT modernization across Government in order to improve the public experience and increase operational efficiency. When partnering with an agency, the first step to a successful effort is discovery and assessment work.</a:t>
            </a:r>
            <a:endParaRPr>
              <a:solidFill>
                <a:srgbClr val="212121"/>
              </a:solidFill>
              <a:latin typeface="Raleway"/>
              <a:ea typeface="Raleway"/>
              <a:cs typeface="Raleway"/>
              <a:sym typeface="Raleway"/>
            </a:endParaRPr>
          </a:p>
          <a:p>
            <a:pPr indent="0" lvl="0" marL="0" rtl="0" algn="l">
              <a:lnSpc>
                <a:spcPct val="115000"/>
              </a:lnSpc>
              <a:spcBef>
                <a:spcPts val="0"/>
              </a:spcBef>
              <a:spcAft>
                <a:spcPts val="0"/>
              </a:spcAft>
              <a:buSzPts val="1300"/>
              <a:buNone/>
            </a:pPr>
            <a:r>
              <a:t/>
            </a:r>
            <a:endParaRPr>
              <a:solidFill>
                <a:srgbClr val="212121"/>
              </a:solidFill>
              <a:latin typeface="Raleway"/>
              <a:ea typeface="Raleway"/>
              <a:cs typeface="Raleway"/>
              <a:sym typeface="Raleway"/>
            </a:endParaRPr>
          </a:p>
          <a:p>
            <a:pPr indent="0" lvl="0" marL="0" rtl="0" algn="l">
              <a:lnSpc>
                <a:spcPct val="115000"/>
              </a:lnSpc>
              <a:spcBef>
                <a:spcPts val="0"/>
              </a:spcBef>
              <a:spcAft>
                <a:spcPts val="0"/>
              </a:spcAft>
              <a:buSzPts val="1300"/>
              <a:buNone/>
            </a:pPr>
            <a:r>
              <a:rPr lang="en">
                <a:solidFill>
                  <a:srgbClr val="212121"/>
                </a:solidFill>
                <a:latin typeface="Raleway"/>
                <a:ea typeface="Raleway"/>
                <a:cs typeface="Raleway"/>
                <a:sym typeface="Raleway"/>
              </a:rPr>
              <a:t>To satisfy the program-level need to provide such services to multiple agencies at once, CoE partnered with Region 1 AAS (R01) to issue the Discovery BPA, focusing on seven functional areas:</a:t>
            </a:r>
            <a:endParaRPr>
              <a:solidFill>
                <a:srgbClr val="212121"/>
              </a:solidFill>
              <a:latin typeface="Raleway"/>
              <a:ea typeface="Raleway"/>
              <a:cs typeface="Raleway"/>
              <a:sym typeface="Raleway"/>
            </a:endParaRPr>
          </a:p>
          <a:p>
            <a:pPr indent="0" lvl="0" marL="0" rtl="0" algn="ctr">
              <a:lnSpc>
                <a:spcPct val="115000"/>
              </a:lnSpc>
              <a:spcBef>
                <a:spcPts val="1600"/>
              </a:spcBef>
              <a:spcAft>
                <a:spcPts val="0"/>
              </a:spcAft>
              <a:buSzPts val="1300"/>
              <a:buNone/>
            </a:pPr>
            <a:r>
              <a:rPr b="1" lang="en">
                <a:solidFill>
                  <a:srgbClr val="212121"/>
                </a:solidFill>
                <a:latin typeface="Raleway"/>
                <a:ea typeface="Raleway"/>
                <a:cs typeface="Raleway"/>
                <a:sym typeface="Raleway"/>
              </a:rPr>
              <a:t>Change Management | </a:t>
            </a:r>
            <a:r>
              <a:rPr b="1" lang="en">
                <a:solidFill>
                  <a:srgbClr val="212121"/>
                </a:solidFill>
                <a:latin typeface="Raleway"/>
                <a:ea typeface="Raleway"/>
                <a:cs typeface="Raleway"/>
                <a:sym typeface="Raleway"/>
              </a:rPr>
              <a:t>Cloud Adoption | Contact Center | Customer Experience | Data Analytics</a:t>
            </a:r>
            <a:br>
              <a:rPr b="1" lang="en">
                <a:solidFill>
                  <a:srgbClr val="212121"/>
                </a:solidFill>
                <a:latin typeface="Raleway"/>
                <a:ea typeface="Raleway"/>
                <a:cs typeface="Raleway"/>
                <a:sym typeface="Raleway"/>
              </a:rPr>
            </a:br>
            <a:r>
              <a:rPr b="1" lang="en">
                <a:solidFill>
                  <a:srgbClr val="212121"/>
                </a:solidFill>
                <a:latin typeface="Raleway"/>
                <a:ea typeface="Raleway"/>
                <a:cs typeface="Raleway"/>
                <a:sym typeface="Raleway"/>
              </a:rPr>
              <a:t>Information Security |  Infrastructure Optimization</a:t>
            </a:r>
            <a:endParaRPr sz="1100">
              <a:latin typeface="Raleway"/>
              <a:ea typeface="Raleway"/>
              <a:cs typeface="Raleway"/>
              <a:sym typeface="Raleway"/>
            </a:endParaRPr>
          </a:p>
        </p:txBody>
      </p:sp>
      <p:pic>
        <p:nvPicPr>
          <p:cNvPr id="221" name="Google Shape;221;p31"/>
          <p:cNvPicPr preferRelativeResize="0"/>
          <p:nvPr/>
        </p:nvPicPr>
        <p:blipFill rotWithShape="1">
          <a:blip r:embed="rId3">
            <a:alphaModFix/>
          </a:blip>
          <a:srcRect b="30377" l="0" r="0" t="54265"/>
          <a:stretch/>
        </p:blipFill>
        <p:spPr>
          <a:xfrm>
            <a:off x="0" y="4248150"/>
            <a:ext cx="9143994" cy="935971"/>
          </a:xfrm>
          <a:prstGeom prst="rect">
            <a:avLst/>
          </a:prstGeom>
          <a:noFill/>
          <a:ln>
            <a:noFill/>
          </a:ln>
        </p:spPr>
      </p:pic>
      <p:sp>
        <p:nvSpPr>
          <p:cNvPr id="222" name="Google Shape;222;p31"/>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1"/>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1"/>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pic>
        <p:nvPicPr>
          <p:cNvPr id="225" name="Google Shape;225;p31"/>
          <p:cNvPicPr preferRelativeResize="0"/>
          <p:nvPr/>
        </p:nvPicPr>
        <p:blipFill rotWithShape="1">
          <a:blip r:embed="rId4">
            <a:alphaModFix/>
          </a:blip>
          <a:srcRect b="0" l="0" r="0" t="0"/>
          <a:stretch/>
        </p:blipFill>
        <p:spPr>
          <a:xfrm>
            <a:off x="8644523" y="135150"/>
            <a:ext cx="264983" cy="265249"/>
          </a:xfrm>
          <a:prstGeom prst="rect">
            <a:avLst/>
          </a:prstGeom>
          <a:noFill/>
          <a:ln>
            <a:noFill/>
          </a:ln>
        </p:spPr>
      </p:pic>
      <p:pic>
        <p:nvPicPr>
          <p:cNvPr id="226" name="Google Shape;226;p31"/>
          <p:cNvPicPr preferRelativeResize="0"/>
          <p:nvPr/>
        </p:nvPicPr>
        <p:blipFill rotWithShape="1">
          <a:blip r:embed="rId5">
            <a:alphaModFix/>
          </a:blip>
          <a:srcRect b="0" l="0" r="0" t="0"/>
          <a:stretch/>
        </p:blipFill>
        <p:spPr>
          <a:xfrm>
            <a:off x="6907976" y="135150"/>
            <a:ext cx="1527375" cy="265250"/>
          </a:xfrm>
          <a:prstGeom prst="rect">
            <a:avLst/>
          </a:prstGeom>
          <a:noFill/>
          <a:ln>
            <a:noFill/>
          </a:ln>
        </p:spPr>
      </p:pic>
      <p:sp>
        <p:nvSpPr>
          <p:cNvPr id="227" name="Google Shape;227;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28" name="Google Shape;228;p31"/>
          <p:cNvSpPr txBox="1"/>
          <p:nvPr/>
        </p:nvSpPr>
        <p:spPr>
          <a:xfrm>
            <a:off x="730725" y="1166250"/>
            <a:ext cx="4465500" cy="6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lang="en" sz="2600">
                <a:solidFill>
                  <a:srgbClr val="1C304A"/>
                </a:solidFill>
                <a:latin typeface="Raleway"/>
                <a:ea typeface="Raleway"/>
                <a:cs typeface="Raleway"/>
                <a:sym typeface="Raleway"/>
              </a:rPr>
              <a:t>Overview</a:t>
            </a:r>
            <a:endParaRPr b="0" i="0" sz="2600" u="none" cap="none" strike="noStrike">
              <a:solidFill>
                <a:srgbClr val="1A1A1A"/>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304A"/>
        </a:solidFill>
      </p:bgPr>
    </p:bg>
    <p:spTree>
      <p:nvGrpSpPr>
        <p:cNvPr id="232" name="Shape 232"/>
        <p:cNvGrpSpPr/>
        <p:nvPr/>
      </p:nvGrpSpPr>
      <p:grpSpPr>
        <a:xfrm>
          <a:off x="0" y="0"/>
          <a:ext cx="0" cy="0"/>
          <a:chOff x="0" y="0"/>
          <a:chExt cx="0" cy="0"/>
        </a:xfrm>
      </p:grpSpPr>
      <p:sp>
        <p:nvSpPr>
          <p:cNvPr id="233" name="Google Shape;233;p32"/>
          <p:cNvSpPr txBox="1"/>
          <p:nvPr>
            <p:ph idx="4294967295" type="body"/>
          </p:nvPr>
        </p:nvSpPr>
        <p:spPr>
          <a:xfrm>
            <a:off x="729450" y="1749350"/>
            <a:ext cx="6847800" cy="262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3000">
                <a:solidFill>
                  <a:schemeClr val="lt1"/>
                </a:solidFill>
              </a:rPr>
              <a:t>The </a:t>
            </a:r>
            <a:r>
              <a:rPr b="1" lang="en" sz="3000">
                <a:solidFill>
                  <a:srgbClr val="6EB144"/>
                </a:solidFill>
              </a:rPr>
              <a:t>Discovery BPA evaluation</a:t>
            </a:r>
            <a:r>
              <a:rPr lang="en" sz="3000">
                <a:solidFill>
                  <a:schemeClr val="lt1"/>
                </a:solidFill>
              </a:rPr>
              <a:t> process was designed to allow contractors to emphasize their </a:t>
            </a:r>
            <a:r>
              <a:rPr lang="en" sz="3000">
                <a:solidFill>
                  <a:srgbClr val="FFFFFF"/>
                </a:solidFill>
              </a:rPr>
              <a:t>technical expertise</a:t>
            </a:r>
            <a:r>
              <a:rPr lang="en" sz="3000">
                <a:solidFill>
                  <a:schemeClr val="lt1"/>
                </a:solidFill>
              </a:rPr>
              <a:t> through a </a:t>
            </a:r>
            <a:r>
              <a:rPr b="1" lang="en" sz="3000">
                <a:solidFill>
                  <a:srgbClr val="6EB144"/>
                </a:solidFill>
              </a:rPr>
              <a:t>phased approach</a:t>
            </a:r>
            <a:r>
              <a:rPr lang="en" sz="3000">
                <a:solidFill>
                  <a:schemeClr val="lt1"/>
                </a:solidFill>
              </a:rPr>
              <a:t> that was </a:t>
            </a:r>
            <a:r>
              <a:rPr b="1" lang="en" sz="3000">
                <a:solidFill>
                  <a:srgbClr val="6EB144"/>
                </a:solidFill>
              </a:rPr>
              <a:t>streamlined and objective</a:t>
            </a:r>
            <a:r>
              <a:rPr lang="en" sz="3000">
                <a:solidFill>
                  <a:schemeClr val="lt1"/>
                </a:solidFill>
              </a:rPr>
              <a:t>.</a:t>
            </a:r>
            <a:endParaRPr sz="3000">
              <a:solidFill>
                <a:srgbClr val="FFFFFF"/>
              </a:solidFill>
            </a:endParaRPr>
          </a:p>
        </p:txBody>
      </p:sp>
      <p:sp>
        <p:nvSpPr>
          <p:cNvPr id="234" name="Google Shape;234;p32"/>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2"/>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7" name="Google Shape;237;p32"/>
          <p:cNvPicPr preferRelativeResize="0"/>
          <p:nvPr/>
        </p:nvPicPr>
        <p:blipFill rotWithShape="1">
          <a:blip r:embed="rId3">
            <a:alphaModFix/>
          </a:blip>
          <a:srcRect b="0" l="0" r="0" t="0"/>
          <a:stretch/>
        </p:blipFill>
        <p:spPr>
          <a:xfrm>
            <a:off x="8644523" y="135150"/>
            <a:ext cx="264983" cy="265249"/>
          </a:xfrm>
          <a:prstGeom prst="rect">
            <a:avLst/>
          </a:prstGeom>
          <a:noFill/>
          <a:ln>
            <a:noFill/>
          </a:ln>
        </p:spPr>
      </p:pic>
      <p:pic>
        <p:nvPicPr>
          <p:cNvPr id="238" name="Google Shape;238;p32"/>
          <p:cNvPicPr preferRelativeResize="0"/>
          <p:nvPr/>
        </p:nvPicPr>
        <p:blipFill rotWithShape="1">
          <a:blip r:embed="rId4">
            <a:alphaModFix/>
          </a:blip>
          <a:srcRect b="0" l="0" r="0" t="0"/>
          <a:stretch/>
        </p:blipFill>
        <p:spPr>
          <a:xfrm>
            <a:off x="6907976" y="135150"/>
            <a:ext cx="1527375" cy="265250"/>
          </a:xfrm>
          <a:prstGeom prst="rect">
            <a:avLst/>
          </a:prstGeom>
          <a:noFill/>
          <a:ln>
            <a:noFill/>
          </a:ln>
        </p:spPr>
      </p:pic>
      <p:sp>
        <p:nvSpPr>
          <p:cNvPr id="239" name="Google Shape;239;p32"/>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240" name="Google Shape;240;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3"/>
          <p:cNvSpPr txBox="1"/>
          <p:nvPr/>
        </p:nvSpPr>
        <p:spPr>
          <a:xfrm>
            <a:off x="709975" y="2288200"/>
            <a:ext cx="3694800" cy="25653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212121"/>
              </a:buClr>
              <a:buSzPts val="1600"/>
              <a:buFont typeface="Source Sans Pro"/>
              <a:buChar char="●"/>
            </a:pPr>
            <a:r>
              <a:rPr b="1" lang="en" sz="1600">
                <a:latin typeface="Raleway"/>
                <a:ea typeface="Raleway"/>
                <a:cs typeface="Raleway"/>
                <a:sym typeface="Raleway"/>
              </a:rPr>
              <a:t>315</a:t>
            </a:r>
            <a:r>
              <a:rPr lang="en" sz="1600">
                <a:latin typeface="Raleway"/>
                <a:ea typeface="Raleway"/>
                <a:cs typeface="Raleway"/>
                <a:sym typeface="Raleway"/>
              </a:rPr>
              <a:t> questions during Q&amp;A</a:t>
            </a:r>
            <a:endParaRPr sz="1600">
              <a:latin typeface="Raleway"/>
              <a:ea typeface="Raleway"/>
              <a:cs typeface="Raleway"/>
              <a:sym typeface="Raleway"/>
            </a:endParaRPr>
          </a:p>
          <a:p>
            <a:pPr indent="-330200" lvl="0" marL="457200" marR="0" rtl="0" algn="l">
              <a:lnSpc>
                <a:spcPct val="115000"/>
              </a:lnSpc>
              <a:spcBef>
                <a:spcPts val="0"/>
              </a:spcBef>
              <a:spcAft>
                <a:spcPts val="0"/>
              </a:spcAft>
              <a:buClr>
                <a:srgbClr val="212121"/>
              </a:buClr>
              <a:buSzPts val="1600"/>
              <a:buFont typeface="Source Sans Pro"/>
              <a:buChar char="●"/>
            </a:pPr>
            <a:r>
              <a:rPr b="1" lang="en" sz="1600">
                <a:latin typeface="Raleway"/>
                <a:ea typeface="Raleway"/>
                <a:cs typeface="Raleway"/>
                <a:sym typeface="Raleway"/>
              </a:rPr>
              <a:t>90 +</a:t>
            </a:r>
            <a:r>
              <a:rPr lang="en" sz="1600">
                <a:latin typeface="Raleway"/>
                <a:ea typeface="Raleway"/>
                <a:cs typeface="Raleway"/>
                <a:sym typeface="Raleway"/>
              </a:rPr>
              <a:t> total vendor submissions</a:t>
            </a:r>
            <a:endParaRPr b="0" i="0" sz="1600" u="none" cap="none" strike="noStrike">
              <a:solidFill>
                <a:srgbClr val="000000"/>
              </a:solidFill>
              <a:latin typeface="Raleway"/>
              <a:ea typeface="Raleway"/>
              <a:cs typeface="Raleway"/>
              <a:sym typeface="Raleway"/>
            </a:endParaRPr>
          </a:p>
          <a:p>
            <a:pPr indent="-330200" lvl="0" marL="457200" marR="0" rtl="0" algn="l">
              <a:lnSpc>
                <a:spcPct val="115000"/>
              </a:lnSpc>
              <a:spcBef>
                <a:spcPts val="0"/>
              </a:spcBef>
              <a:spcAft>
                <a:spcPts val="0"/>
              </a:spcAft>
              <a:buClr>
                <a:srgbClr val="212121"/>
              </a:buClr>
              <a:buSzPts val="1600"/>
              <a:buFont typeface="Source Sans Pro"/>
              <a:buChar char="●"/>
            </a:pPr>
            <a:r>
              <a:rPr b="1" lang="en" sz="1600">
                <a:latin typeface="Raleway"/>
                <a:ea typeface="Raleway"/>
                <a:cs typeface="Raleway"/>
                <a:sym typeface="Raleway"/>
              </a:rPr>
              <a:t>53%</a:t>
            </a:r>
            <a:r>
              <a:rPr lang="en" sz="1600">
                <a:latin typeface="Raleway"/>
                <a:ea typeface="Raleway"/>
                <a:cs typeface="Raleway"/>
                <a:sym typeface="Raleway"/>
              </a:rPr>
              <a:t> made it to the Second Phase</a:t>
            </a:r>
            <a:endParaRPr b="0" i="0" sz="1600" u="none" cap="none" strike="noStrike">
              <a:solidFill>
                <a:srgbClr val="000000"/>
              </a:solidFill>
              <a:latin typeface="Raleway"/>
              <a:ea typeface="Raleway"/>
              <a:cs typeface="Raleway"/>
              <a:sym typeface="Raleway"/>
            </a:endParaRPr>
          </a:p>
          <a:p>
            <a:pPr indent="-330200" lvl="0" marL="457200" marR="0" rtl="0" algn="l">
              <a:lnSpc>
                <a:spcPct val="115000"/>
              </a:lnSpc>
              <a:spcBef>
                <a:spcPts val="0"/>
              </a:spcBef>
              <a:spcAft>
                <a:spcPts val="0"/>
              </a:spcAft>
              <a:buClr>
                <a:srgbClr val="212121"/>
              </a:buClr>
              <a:buSzPts val="1600"/>
              <a:buFont typeface="Source Sans Pro"/>
              <a:buChar char="●"/>
            </a:pPr>
            <a:r>
              <a:rPr b="1" lang="en" sz="1600">
                <a:latin typeface="Raleway"/>
                <a:ea typeface="Raleway"/>
                <a:cs typeface="Raleway"/>
                <a:sym typeface="Raleway"/>
              </a:rPr>
              <a:t>52% </a:t>
            </a:r>
            <a:r>
              <a:rPr lang="en" sz="1600">
                <a:latin typeface="Raleway"/>
                <a:ea typeface="Raleway"/>
                <a:cs typeface="Raleway"/>
                <a:sym typeface="Raleway"/>
              </a:rPr>
              <a:t> made it to the Third Phase</a:t>
            </a:r>
            <a:endParaRPr b="0" i="0" sz="1600" u="none" cap="none" strike="noStrike">
              <a:solidFill>
                <a:srgbClr val="000000"/>
              </a:solidFill>
              <a:latin typeface="Raleway"/>
              <a:ea typeface="Raleway"/>
              <a:cs typeface="Raleway"/>
              <a:sym typeface="Raleway"/>
            </a:endParaRPr>
          </a:p>
          <a:p>
            <a:pPr indent="-330200" lvl="0" marL="457200" marR="0" rtl="0" algn="l">
              <a:lnSpc>
                <a:spcPct val="115000"/>
              </a:lnSpc>
              <a:spcBef>
                <a:spcPts val="0"/>
              </a:spcBef>
              <a:spcAft>
                <a:spcPts val="0"/>
              </a:spcAft>
              <a:buSzPts val="1600"/>
              <a:buFont typeface="Raleway"/>
              <a:buChar char="●"/>
            </a:pPr>
            <a:r>
              <a:rPr lang="en" sz="1600">
                <a:latin typeface="Raleway"/>
                <a:ea typeface="Raleway"/>
                <a:cs typeface="Raleway"/>
                <a:sym typeface="Raleway"/>
              </a:rPr>
              <a:t>Small businesses make up nearly a third of the new and established companies among the </a:t>
            </a:r>
            <a:r>
              <a:rPr b="1" lang="en" sz="1600">
                <a:latin typeface="Raleway"/>
                <a:ea typeface="Raleway"/>
                <a:cs typeface="Raleway"/>
                <a:sym typeface="Raleway"/>
              </a:rPr>
              <a:t>22</a:t>
            </a:r>
            <a:r>
              <a:rPr lang="en" sz="1600">
                <a:latin typeface="Raleway"/>
                <a:ea typeface="Raleway"/>
                <a:cs typeface="Raleway"/>
                <a:sym typeface="Raleway"/>
              </a:rPr>
              <a:t> that became BPA holders</a:t>
            </a:r>
            <a:endParaRPr sz="1600">
              <a:latin typeface="Raleway"/>
              <a:ea typeface="Raleway"/>
              <a:cs typeface="Raleway"/>
              <a:sym typeface="Raleway"/>
            </a:endParaRPr>
          </a:p>
        </p:txBody>
      </p:sp>
      <p:sp>
        <p:nvSpPr>
          <p:cNvPr id="246" name="Google Shape;246;p33"/>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3"/>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3"/>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aleway"/>
                <a:ea typeface="Raleway"/>
                <a:cs typeface="Raleway"/>
                <a:sym typeface="Raleway"/>
              </a:rPr>
              <a:t>GSA Centers of Excellence</a:t>
            </a:r>
            <a:endParaRPr b="1" i="0" sz="600" u="none" cap="none" strike="noStrike">
              <a:solidFill>
                <a:srgbClr val="000000"/>
              </a:solidFill>
              <a:latin typeface="Raleway"/>
              <a:ea typeface="Raleway"/>
              <a:cs typeface="Raleway"/>
              <a:sym typeface="Raleway"/>
            </a:endParaRPr>
          </a:p>
        </p:txBody>
      </p:sp>
      <p:sp>
        <p:nvSpPr>
          <p:cNvPr id="249" name="Google Shape;249;p3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0" name="Google Shape;250;p33"/>
          <p:cNvPicPr preferRelativeResize="0"/>
          <p:nvPr/>
        </p:nvPicPr>
        <p:blipFill rotWithShape="1">
          <a:blip r:embed="rId3">
            <a:alphaModFix/>
          </a:blip>
          <a:srcRect b="0" l="0" r="0" t="0"/>
          <a:stretch/>
        </p:blipFill>
        <p:spPr>
          <a:xfrm>
            <a:off x="8644523" y="135150"/>
            <a:ext cx="264983" cy="265249"/>
          </a:xfrm>
          <a:prstGeom prst="rect">
            <a:avLst/>
          </a:prstGeom>
          <a:noFill/>
          <a:ln>
            <a:noFill/>
          </a:ln>
        </p:spPr>
      </p:pic>
      <p:pic>
        <p:nvPicPr>
          <p:cNvPr id="251" name="Google Shape;251;p33"/>
          <p:cNvPicPr preferRelativeResize="0"/>
          <p:nvPr/>
        </p:nvPicPr>
        <p:blipFill rotWithShape="1">
          <a:blip r:embed="rId4">
            <a:alphaModFix/>
          </a:blip>
          <a:srcRect b="0" l="0" r="0" t="0"/>
          <a:stretch/>
        </p:blipFill>
        <p:spPr>
          <a:xfrm>
            <a:off x="6907976" y="135150"/>
            <a:ext cx="1527375" cy="265250"/>
          </a:xfrm>
          <a:prstGeom prst="rect">
            <a:avLst/>
          </a:prstGeom>
          <a:noFill/>
          <a:ln>
            <a:noFill/>
          </a:ln>
        </p:spPr>
      </p:pic>
      <p:sp>
        <p:nvSpPr>
          <p:cNvPr id="252" name="Google Shape;252;p33"/>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253" name="Google Shape;253;p33"/>
          <p:cNvSpPr txBox="1"/>
          <p:nvPr/>
        </p:nvSpPr>
        <p:spPr>
          <a:xfrm>
            <a:off x="730725" y="1166250"/>
            <a:ext cx="4465500" cy="6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lang="en" sz="2600">
                <a:solidFill>
                  <a:srgbClr val="1C304A"/>
                </a:solidFill>
                <a:latin typeface="Raleway"/>
                <a:ea typeface="Raleway"/>
                <a:cs typeface="Raleway"/>
                <a:sym typeface="Raleway"/>
              </a:rPr>
              <a:t>Highlights</a:t>
            </a:r>
            <a:endParaRPr b="0" i="0" sz="2600" u="none" cap="none" strike="noStrike">
              <a:solidFill>
                <a:srgbClr val="1A1A1A"/>
              </a:solidFill>
              <a:latin typeface="Raleway"/>
              <a:ea typeface="Raleway"/>
              <a:cs typeface="Raleway"/>
              <a:sym typeface="Raleway"/>
            </a:endParaRPr>
          </a:p>
        </p:txBody>
      </p:sp>
      <p:sp>
        <p:nvSpPr>
          <p:cNvPr id="254" name="Google Shape;254;p33"/>
          <p:cNvSpPr txBox="1"/>
          <p:nvPr/>
        </p:nvSpPr>
        <p:spPr>
          <a:xfrm>
            <a:off x="709975" y="1648550"/>
            <a:ext cx="8138700" cy="74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lang="en" sz="1600">
                <a:latin typeface="Raleway"/>
                <a:ea typeface="Raleway"/>
                <a:cs typeface="Raleway"/>
                <a:sym typeface="Raleway"/>
              </a:rPr>
              <a:t>We had a </a:t>
            </a:r>
            <a:r>
              <a:rPr b="1" lang="en" sz="1600">
                <a:latin typeface="Raleway"/>
                <a:ea typeface="Raleway"/>
                <a:cs typeface="Raleway"/>
                <a:sym typeface="Raleway"/>
              </a:rPr>
              <a:t>great deal of engagement</a:t>
            </a:r>
            <a:r>
              <a:rPr i="0" lang="en" sz="1600" u="none" cap="none" strike="noStrike">
                <a:solidFill>
                  <a:srgbClr val="000000"/>
                </a:solidFill>
                <a:latin typeface="Raleway"/>
                <a:ea typeface="Raleway"/>
                <a:cs typeface="Raleway"/>
                <a:sym typeface="Raleway"/>
              </a:rPr>
              <a:t> </a:t>
            </a:r>
            <a:r>
              <a:rPr lang="en" sz="1600">
                <a:latin typeface="Raleway"/>
                <a:ea typeface="Raleway"/>
                <a:cs typeface="Raleway"/>
                <a:sym typeface="Raleway"/>
              </a:rPr>
              <a:t>as a result of the press surrounding this project, leading to an </a:t>
            </a:r>
            <a:r>
              <a:rPr b="1" lang="en" sz="1600">
                <a:latin typeface="Raleway"/>
                <a:ea typeface="Raleway"/>
                <a:cs typeface="Raleway"/>
                <a:sym typeface="Raleway"/>
              </a:rPr>
              <a:t>incredible response rate</a:t>
            </a:r>
            <a:r>
              <a:rPr lang="en" sz="1600">
                <a:latin typeface="Raleway"/>
                <a:ea typeface="Raleway"/>
                <a:cs typeface="Raleway"/>
                <a:sym typeface="Raleway"/>
              </a:rPr>
              <a:t> from a </a:t>
            </a:r>
            <a:r>
              <a:rPr b="1" lang="en" sz="1600">
                <a:latin typeface="Raleway"/>
                <a:ea typeface="Raleway"/>
                <a:cs typeface="Raleway"/>
                <a:sym typeface="Raleway"/>
              </a:rPr>
              <a:t>broad section of industry</a:t>
            </a:r>
            <a:r>
              <a:rPr lang="en">
                <a:solidFill>
                  <a:srgbClr val="212121"/>
                </a:solidFill>
                <a:latin typeface="Source Sans Pro"/>
                <a:ea typeface="Source Sans Pro"/>
                <a:cs typeface="Source Sans Pro"/>
                <a:sym typeface="Source Sans Pro"/>
              </a:rPr>
              <a:t>.</a:t>
            </a:r>
            <a:endParaRPr b="0" i="0" sz="1400" u="none" cap="none" strike="noStrike">
              <a:solidFill>
                <a:srgbClr val="000000"/>
              </a:solidFill>
              <a:latin typeface="Arial"/>
              <a:ea typeface="Arial"/>
              <a:cs typeface="Arial"/>
              <a:sym typeface="Arial"/>
            </a:endParaRPr>
          </a:p>
        </p:txBody>
      </p:sp>
      <p:sp>
        <p:nvSpPr>
          <p:cNvPr id="255" name="Google Shape;255;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rgbClr val="666666"/>
                </a:solidFill>
              </a:rPr>
              <a:t>‹#›</a:t>
            </a:fld>
            <a:endParaRPr>
              <a:solidFill>
                <a:srgbClr val="666666"/>
              </a:solidFill>
            </a:endParaRPr>
          </a:p>
        </p:txBody>
      </p:sp>
      <p:sp>
        <p:nvSpPr>
          <p:cNvPr id="256" name="Google Shape;256;p33"/>
          <p:cNvSpPr txBox="1"/>
          <p:nvPr/>
        </p:nvSpPr>
        <p:spPr>
          <a:xfrm>
            <a:off x="709975" y="978338"/>
            <a:ext cx="1387800" cy="138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lang="en" sz="900">
                <a:latin typeface="Raleway"/>
                <a:ea typeface="Raleway"/>
                <a:cs typeface="Raleway"/>
                <a:sym typeface="Raleway"/>
              </a:rPr>
              <a:t>Overview</a:t>
            </a:r>
            <a:endParaRPr b="0" i="0" sz="900" u="none" cap="none" strike="noStrike">
              <a:solidFill>
                <a:srgbClr val="000000"/>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4"/>
          <p:cNvSpPr/>
          <p:nvPr/>
        </p:nvSpPr>
        <p:spPr>
          <a:xfrm>
            <a:off x="5270575" y="853850"/>
            <a:ext cx="3882900" cy="42897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4"/>
          <p:cNvSpPr txBox="1"/>
          <p:nvPr>
            <p:ph idx="1" type="body"/>
          </p:nvPr>
        </p:nvSpPr>
        <p:spPr>
          <a:xfrm>
            <a:off x="721225" y="1916475"/>
            <a:ext cx="3893400" cy="26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600">
                <a:solidFill>
                  <a:srgbClr val="000000"/>
                </a:solidFill>
                <a:latin typeface="Raleway"/>
                <a:ea typeface="Raleway"/>
                <a:cs typeface="Raleway"/>
                <a:sym typeface="Raleway"/>
              </a:rPr>
              <a:t>Without the </a:t>
            </a:r>
            <a:r>
              <a:rPr b="1" lang="en" sz="1600">
                <a:solidFill>
                  <a:srgbClr val="000000"/>
                </a:solidFill>
                <a:latin typeface="Raleway"/>
                <a:ea typeface="Raleway"/>
                <a:cs typeface="Raleway"/>
                <a:sym typeface="Raleway"/>
              </a:rPr>
              <a:t>teamwork</a:t>
            </a:r>
            <a:r>
              <a:rPr lang="en" sz="1600">
                <a:solidFill>
                  <a:srgbClr val="000000"/>
                </a:solidFill>
                <a:latin typeface="Raleway"/>
                <a:ea typeface="Raleway"/>
                <a:cs typeface="Raleway"/>
                <a:sym typeface="Raleway"/>
              </a:rPr>
              <a:t> between R01 and CoE (as well as our colleagues from 18F Acquisitions, who supported us along the way), this evaluation process would not be what it was.</a:t>
            </a:r>
            <a:endParaRPr sz="1600">
              <a:solidFill>
                <a:srgbClr val="000000"/>
              </a:solidFill>
              <a:latin typeface="Raleway"/>
              <a:ea typeface="Raleway"/>
              <a:cs typeface="Raleway"/>
              <a:sym typeface="Raleway"/>
            </a:endParaRPr>
          </a:p>
          <a:p>
            <a:pPr indent="0" lvl="0" marL="0" rtl="0" algn="l">
              <a:lnSpc>
                <a:spcPct val="115000"/>
              </a:lnSpc>
              <a:spcBef>
                <a:spcPts val="0"/>
              </a:spcBef>
              <a:spcAft>
                <a:spcPts val="0"/>
              </a:spcAft>
              <a:buSzPts val="1300"/>
              <a:buNone/>
            </a:pPr>
            <a:r>
              <a:t/>
            </a:r>
            <a:endParaRPr sz="1600">
              <a:solidFill>
                <a:srgbClr val="000000"/>
              </a:solidFill>
              <a:latin typeface="Raleway"/>
              <a:ea typeface="Raleway"/>
              <a:cs typeface="Raleway"/>
              <a:sym typeface="Raleway"/>
            </a:endParaRPr>
          </a:p>
          <a:p>
            <a:pPr indent="0" lvl="0" marL="0" rtl="0" algn="l">
              <a:lnSpc>
                <a:spcPct val="115000"/>
              </a:lnSpc>
              <a:spcBef>
                <a:spcPts val="0"/>
              </a:spcBef>
              <a:spcAft>
                <a:spcPts val="0"/>
              </a:spcAft>
              <a:buSzPts val="1300"/>
              <a:buNone/>
            </a:pPr>
            <a:r>
              <a:rPr lang="en" sz="1600">
                <a:solidFill>
                  <a:srgbClr val="000000"/>
                </a:solidFill>
                <a:latin typeface="Raleway"/>
                <a:ea typeface="Raleway"/>
                <a:cs typeface="Raleway"/>
                <a:sym typeface="Raleway"/>
              </a:rPr>
              <a:t>The same is true for the </a:t>
            </a:r>
            <a:r>
              <a:rPr b="1" lang="en" sz="1600">
                <a:solidFill>
                  <a:srgbClr val="000000"/>
                </a:solidFill>
                <a:latin typeface="Raleway"/>
                <a:ea typeface="Raleway"/>
                <a:cs typeface="Raleway"/>
                <a:sym typeface="Raleway"/>
              </a:rPr>
              <a:t>feedback</a:t>
            </a:r>
            <a:r>
              <a:rPr lang="en" sz="1600">
                <a:solidFill>
                  <a:srgbClr val="000000"/>
                </a:solidFill>
                <a:latin typeface="Raleway"/>
                <a:ea typeface="Raleway"/>
                <a:cs typeface="Raleway"/>
                <a:sym typeface="Raleway"/>
              </a:rPr>
              <a:t> we received from industry through our RFI, during which we posted a draft RFQ.</a:t>
            </a:r>
            <a:endParaRPr sz="1600">
              <a:solidFill>
                <a:srgbClr val="000000"/>
              </a:solidFill>
              <a:latin typeface="Raleway"/>
              <a:ea typeface="Raleway"/>
              <a:cs typeface="Raleway"/>
              <a:sym typeface="Raleway"/>
            </a:endParaRPr>
          </a:p>
        </p:txBody>
      </p:sp>
      <p:sp>
        <p:nvSpPr>
          <p:cNvPr id="263" name="Google Shape;263;p34"/>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4"/>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4"/>
          <p:cNvSpPr/>
          <p:nvPr/>
        </p:nvSpPr>
        <p:spPr>
          <a:xfrm>
            <a:off x="5270575" y="853850"/>
            <a:ext cx="3882900" cy="42897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6" name="Google Shape;266;p34"/>
          <p:cNvPicPr preferRelativeResize="0"/>
          <p:nvPr/>
        </p:nvPicPr>
        <p:blipFill rotWithShape="1">
          <a:blip r:embed="rId3">
            <a:alphaModFix amt="80000"/>
          </a:blip>
          <a:srcRect b="0" l="14378" r="14371" t="0"/>
          <a:stretch/>
        </p:blipFill>
        <p:spPr>
          <a:xfrm>
            <a:off x="5118175" y="701450"/>
            <a:ext cx="3873427" cy="4289648"/>
          </a:xfrm>
          <a:prstGeom prst="rect">
            <a:avLst/>
          </a:prstGeom>
          <a:noFill/>
          <a:ln>
            <a:noFill/>
          </a:ln>
        </p:spPr>
      </p:pic>
      <p:pic>
        <p:nvPicPr>
          <p:cNvPr id="267" name="Google Shape;267;p34"/>
          <p:cNvPicPr preferRelativeResize="0"/>
          <p:nvPr/>
        </p:nvPicPr>
        <p:blipFill rotWithShape="1">
          <a:blip r:embed="rId4">
            <a:alphaModFix/>
          </a:blip>
          <a:srcRect b="0" l="0" r="0" t="0"/>
          <a:stretch/>
        </p:blipFill>
        <p:spPr>
          <a:xfrm>
            <a:off x="8644523" y="135150"/>
            <a:ext cx="264983" cy="265249"/>
          </a:xfrm>
          <a:prstGeom prst="rect">
            <a:avLst/>
          </a:prstGeom>
          <a:noFill/>
          <a:ln>
            <a:noFill/>
          </a:ln>
        </p:spPr>
      </p:pic>
      <p:pic>
        <p:nvPicPr>
          <p:cNvPr id="268" name="Google Shape;268;p34"/>
          <p:cNvPicPr preferRelativeResize="0"/>
          <p:nvPr/>
        </p:nvPicPr>
        <p:blipFill rotWithShape="1">
          <a:blip r:embed="rId5">
            <a:alphaModFix/>
          </a:blip>
          <a:srcRect b="0" l="0" r="0" t="0"/>
          <a:stretch/>
        </p:blipFill>
        <p:spPr>
          <a:xfrm>
            <a:off x="6907976" y="135150"/>
            <a:ext cx="1527375" cy="265250"/>
          </a:xfrm>
          <a:prstGeom prst="rect">
            <a:avLst/>
          </a:prstGeom>
          <a:noFill/>
          <a:ln>
            <a:noFill/>
          </a:ln>
        </p:spPr>
      </p:pic>
      <p:sp>
        <p:nvSpPr>
          <p:cNvPr id="269" name="Google Shape;269;p34"/>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270" name="Google Shape;270;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71" name="Google Shape;271;p34"/>
          <p:cNvSpPr txBox="1"/>
          <p:nvPr/>
        </p:nvSpPr>
        <p:spPr>
          <a:xfrm>
            <a:off x="709975" y="978338"/>
            <a:ext cx="1387800" cy="138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lang="en" sz="900">
                <a:latin typeface="Raleway"/>
                <a:ea typeface="Raleway"/>
                <a:cs typeface="Raleway"/>
                <a:sym typeface="Raleway"/>
              </a:rPr>
              <a:t>The Process</a:t>
            </a:r>
            <a:endParaRPr b="0" i="0" sz="900" u="none" cap="none" strike="noStrike">
              <a:solidFill>
                <a:srgbClr val="000000"/>
              </a:solidFill>
              <a:latin typeface="Raleway"/>
              <a:ea typeface="Raleway"/>
              <a:cs typeface="Raleway"/>
              <a:sym typeface="Raleway"/>
            </a:endParaRPr>
          </a:p>
        </p:txBody>
      </p:sp>
      <p:sp>
        <p:nvSpPr>
          <p:cNvPr id="272" name="Google Shape;272;p34"/>
          <p:cNvSpPr txBox="1"/>
          <p:nvPr/>
        </p:nvSpPr>
        <p:spPr>
          <a:xfrm>
            <a:off x="730725" y="1166250"/>
            <a:ext cx="4465500" cy="6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lang="en" sz="2600">
                <a:solidFill>
                  <a:srgbClr val="1C304A"/>
                </a:solidFill>
                <a:latin typeface="Raleway"/>
                <a:ea typeface="Raleway"/>
                <a:cs typeface="Raleway"/>
                <a:sym typeface="Raleway"/>
              </a:rPr>
              <a:t>Collaboration was key</a:t>
            </a:r>
            <a:endParaRPr b="0" i="0" sz="2600" u="none" cap="none" strike="noStrike">
              <a:solidFill>
                <a:srgbClr val="1A1A1A"/>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5"/>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5"/>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5"/>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aleway"/>
                <a:ea typeface="Raleway"/>
                <a:cs typeface="Raleway"/>
                <a:sym typeface="Raleway"/>
              </a:rPr>
              <a:t>GSA Centers of Excellence</a:t>
            </a:r>
            <a:endParaRPr b="1" i="0" sz="600" u="none" cap="none" strike="noStrike">
              <a:solidFill>
                <a:srgbClr val="000000"/>
              </a:solidFill>
              <a:latin typeface="Raleway"/>
              <a:ea typeface="Raleway"/>
              <a:cs typeface="Raleway"/>
              <a:sym typeface="Raleway"/>
            </a:endParaRPr>
          </a:p>
        </p:txBody>
      </p:sp>
      <p:sp>
        <p:nvSpPr>
          <p:cNvPr id="280" name="Google Shape;280;p35"/>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1" name="Google Shape;281;p35"/>
          <p:cNvPicPr preferRelativeResize="0"/>
          <p:nvPr/>
        </p:nvPicPr>
        <p:blipFill rotWithShape="1">
          <a:blip r:embed="rId3">
            <a:alphaModFix/>
          </a:blip>
          <a:srcRect b="0" l="0" r="0" t="0"/>
          <a:stretch/>
        </p:blipFill>
        <p:spPr>
          <a:xfrm>
            <a:off x="8644523" y="135150"/>
            <a:ext cx="264983" cy="265249"/>
          </a:xfrm>
          <a:prstGeom prst="rect">
            <a:avLst/>
          </a:prstGeom>
          <a:noFill/>
          <a:ln>
            <a:noFill/>
          </a:ln>
        </p:spPr>
      </p:pic>
      <p:pic>
        <p:nvPicPr>
          <p:cNvPr id="282" name="Google Shape;282;p35"/>
          <p:cNvPicPr preferRelativeResize="0"/>
          <p:nvPr/>
        </p:nvPicPr>
        <p:blipFill rotWithShape="1">
          <a:blip r:embed="rId4">
            <a:alphaModFix/>
          </a:blip>
          <a:srcRect b="0" l="0" r="0" t="0"/>
          <a:stretch/>
        </p:blipFill>
        <p:spPr>
          <a:xfrm>
            <a:off x="6907976" y="135150"/>
            <a:ext cx="1527375" cy="265250"/>
          </a:xfrm>
          <a:prstGeom prst="rect">
            <a:avLst/>
          </a:prstGeom>
          <a:noFill/>
          <a:ln>
            <a:noFill/>
          </a:ln>
        </p:spPr>
      </p:pic>
      <p:sp>
        <p:nvSpPr>
          <p:cNvPr id="283" name="Google Shape;283;p35"/>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284" name="Google Shape;284;p35"/>
          <p:cNvSpPr txBox="1"/>
          <p:nvPr/>
        </p:nvSpPr>
        <p:spPr>
          <a:xfrm>
            <a:off x="730725" y="1166250"/>
            <a:ext cx="4465500" cy="6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lang="en" sz="2600">
                <a:solidFill>
                  <a:srgbClr val="1C304A"/>
                </a:solidFill>
                <a:latin typeface="Raleway"/>
                <a:ea typeface="Raleway"/>
                <a:cs typeface="Raleway"/>
                <a:sym typeface="Raleway"/>
              </a:rPr>
              <a:t>How it came to be</a:t>
            </a:r>
            <a:endParaRPr b="0" i="0" sz="2600" u="none" cap="none" strike="noStrike">
              <a:solidFill>
                <a:srgbClr val="1A1A1A"/>
              </a:solidFill>
              <a:latin typeface="Raleway"/>
              <a:ea typeface="Raleway"/>
              <a:cs typeface="Raleway"/>
              <a:sym typeface="Raleway"/>
            </a:endParaRPr>
          </a:p>
        </p:txBody>
      </p:sp>
      <p:sp>
        <p:nvSpPr>
          <p:cNvPr id="285" name="Google Shape;285;p35"/>
          <p:cNvSpPr txBox="1"/>
          <p:nvPr/>
        </p:nvSpPr>
        <p:spPr>
          <a:xfrm>
            <a:off x="709975" y="1648550"/>
            <a:ext cx="8138700" cy="74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lang="en" sz="1600">
                <a:latin typeface="Raleway"/>
                <a:ea typeface="Raleway"/>
                <a:cs typeface="Raleway"/>
                <a:sym typeface="Raleway"/>
              </a:rPr>
              <a:t>The </a:t>
            </a:r>
            <a:r>
              <a:rPr b="1" lang="en" sz="1600">
                <a:latin typeface="Raleway"/>
                <a:ea typeface="Raleway"/>
                <a:cs typeface="Raleway"/>
                <a:sym typeface="Raleway"/>
              </a:rPr>
              <a:t>original evaluation process</a:t>
            </a:r>
            <a:r>
              <a:rPr lang="en" sz="1600">
                <a:latin typeface="Raleway"/>
                <a:ea typeface="Raleway"/>
                <a:cs typeface="Raleway"/>
                <a:sym typeface="Raleway"/>
              </a:rPr>
              <a:t> was a familiar one to many in that a response would consist of two parts:</a:t>
            </a:r>
            <a:endParaRPr sz="1600">
              <a:latin typeface="Raleway"/>
              <a:ea typeface="Raleway"/>
              <a:cs typeface="Raleway"/>
              <a:sym typeface="Raleway"/>
            </a:endParaRPr>
          </a:p>
          <a:p>
            <a:pPr indent="-330200" lvl="0" marL="457200" marR="0" rtl="0" algn="l">
              <a:lnSpc>
                <a:spcPct val="115000"/>
              </a:lnSpc>
              <a:spcBef>
                <a:spcPts val="0"/>
              </a:spcBef>
              <a:spcAft>
                <a:spcPts val="0"/>
              </a:spcAft>
              <a:buSzPts val="1600"/>
              <a:buFont typeface="Raleway"/>
              <a:buChar char="●"/>
            </a:pPr>
            <a:r>
              <a:rPr lang="en" sz="1600" u="sng">
                <a:latin typeface="Raleway"/>
                <a:ea typeface="Raleway"/>
                <a:cs typeface="Raleway"/>
                <a:sym typeface="Raleway"/>
              </a:rPr>
              <a:t>Part 1</a:t>
            </a:r>
            <a:r>
              <a:rPr lang="en" sz="1600">
                <a:latin typeface="Raleway"/>
                <a:ea typeface="Raleway"/>
                <a:cs typeface="Raleway"/>
                <a:sym typeface="Raleway"/>
              </a:rPr>
              <a:t> would be the technical volume, including the technical and management approaches; and,</a:t>
            </a:r>
            <a:endParaRPr sz="1600">
              <a:latin typeface="Raleway"/>
              <a:ea typeface="Raleway"/>
              <a:cs typeface="Raleway"/>
              <a:sym typeface="Raleway"/>
            </a:endParaRPr>
          </a:p>
          <a:p>
            <a:pPr indent="-330200" lvl="0" marL="457200" marR="0" rtl="0" algn="l">
              <a:lnSpc>
                <a:spcPct val="115000"/>
              </a:lnSpc>
              <a:spcBef>
                <a:spcPts val="0"/>
              </a:spcBef>
              <a:spcAft>
                <a:spcPts val="0"/>
              </a:spcAft>
              <a:buSzPts val="1600"/>
              <a:buFont typeface="Raleway"/>
              <a:buChar char="●"/>
            </a:pPr>
            <a:r>
              <a:rPr lang="en" sz="1600" u="sng">
                <a:latin typeface="Raleway"/>
                <a:ea typeface="Raleway"/>
                <a:cs typeface="Raleway"/>
                <a:sym typeface="Raleway"/>
              </a:rPr>
              <a:t>Part 2</a:t>
            </a:r>
            <a:r>
              <a:rPr lang="en" sz="1600">
                <a:latin typeface="Raleway"/>
                <a:ea typeface="Raleway"/>
                <a:cs typeface="Raleway"/>
                <a:sym typeface="Raleway"/>
              </a:rPr>
              <a:t> would be a pricing volume.</a:t>
            </a:r>
            <a:endParaRPr sz="1600">
              <a:latin typeface="Raleway"/>
              <a:ea typeface="Raleway"/>
              <a:cs typeface="Raleway"/>
              <a:sym typeface="Raleway"/>
            </a:endParaRPr>
          </a:p>
          <a:p>
            <a:pPr indent="0" lvl="0" marL="0" marR="0" rtl="0" algn="l">
              <a:lnSpc>
                <a:spcPct val="115000"/>
              </a:lnSpc>
              <a:spcBef>
                <a:spcPts val="0"/>
              </a:spcBef>
              <a:spcAft>
                <a:spcPts val="0"/>
              </a:spcAft>
              <a:buNone/>
            </a:pPr>
            <a:r>
              <a:t/>
            </a:r>
            <a:endParaRPr sz="1600">
              <a:latin typeface="Raleway"/>
              <a:ea typeface="Raleway"/>
              <a:cs typeface="Raleway"/>
              <a:sym typeface="Raleway"/>
            </a:endParaRPr>
          </a:p>
          <a:p>
            <a:pPr indent="0" lvl="0" marL="0" marR="0" rtl="0" algn="l">
              <a:lnSpc>
                <a:spcPct val="115000"/>
              </a:lnSpc>
              <a:spcBef>
                <a:spcPts val="0"/>
              </a:spcBef>
              <a:spcAft>
                <a:spcPts val="0"/>
              </a:spcAft>
              <a:buNone/>
            </a:pPr>
            <a:r>
              <a:rPr b="1" lang="en" sz="1600">
                <a:latin typeface="Raleway"/>
                <a:ea typeface="Raleway"/>
                <a:cs typeface="Raleway"/>
                <a:sym typeface="Raleway"/>
              </a:rPr>
              <a:t>Feedback from our RFI</a:t>
            </a:r>
            <a:r>
              <a:rPr lang="en" sz="1600">
                <a:latin typeface="Raleway"/>
                <a:ea typeface="Raleway"/>
                <a:cs typeface="Raleway"/>
                <a:sym typeface="Raleway"/>
              </a:rPr>
              <a:t>, especially from small businesses, </a:t>
            </a:r>
            <a:r>
              <a:rPr b="1" lang="en" sz="1600">
                <a:latin typeface="Raleway"/>
                <a:ea typeface="Raleway"/>
                <a:cs typeface="Raleway"/>
                <a:sym typeface="Raleway"/>
              </a:rPr>
              <a:t>indicated</a:t>
            </a:r>
            <a:r>
              <a:rPr lang="en" sz="1600">
                <a:latin typeface="Raleway"/>
                <a:ea typeface="Raleway"/>
                <a:cs typeface="Raleway"/>
                <a:sym typeface="Raleway"/>
              </a:rPr>
              <a:t> that in order to attract new-to-government as well as small businesses, </a:t>
            </a:r>
            <a:r>
              <a:rPr b="1" lang="en" sz="1600">
                <a:latin typeface="Raleway"/>
                <a:ea typeface="Raleway"/>
                <a:cs typeface="Raleway"/>
                <a:sym typeface="Raleway"/>
              </a:rPr>
              <a:t>this wasn’t going to work for us</a:t>
            </a:r>
            <a:r>
              <a:rPr lang="en" sz="1600">
                <a:latin typeface="Raleway"/>
                <a:ea typeface="Raleway"/>
                <a:cs typeface="Raleway"/>
                <a:sym typeface="Raleway"/>
              </a:rPr>
              <a:t>. In particular, it was noted that this wouldn’t permit them to demonstrate their technical capabilities in a way that would be effective or useful to evaluators.</a:t>
            </a:r>
            <a:endParaRPr sz="1600">
              <a:latin typeface="Raleway"/>
              <a:ea typeface="Raleway"/>
              <a:cs typeface="Raleway"/>
              <a:sym typeface="Raleway"/>
            </a:endParaRPr>
          </a:p>
        </p:txBody>
      </p:sp>
      <p:sp>
        <p:nvSpPr>
          <p:cNvPr id="286" name="Google Shape;286;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rgbClr val="666666"/>
                </a:solidFill>
              </a:rPr>
              <a:t>‹#›</a:t>
            </a:fld>
            <a:endParaRPr>
              <a:solidFill>
                <a:srgbClr val="666666"/>
              </a:solidFill>
            </a:endParaRPr>
          </a:p>
        </p:txBody>
      </p:sp>
      <p:sp>
        <p:nvSpPr>
          <p:cNvPr id="287" name="Google Shape;287;p35"/>
          <p:cNvSpPr txBox="1"/>
          <p:nvPr/>
        </p:nvSpPr>
        <p:spPr>
          <a:xfrm>
            <a:off x="709975" y="978338"/>
            <a:ext cx="1387800" cy="13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600"/>
              <a:buFont typeface="Arial"/>
              <a:buNone/>
            </a:pPr>
            <a:r>
              <a:rPr lang="en" sz="900">
                <a:latin typeface="Raleway"/>
                <a:ea typeface="Raleway"/>
                <a:cs typeface="Raleway"/>
                <a:sym typeface="Raleway"/>
              </a:rPr>
              <a:t>The Process</a:t>
            </a:r>
            <a:endParaRPr sz="9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6"/>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6"/>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6"/>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aleway"/>
                <a:ea typeface="Raleway"/>
                <a:cs typeface="Raleway"/>
                <a:sym typeface="Raleway"/>
              </a:rPr>
              <a:t>GSA Centers of Excellence</a:t>
            </a:r>
            <a:endParaRPr b="1" i="0" sz="600" u="none" cap="none" strike="noStrike">
              <a:solidFill>
                <a:srgbClr val="000000"/>
              </a:solidFill>
              <a:latin typeface="Raleway"/>
              <a:ea typeface="Raleway"/>
              <a:cs typeface="Raleway"/>
              <a:sym typeface="Raleway"/>
            </a:endParaRPr>
          </a:p>
        </p:txBody>
      </p:sp>
      <p:sp>
        <p:nvSpPr>
          <p:cNvPr id="295" name="Google Shape;295;p36"/>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6" name="Google Shape;296;p36"/>
          <p:cNvPicPr preferRelativeResize="0"/>
          <p:nvPr/>
        </p:nvPicPr>
        <p:blipFill rotWithShape="1">
          <a:blip r:embed="rId3">
            <a:alphaModFix/>
          </a:blip>
          <a:srcRect b="0" l="0" r="0" t="0"/>
          <a:stretch/>
        </p:blipFill>
        <p:spPr>
          <a:xfrm>
            <a:off x="8644523" y="135150"/>
            <a:ext cx="264983" cy="265249"/>
          </a:xfrm>
          <a:prstGeom prst="rect">
            <a:avLst/>
          </a:prstGeom>
          <a:noFill/>
          <a:ln>
            <a:noFill/>
          </a:ln>
        </p:spPr>
      </p:pic>
      <p:pic>
        <p:nvPicPr>
          <p:cNvPr id="297" name="Google Shape;297;p36"/>
          <p:cNvPicPr preferRelativeResize="0"/>
          <p:nvPr/>
        </p:nvPicPr>
        <p:blipFill rotWithShape="1">
          <a:blip r:embed="rId4">
            <a:alphaModFix/>
          </a:blip>
          <a:srcRect b="0" l="0" r="0" t="0"/>
          <a:stretch/>
        </p:blipFill>
        <p:spPr>
          <a:xfrm>
            <a:off x="6907976" y="135150"/>
            <a:ext cx="1527375" cy="265250"/>
          </a:xfrm>
          <a:prstGeom prst="rect">
            <a:avLst/>
          </a:prstGeom>
          <a:noFill/>
          <a:ln>
            <a:noFill/>
          </a:ln>
        </p:spPr>
      </p:pic>
      <p:sp>
        <p:nvSpPr>
          <p:cNvPr id="298" name="Google Shape;298;p36"/>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299" name="Google Shape;299;p36"/>
          <p:cNvSpPr txBox="1"/>
          <p:nvPr/>
        </p:nvSpPr>
        <p:spPr>
          <a:xfrm>
            <a:off x="730725" y="1166250"/>
            <a:ext cx="4465500" cy="6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lang="en" sz="2600">
                <a:solidFill>
                  <a:srgbClr val="1C304A"/>
                </a:solidFill>
                <a:latin typeface="Raleway"/>
                <a:ea typeface="Raleway"/>
                <a:cs typeface="Raleway"/>
                <a:sym typeface="Raleway"/>
              </a:rPr>
              <a:t>Changes made</a:t>
            </a:r>
            <a:endParaRPr b="0" i="0" sz="2600" u="none" cap="none" strike="noStrike">
              <a:solidFill>
                <a:srgbClr val="1A1A1A"/>
              </a:solidFill>
              <a:latin typeface="Raleway"/>
              <a:ea typeface="Raleway"/>
              <a:cs typeface="Raleway"/>
              <a:sym typeface="Raleway"/>
            </a:endParaRPr>
          </a:p>
        </p:txBody>
      </p:sp>
      <p:sp>
        <p:nvSpPr>
          <p:cNvPr id="300" name="Google Shape;300;p36"/>
          <p:cNvSpPr txBox="1"/>
          <p:nvPr/>
        </p:nvSpPr>
        <p:spPr>
          <a:xfrm>
            <a:off x="709975" y="1648550"/>
            <a:ext cx="8138700" cy="74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lang="en" sz="1600">
                <a:latin typeface="Raleway"/>
                <a:ea typeface="Raleway"/>
                <a:cs typeface="Raleway"/>
                <a:sym typeface="Raleway"/>
              </a:rPr>
              <a:t>The teams spent time</a:t>
            </a:r>
            <a:r>
              <a:rPr lang="en" sz="1600">
                <a:latin typeface="Raleway"/>
                <a:ea typeface="Raleway"/>
                <a:cs typeface="Raleway"/>
                <a:sym typeface="Raleway"/>
              </a:rPr>
              <a:t> </a:t>
            </a:r>
            <a:r>
              <a:rPr b="1" lang="en" sz="1600">
                <a:latin typeface="Raleway"/>
                <a:ea typeface="Raleway"/>
                <a:cs typeface="Raleway"/>
                <a:sym typeface="Raleway"/>
              </a:rPr>
              <a:t>reflecting upon</a:t>
            </a:r>
            <a:r>
              <a:rPr lang="en" sz="1600">
                <a:latin typeface="Raleway"/>
                <a:ea typeface="Raleway"/>
                <a:cs typeface="Raleway"/>
                <a:sym typeface="Raleway"/>
              </a:rPr>
              <a:t> what our industry partners told us in </a:t>
            </a:r>
            <a:r>
              <a:rPr b="1" lang="en" sz="1600">
                <a:latin typeface="Raleway"/>
                <a:ea typeface="Raleway"/>
                <a:cs typeface="Raleway"/>
                <a:sym typeface="Raleway"/>
              </a:rPr>
              <a:t>the RFI</a:t>
            </a:r>
            <a:r>
              <a:rPr lang="en" sz="1600">
                <a:latin typeface="Raleway"/>
                <a:ea typeface="Raleway"/>
                <a:cs typeface="Raleway"/>
                <a:sym typeface="Raleway"/>
              </a:rPr>
              <a:t> and what we knew from </a:t>
            </a:r>
            <a:r>
              <a:rPr b="1" lang="en" sz="1600">
                <a:latin typeface="Raleway"/>
                <a:ea typeface="Raleway"/>
                <a:cs typeface="Raleway"/>
                <a:sym typeface="Raleway"/>
              </a:rPr>
              <a:t>previous procurements</a:t>
            </a:r>
            <a:r>
              <a:rPr lang="en" sz="1600">
                <a:latin typeface="Raleway"/>
                <a:ea typeface="Raleway"/>
                <a:cs typeface="Raleway"/>
                <a:sym typeface="Raleway"/>
              </a:rPr>
              <a:t>. We also </a:t>
            </a:r>
            <a:r>
              <a:rPr lang="en" sz="1600">
                <a:latin typeface="Raleway"/>
                <a:ea typeface="Raleway"/>
                <a:cs typeface="Raleway"/>
                <a:sym typeface="Raleway"/>
              </a:rPr>
              <a:t>took into account the expected volume of responses, the workload this would place on ourselves and our evaluators, and the objective of truly finding best-in-class technical partners.</a:t>
            </a:r>
            <a:endParaRPr sz="1600">
              <a:latin typeface="Raleway"/>
              <a:ea typeface="Raleway"/>
              <a:cs typeface="Raleway"/>
              <a:sym typeface="Raleway"/>
            </a:endParaRPr>
          </a:p>
          <a:p>
            <a:pPr indent="0" lvl="0" marL="0" marR="0" rtl="0" algn="l">
              <a:lnSpc>
                <a:spcPct val="115000"/>
              </a:lnSpc>
              <a:spcBef>
                <a:spcPts val="0"/>
              </a:spcBef>
              <a:spcAft>
                <a:spcPts val="0"/>
              </a:spcAft>
              <a:buClr>
                <a:srgbClr val="000000"/>
              </a:buClr>
              <a:buSzPts val="1600"/>
              <a:buFont typeface="Arial"/>
              <a:buNone/>
            </a:pPr>
            <a:r>
              <a:t/>
            </a:r>
            <a:endParaRPr sz="1600">
              <a:latin typeface="Raleway"/>
              <a:ea typeface="Raleway"/>
              <a:cs typeface="Raleway"/>
              <a:sym typeface="Raleway"/>
            </a:endParaRPr>
          </a:p>
          <a:p>
            <a:pPr indent="0" lvl="0" marL="0" marR="0" rtl="0" algn="l">
              <a:lnSpc>
                <a:spcPct val="115000"/>
              </a:lnSpc>
              <a:spcBef>
                <a:spcPts val="0"/>
              </a:spcBef>
              <a:spcAft>
                <a:spcPts val="0"/>
              </a:spcAft>
              <a:buClr>
                <a:srgbClr val="000000"/>
              </a:buClr>
              <a:buSzPts val="1600"/>
              <a:buFont typeface="Arial"/>
              <a:buNone/>
            </a:pPr>
            <a:r>
              <a:rPr lang="en" sz="1600">
                <a:latin typeface="Raleway"/>
                <a:ea typeface="Raleway"/>
                <a:cs typeface="Raleway"/>
                <a:sym typeface="Raleway"/>
              </a:rPr>
              <a:t>The result was a </a:t>
            </a:r>
            <a:r>
              <a:rPr b="1" lang="en" sz="1600">
                <a:latin typeface="Raleway"/>
                <a:ea typeface="Raleway"/>
                <a:cs typeface="Raleway"/>
                <a:sym typeface="Raleway"/>
              </a:rPr>
              <a:t>new evaluation process</a:t>
            </a:r>
            <a:r>
              <a:rPr lang="en" sz="1600">
                <a:latin typeface="Raleway"/>
                <a:ea typeface="Raleway"/>
                <a:cs typeface="Raleway"/>
                <a:sym typeface="Raleway"/>
              </a:rPr>
              <a:t> broken up into three phases (with pricing evaluation limited to determining if a discount against schedule rates was provided):</a:t>
            </a:r>
            <a:endParaRPr sz="1600">
              <a:latin typeface="Raleway"/>
              <a:ea typeface="Raleway"/>
              <a:cs typeface="Raleway"/>
              <a:sym typeface="Raleway"/>
            </a:endParaRPr>
          </a:p>
          <a:p>
            <a:pPr indent="-330200" lvl="0" marL="457200" marR="0" rtl="0" algn="l">
              <a:lnSpc>
                <a:spcPct val="115000"/>
              </a:lnSpc>
              <a:spcBef>
                <a:spcPts val="0"/>
              </a:spcBef>
              <a:spcAft>
                <a:spcPts val="0"/>
              </a:spcAft>
              <a:buSzPts val="1600"/>
              <a:buFont typeface="Raleway"/>
              <a:buChar char="●"/>
            </a:pPr>
            <a:r>
              <a:rPr lang="en" sz="1600" u="sng">
                <a:latin typeface="Raleway"/>
                <a:ea typeface="Raleway"/>
                <a:cs typeface="Raleway"/>
                <a:sym typeface="Raleway"/>
              </a:rPr>
              <a:t>First phase</a:t>
            </a:r>
            <a:r>
              <a:rPr lang="en" sz="1600">
                <a:latin typeface="Raleway"/>
                <a:ea typeface="Raleway"/>
                <a:cs typeface="Raleway"/>
                <a:sym typeface="Raleway"/>
              </a:rPr>
              <a:t>: a technical challenge</a:t>
            </a:r>
            <a:endParaRPr sz="1600">
              <a:latin typeface="Raleway"/>
              <a:ea typeface="Raleway"/>
              <a:cs typeface="Raleway"/>
              <a:sym typeface="Raleway"/>
            </a:endParaRPr>
          </a:p>
          <a:p>
            <a:pPr indent="-330200" lvl="0" marL="457200" marR="0" rtl="0" algn="l">
              <a:lnSpc>
                <a:spcPct val="115000"/>
              </a:lnSpc>
              <a:spcBef>
                <a:spcPts val="0"/>
              </a:spcBef>
              <a:spcAft>
                <a:spcPts val="0"/>
              </a:spcAft>
              <a:buSzPts val="1600"/>
              <a:buFont typeface="Raleway"/>
              <a:buChar char="●"/>
            </a:pPr>
            <a:r>
              <a:rPr lang="en" sz="1600" u="sng">
                <a:latin typeface="Raleway"/>
                <a:ea typeface="Raleway"/>
                <a:cs typeface="Raleway"/>
                <a:sym typeface="Raleway"/>
              </a:rPr>
              <a:t>Second phase</a:t>
            </a:r>
            <a:r>
              <a:rPr lang="en" sz="1600">
                <a:latin typeface="Raleway"/>
                <a:ea typeface="Raleway"/>
                <a:cs typeface="Raleway"/>
                <a:sym typeface="Raleway"/>
              </a:rPr>
              <a:t>: a scenario question</a:t>
            </a:r>
            <a:endParaRPr sz="1600">
              <a:latin typeface="Raleway"/>
              <a:ea typeface="Raleway"/>
              <a:cs typeface="Raleway"/>
              <a:sym typeface="Raleway"/>
            </a:endParaRPr>
          </a:p>
          <a:p>
            <a:pPr indent="-330200" lvl="0" marL="457200" marR="0" rtl="0" algn="l">
              <a:lnSpc>
                <a:spcPct val="115000"/>
              </a:lnSpc>
              <a:spcBef>
                <a:spcPts val="0"/>
              </a:spcBef>
              <a:spcAft>
                <a:spcPts val="0"/>
              </a:spcAft>
              <a:buSzPts val="1600"/>
              <a:buFont typeface="Raleway"/>
              <a:buChar char="●"/>
            </a:pPr>
            <a:r>
              <a:rPr lang="en" sz="1600" u="sng">
                <a:latin typeface="Raleway"/>
                <a:ea typeface="Raleway"/>
                <a:cs typeface="Raleway"/>
                <a:sym typeface="Raleway"/>
              </a:rPr>
              <a:t>Third phase</a:t>
            </a:r>
            <a:r>
              <a:rPr lang="en" sz="1600">
                <a:latin typeface="Raleway"/>
                <a:ea typeface="Raleway"/>
                <a:cs typeface="Raleway"/>
                <a:sym typeface="Raleway"/>
              </a:rPr>
              <a:t>: the technical volume, consisting of technical and management approach as well as similar experience (rather than past experience)</a:t>
            </a:r>
            <a:endParaRPr sz="1600">
              <a:latin typeface="Raleway"/>
              <a:ea typeface="Raleway"/>
              <a:cs typeface="Raleway"/>
              <a:sym typeface="Raleway"/>
            </a:endParaRPr>
          </a:p>
        </p:txBody>
      </p:sp>
      <p:sp>
        <p:nvSpPr>
          <p:cNvPr id="301" name="Google Shape;301;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rgbClr val="666666"/>
                </a:solidFill>
              </a:rPr>
              <a:t>‹#›</a:t>
            </a:fld>
            <a:endParaRPr>
              <a:solidFill>
                <a:srgbClr val="666666"/>
              </a:solidFill>
            </a:endParaRPr>
          </a:p>
        </p:txBody>
      </p:sp>
      <p:sp>
        <p:nvSpPr>
          <p:cNvPr id="302" name="Google Shape;302;p36"/>
          <p:cNvSpPr txBox="1"/>
          <p:nvPr/>
        </p:nvSpPr>
        <p:spPr>
          <a:xfrm>
            <a:off x="709975" y="978338"/>
            <a:ext cx="1387800" cy="13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600"/>
              <a:buFont typeface="Arial"/>
              <a:buNone/>
            </a:pPr>
            <a:r>
              <a:rPr lang="en" sz="900">
                <a:latin typeface="Raleway"/>
                <a:ea typeface="Raleway"/>
                <a:cs typeface="Raleway"/>
                <a:sym typeface="Raleway"/>
              </a:rPr>
              <a:t>The Process</a:t>
            </a:r>
            <a:endParaRPr sz="9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7"/>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7"/>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7"/>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aleway"/>
                <a:ea typeface="Raleway"/>
                <a:cs typeface="Raleway"/>
                <a:sym typeface="Raleway"/>
              </a:rPr>
              <a:t>GSA Centers of Excellence</a:t>
            </a:r>
            <a:endParaRPr b="1" i="0" sz="600" u="none" cap="none" strike="noStrike">
              <a:solidFill>
                <a:srgbClr val="000000"/>
              </a:solidFill>
              <a:latin typeface="Raleway"/>
              <a:ea typeface="Raleway"/>
              <a:cs typeface="Raleway"/>
              <a:sym typeface="Raleway"/>
            </a:endParaRPr>
          </a:p>
        </p:txBody>
      </p:sp>
      <p:sp>
        <p:nvSpPr>
          <p:cNvPr id="310" name="Google Shape;310;p37"/>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1" name="Google Shape;311;p37"/>
          <p:cNvPicPr preferRelativeResize="0"/>
          <p:nvPr/>
        </p:nvPicPr>
        <p:blipFill rotWithShape="1">
          <a:blip r:embed="rId3">
            <a:alphaModFix/>
          </a:blip>
          <a:srcRect b="0" l="0" r="0" t="0"/>
          <a:stretch/>
        </p:blipFill>
        <p:spPr>
          <a:xfrm>
            <a:off x="8644523" y="135150"/>
            <a:ext cx="264983" cy="265249"/>
          </a:xfrm>
          <a:prstGeom prst="rect">
            <a:avLst/>
          </a:prstGeom>
          <a:noFill/>
          <a:ln>
            <a:noFill/>
          </a:ln>
        </p:spPr>
      </p:pic>
      <p:pic>
        <p:nvPicPr>
          <p:cNvPr id="312" name="Google Shape;312;p37"/>
          <p:cNvPicPr preferRelativeResize="0"/>
          <p:nvPr/>
        </p:nvPicPr>
        <p:blipFill rotWithShape="1">
          <a:blip r:embed="rId4">
            <a:alphaModFix/>
          </a:blip>
          <a:srcRect b="0" l="0" r="0" t="0"/>
          <a:stretch/>
        </p:blipFill>
        <p:spPr>
          <a:xfrm>
            <a:off x="6907976" y="135150"/>
            <a:ext cx="1527375" cy="265250"/>
          </a:xfrm>
          <a:prstGeom prst="rect">
            <a:avLst/>
          </a:prstGeom>
          <a:noFill/>
          <a:ln>
            <a:noFill/>
          </a:ln>
        </p:spPr>
      </p:pic>
      <p:sp>
        <p:nvSpPr>
          <p:cNvPr id="313" name="Google Shape;313;p37"/>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314" name="Google Shape;314;p37"/>
          <p:cNvSpPr txBox="1"/>
          <p:nvPr/>
        </p:nvSpPr>
        <p:spPr>
          <a:xfrm>
            <a:off x="730725" y="1166250"/>
            <a:ext cx="4465500" cy="6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lang="en" sz="2600">
                <a:solidFill>
                  <a:srgbClr val="1C304A"/>
                </a:solidFill>
                <a:latin typeface="Raleway"/>
                <a:ea typeface="Raleway"/>
                <a:cs typeface="Raleway"/>
                <a:sym typeface="Raleway"/>
              </a:rPr>
              <a:t>Lessons learned</a:t>
            </a:r>
            <a:endParaRPr b="0" i="0" sz="2600" u="none" cap="none" strike="noStrike">
              <a:solidFill>
                <a:srgbClr val="1A1A1A"/>
              </a:solidFill>
              <a:latin typeface="Raleway"/>
              <a:ea typeface="Raleway"/>
              <a:cs typeface="Raleway"/>
              <a:sym typeface="Raleway"/>
            </a:endParaRPr>
          </a:p>
        </p:txBody>
      </p:sp>
      <p:sp>
        <p:nvSpPr>
          <p:cNvPr id="315" name="Google Shape;315;p37"/>
          <p:cNvSpPr txBox="1"/>
          <p:nvPr/>
        </p:nvSpPr>
        <p:spPr>
          <a:xfrm>
            <a:off x="709975" y="1648550"/>
            <a:ext cx="8138700" cy="74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latin typeface="Raleway"/>
                <a:ea typeface="Raleway"/>
                <a:cs typeface="Raleway"/>
                <a:sym typeface="Raleway"/>
              </a:rPr>
              <a:t>The new evaluation process was </a:t>
            </a:r>
            <a:r>
              <a:rPr b="1" lang="en" sz="1600">
                <a:latin typeface="Raleway"/>
                <a:ea typeface="Raleway"/>
                <a:cs typeface="Raleway"/>
                <a:sym typeface="Raleway"/>
              </a:rPr>
              <a:t>a great success</a:t>
            </a:r>
            <a:r>
              <a:rPr lang="en" sz="1600">
                <a:latin typeface="Raleway"/>
                <a:ea typeface="Raleway"/>
                <a:cs typeface="Raleway"/>
                <a:sym typeface="Raleway"/>
              </a:rPr>
              <a:t>! The key takeaways from the development of this process were as follows:</a:t>
            </a:r>
            <a:endParaRPr sz="1600">
              <a:latin typeface="Raleway"/>
              <a:ea typeface="Raleway"/>
              <a:cs typeface="Raleway"/>
              <a:sym typeface="Raleway"/>
            </a:endParaRPr>
          </a:p>
          <a:p>
            <a:pPr indent="-330200" lvl="0" marL="457200" marR="0" rtl="0" algn="l">
              <a:lnSpc>
                <a:spcPct val="115000"/>
              </a:lnSpc>
              <a:spcBef>
                <a:spcPts val="0"/>
              </a:spcBef>
              <a:spcAft>
                <a:spcPts val="0"/>
              </a:spcAft>
              <a:buSzPts val="1600"/>
              <a:buFont typeface="Raleway"/>
              <a:buChar char="●"/>
            </a:pPr>
            <a:r>
              <a:rPr b="1" lang="en" sz="1600">
                <a:latin typeface="Raleway"/>
                <a:ea typeface="Raleway"/>
                <a:cs typeface="Raleway"/>
                <a:sym typeface="Raleway"/>
              </a:rPr>
              <a:t>A draft RFQ with your RFI</a:t>
            </a:r>
            <a:r>
              <a:rPr lang="en" sz="1600">
                <a:latin typeface="Raleway"/>
                <a:ea typeface="Raleway"/>
                <a:cs typeface="Raleway"/>
                <a:sym typeface="Raleway"/>
              </a:rPr>
              <a:t> will allow you to get industry feedback on every aspect of your solicitation, including the way in which you’ll select contractors, giving you data on what the process itself will do to your response pool.</a:t>
            </a:r>
            <a:endParaRPr sz="1600">
              <a:latin typeface="Raleway"/>
              <a:ea typeface="Raleway"/>
              <a:cs typeface="Raleway"/>
              <a:sym typeface="Raleway"/>
            </a:endParaRPr>
          </a:p>
          <a:p>
            <a:pPr indent="-330200" lvl="0" marL="457200" marR="0" rtl="0" algn="l">
              <a:lnSpc>
                <a:spcPct val="115000"/>
              </a:lnSpc>
              <a:spcBef>
                <a:spcPts val="0"/>
              </a:spcBef>
              <a:spcAft>
                <a:spcPts val="0"/>
              </a:spcAft>
              <a:buSzPts val="1600"/>
              <a:buFont typeface="Raleway"/>
              <a:buChar char="●"/>
            </a:pPr>
            <a:r>
              <a:rPr b="1" lang="en" sz="1600">
                <a:latin typeface="Raleway"/>
                <a:ea typeface="Raleway"/>
                <a:cs typeface="Raleway"/>
                <a:sym typeface="Raleway"/>
              </a:rPr>
              <a:t>Technical challenges and similar one-page or less questions</a:t>
            </a:r>
            <a:r>
              <a:rPr lang="en" sz="1600">
                <a:latin typeface="Raleway"/>
                <a:ea typeface="Raleway"/>
                <a:cs typeface="Raleway"/>
                <a:sym typeface="Raleway"/>
              </a:rPr>
              <a:t>, developed by the evaluators themselves, gives all contractors an equal playing field and encourage participation from those with the best technical capabilities.</a:t>
            </a:r>
            <a:endParaRPr sz="1600">
              <a:latin typeface="Raleway"/>
              <a:ea typeface="Raleway"/>
              <a:cs typeface="Raleway"/>
              <a:sym typeface="Raleway"/>
            </a:endParaRPr>
          </a:p>
          <a:p>
            <a:pPr indent="-330200" lvl="0" marL="457200" marR="0" rtl="0" algn="l">
              <a:lnSpc>
                <a:spcPct val="115000"/>
              </a:lnSpc>
              <a:spcBef>
                <a:spcPts val="0"/>
              </a:spcBef>
              <a:spcAft>
                <a:spcPts val="0"/>
              </a:spcAft>
              <a:buSzPts val="1600"/>
              <a:buFont typeface="Raleway"/>
              <a:buChar char="●"/>
            </a:pPr>
            <a:r>
              <a:rPr b="1" lang="en" sz="1600">
                <a:latin typeface="Raleway"/>
                <a:ea typeface="Raleway"/>
                <a:cs typeface="Raleway"/>
                <a:sym typeface="Raleway"/>
              </a:rPr>
              <a:t>The use of Google Forms for evaluations</a:t>
            </a:r>
            <a:r>
              <a:rPr lang="en" sz="1600">
                <a:latin typeface="Raleway"/>
                <a:ea typeface="Raleway"/>
                <a:cs typeface="Raleway"/>
                <a:sym typeface="Raleway"/>
              </a:rPr>
              <a:t> gave the acquisition team additional</a:t>
            </a:r>
            <a:r>
              <a:rPr lang="en" sz="1600">
                <a:latin typeface="Raleway"/>
                <a:ea typeface="Raleway"/>
                <a:cs typeface="Raleway"/>
                <a:sym typeface="Raleway"/>
              </a:rPr>
              <a:t> tools and </a:t>
            </a:r>
            <a:r>
              <a:rPr lang="en" sz="1600">
                <a:latin typeface="Raleway"/>
                <a:ea typeface="Raleway"/>
                <a:cs typeface="Raleway"/>
                <a:sym typeface="Raleway"/>
              </a:rPr>
              <a:t>capabilities when sharing information with evaluators and preparing award documentation.</a:t>
            </a:r>
            <a:endParaRPr sz="1600">
              <a:latin typeface="Raleway"/>
              <a:ea typeface="Raleway"/>
              <a:cs typeface="Raleway"/>
              <a:sym typeface="Raleway"/>
            </a:endParaRPr>
          </a:p>
        </p:txBody>
      </p:sp>
      <p:sp>
        <p:nvSpPr>
          <p:cNvPr id="316" name="Google Shape;316;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rgbClr val="666666"/>
                </a:solidFill>
              </a:rPr>
              <a:t>‹#›</a:t>
            </a:fld>
            <a:endParaRPr>
              <a:solidFill>
                <a:srgbClr val="666666"/>
              </a:solidFill>
            </a:endParaRPr>
          </a:p>
        </p:txBody>
      </p:sp>
      <p:sp>
        <p:nvSpPr>
          <p:cNvPr id="317" name="Google Shape;317;p37"/>
          <p:cNvSpPr txBox="1"/>
          <p:nvPr/>
        </p:nvSpPr>
        <p:spPr>
          <a:xfrm>
            <a:off x="709975" y="978338"/>
            <a:ext cx="1387800" cy="13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600"/>
              <a:buFont typeface="Arial"/>
              <a:buNone/>
            </a:pPr>
            <a:r>
              <a:rPr lang="en" sz="900">
                <a:latin typeface="Raleway"/>
                <a:ea typeface="Raleway"/>
                <a:cs typeface="Raleway"/>
                <a:sym typeface="Raleway"/>
              </a:rPr>
              <a:t>The Process</a:t>
            </a:r>
            <a:endParaRPr sz="9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8"/>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8"/>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4" name="Google Shape;324;p38"/>
          <p:cNvPicPr preferRelativeResize="0"/>
          <p:nvPr/>
        </p:nvPicPr>
        <p:blipFill rotWithShape="1">
          <a:blip r:embed="rId3">
            <a:alphaModFix/>
          </a:blip>
          <a:srcRect b="0" l="0" r="0" t="0"/>
          <a:stretch/>
        </p:blipFill>
        <p:spPr>
          <a:xfrm>
            <a:off x="8644523" y="135150"/>
            <a:ext cx="264983" cy="265249"/>
          </a:xfrm>
          <a:prstGeom prst="rect">
            <a:avLst/>
          </a:prstGeom>
          <a:noFill/>
          <a:ln>
            <a:noFill/>
          </a:ln>
        </p:spPr>
      </p:pic>
      <p:pic>
        <p:nvPicPr>
          <p:cNvPr id="325" name="Google Shape;325;p38"/>
          <p:cNvPicPr preferRelativeResize="0"/>
          <p:nvPr/>
        </p:nvPicPr>
        <p:blipFill rotWithShape="1">
          <a:blip r:embed="rId4">
            <a:alphaModFix/>
          </a:blip>
          <a:srcRect b="0" l="0" r="0" t="0"/>
          <a:stretch/>
        </p:blipFill>
        <p:spPr>
          <a:xfrm>
            <a:off x="6907976" y="135150"/>
            <a:ext cx="1527375" cy="265250"/>
          </a:xfrm>
          <a:prstGeom prst="rect">
            <a:avLst/>
          </a:prstGeom>
          <a:noFill/>
          <a:ln>
            <a:noFill/>
          </a:ln>
        </p:spPr>
      </p:pic>
      <p:sp>
        <p:nvSpPr>
          <p:cNvPr id="326" name="Google Shape;326;p38"/>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327" name="Google Shape;327;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28" name="Google Shape;328;p38"/>
          <p:cNvSpPr txBox="1"/>
          <p:nvPr>
            <p:ph idx="1" type="body"/>
          </p:nvPr>
        </p:nvSpPr>
        <p:spPr>
          <a:xfrm>
            <a:off x="730725" y="1881550"/>
            <a:ext cx="3893400" cy="236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300"/>
              <a:buNone/>
            </a:pPr>
            <a:r>
              <a:rPr lang="en" sz="1600">
                <a:solidFill>
                  <a:srgbClr val="000000"/>
                </a:solidFill>
                <a:latin typeface="Raleway"/>
                <a:ea typeface="Raleway"/>
                <a:cs typeface="Raleway"/>
                <a:sym typeface="Raleway"/>
              </a:rPr>
              <a:t>The team’s </a:t>
            </a:r>
            <a:r>
              <a:rPr b="1" lang="en" sz="1600">
                <a:solidFill>
                  <a:srgbClr val="000000"/>
                </a:solidFill>
                <a:latin typeface="Raleway"/>
                <a:ea typeface="Raleway"/>
                <a:cs typeface="Raleway"/>
                <a:sym typeface="Raleway"/>
              </a:rPr>
              <a:t>roles and responsibilities</a:t>
            </a:r>
            <a:r>
              <a:rPr lang="en" sz="1600">
                <a:solidFill>
                  <a:srgbClr val="000000"/>
                </a:solidFill>
                <a:latin typeface="Raleway"/>
                <a:ea typeface="Raleway"/>
                <a:cs typeface="Raleway"/>
                <a:sym typeface="Raleway"/>
              </a:rPr>
              <a:t> were </a:t>
            </a:r>
            <a:r>
              <a:rPr b="1" lang="en" sz="1600">
                <a:solidFill>
                  <a:srgbClr val="000000"/>
                </a:solidFill>
                <a:latin typeface="Raleway"/>
                <a:ea typeface="Raleway"/>
                <a:cs typeface="Raleway"/>
                <a:sym typeface="Raleway"/>
              </a:rPr>
              <a:t>clearly delineated</a:t>
            </a:r>
            <a:r>
              <a:rPr lang="en" sz="1600">
                <a:solidFill>
                  <a:srgbClr val="000000"/>
                </a:solidFill>
                <a:latin typeface="Raleway"/>
                <a:ea typeface="Raleway"/>
                <a:cs typeface="Raleway"/>
                <a:sym typeface="Raleway"/>
              </a:rPr>
              <a:t> among the integrated project team. This process required the following roles:</a:t>
            </a:r>
            <a:endParaRPr sz="1600">
              <a:solidFill>
                <a:srgbClr val="000000"/>
              </a:solidFill>
              <a:latin typeface="Raleway"/>
              <a:ea typeface="Raleway"/>
              <a:cs typeface="Raleway"/>
              <a:sym typeface="Raleway"/>
            </a:endParaRPr>
          </a:p>
          <a:p>
            <a:pPr indent="-330200" lvl="0" marL="457200" rtl="0" algn="l">
              <a:lnSpc>
                <a:spcPct val="100000"/>
              </a:lnSpc>
              <a:spcBef>
                <a:spcPts val="600"/>
              </a:spcBef>
              <a:spcAft>
                <a:spcPts val="0"/>
              </a:spcAft>
              <a:buClr>
                <a:srgbClr val="000000"/>
              </a:buClr>
              <a:buSzPts val="1600"/>
              <a:buFont typeface="Raleway"/>
              <a:buChar char="●"/>
            </a:pPr>
            <a:r>
              <a:rPr b="1" lang="en" sz="1600">
                <a:solidFill>
                  <a:srgbClr val="000000"/>
                </a:solidFill>
                <a:latin typeface="Raleway"/>
                <a:ea typeface="Raleway"/>
                <a:cs typeface="Raleway"/>
                <a:sym typeface="Raleway"/>
              </a:rPr>
              <a:t>Acquisition team</a:t>
            </a:r>
            <a:endParaRPr b="1" sz="1600">
              <a:solidFill>
                <a:srgbClr val="000000"/>
              </a:solidFill>
              <a:latin typeface="Raleway"/>
              <a:ea typeface="Raleway"/>
              <a:cs typeface="Raleway"/>
              <a:sym typeface="Raleway"/>
            </a:endParaRPr>
          </a:p>
          <a:p>
            <a:pPr indent="-330200" lvl="1" marL="914400" rtl="0" algn="l">
              <a:lnSpc>
                <a:spcPct val="100000"/>
              </a:lnSpc>
              <a:spcBef>
                <a:spcPts val="0"/>
              </a:spcBef>
              <a:spcAft>
                <a:spcPts val="0"/>
              </a:spcAft>
              <a:buClr>
                <a:srgbClr val="000000"/>
              </a:buClr>
              <a:buSzPts val="1600"/>
              <a:buFont typeface="Raleway"/>
              <a:buChar char="○"/>
            </a:pPr>
            <a:r>
              <a:rPr lang="en" sz="1600">
                <a:solidFill>
                  <a:srgbClr val="000000"/>
                </a:solidFill>
                <a:latin typeface="Raleway"/>
                <a:ea typeface="Raleway"/>
                <a:cs typeface="Raleway"/>
                <a:sym typeface="Raleway"/>
              </a:rPr>
              <a:t>CO, PM, Acquisition SME</a:t>
            </a:r>
            <a:endParaRPr sz="1600">
              <a:solidFill>
                <a:srgbClr val="000000"/>
              </a:solidFill>
              <a:latin typeface="Raleway"/>
              <a:ea typeface="Raleway"/>
              <a:cs typeface="Raleway"/>
              <a:sym typeface="Raleway"/>
            </a:endParaRPr>
          </a:p>
          <a:p>
            <a:pPr indent="-330200" lvl="0" marL="457200" rtl="0" algn="l">
              <a:lnSpc>
                <a:spcPct val="100000"/>
              </a:lnSpc>
              <a:spcBef>
                <a:spcPts val="0"/>
              </a:spcBef>
              <a:spcAft>
                <a:spcPts val="0"/>
              </a:spcAft>
              <a:buClr>
                <a:srgbClr val="000000"/>
              </a:buClr>
              <a:buSzPts val="1600"/>
              <a:buFont typeface="Raleway"/>
              <a:buChar char="●"/>
            </a:pPr>
            <a:r>
              <a:rPr b="1" lang="en" sz="1600">
                <a:solidFill>
                  <a:srgbClr val="000000"/>
                </a:solidFill>
                <a:latin typeface="Raleway"/>
                <a:ea typeface="Raleway"/>
                <a:cs typeface="Raleway"/>
                <a:sym typeface="Raleway"/>
              </a:rPr>
              <a:t>Technical SMEs</a:t>
            </a:r>
            <a:endParaRPr b="1" sz="1600">
              <a:solidFill>
                <a:srgbClr val="000000"/>
              </a:solidFill>
              <a:latin typeface="Raleway"/>
              <a:ea typeface="Raleway"/>
              <a:cs typeface="Raleway"/>
              <a:sym typeface="Raleway"/>
            </a:endParaRPr>
          </a:p>
          <a:p>
            <a:pPr indent="-330200" lvl="1" marL="914400" rtl="0" algn="l">
              <a:lnSpc>
                <a:spcPct val="100000"/>
              </a:lnSpc>
              <a:spcBef>
                <a:spcPts val="0"/>
              </a:spcBef>
              <a:spcAft>
                <a:spcPts val="0"/>
              </a:spcAft>
              <a:buClr>
                <a:srgbClr val="000000"/>
              </a:buClr>
              <a:buSzPts val="1600"/>
              <a:buFont typeface="Raleway"/>
              <a:buChar char="○"/>
            </a:pPr>
            <a:r>
              <a:rPr lang="en" sz="1600">
                <a:solidFill>
                  <a:srgbClr val="000000"/>
                </a:solidFill>
                <a:latin typeface="Raleway"/>
                <a:ea typeface="Raleway"/>
                <a:cs typeface="Raleway"/>
                <a:sym typeface="Raleway"/>
              </a:rPr>
              <a:t>Evaluator, Advisor(s)</a:t>
            </a:r>
            <a:endParaRPr sz="1600">
              <a:solidFill>
                <a:srgbClr val="000000"/>
              </a:solidFill>
              <a:latin typeface="Raleway"/>
              <a:ea typeface="Raleway"/>
              <a:cs typeface="Raleway"/>
              <a:sym typeface="Raleway"/>
            </a:endParaRPr>
          </a:p>
        </p:txBody>
      </p:sp>
      <p:sp>
        <p:nvSpPr>
          <p:cNvPr id="329" name="Google Shape;329;p38"/>
          <p:cNvSpPr/>
          <p:nvPr/>
        </p:nvSpPr>
        <p:spPr>
          <a:xfrm>
            <a:off x="4748075" y="2155250"/>
            <a:ext cx="4253100" cy="260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0" name="Google Shape;330;p38"/>
          <p:cNvPicPr preferRelativeResize="0"/>
          <p:nvPr/>
        </p:nvPicPr>
        <p:blipFill rotWithShape="1">
          <a:blip r:embed="rId5">
            <a:alphaModFix amt="64000"/>
          </a:blip>
          <a:srcRect b="4027" l="0" r="0" t="4018"/>
          <a:stretch/>
        </p:blipFill>
        <p:spPr>
          <a:xfrm>
            <a:off x="4614622" y="1972050"/>
            <a:ext cx="4252957" cy="2607295"/>
          </a:xfrm>
          <a:prstGeom prst="rect">
            <a:avLst/>
          </a:prstGeom>
          <a:noFill/>
          <a:ln>
            <a:noFill/>
          </a:ln>
          <a:effectLst>
            <a:outerShdw blurRad="57150" rotWithShape="0" algn="bl" dir="5400000" dist="19050">
              <a:srgbClr val="000000">
                <a:alpha val="50000"/>
              </a:srgbClr>
            </a:outerShdw>
          </a:effectLst>
        </p:spPr>
      </p:pic>
      <p:sp>
        <p:nvSpPr>
          <p:cNvPr id="331" name="Google Shape;331;p38"/>
          <p:cNvSpPr txBox="1"/>
          <p:nvPr/>
        </p:nvSpPr>
        <p:spPr>
          <a:xfrm>
            <a:off x="709975" y="978338"/>
            <a:ext cx="1387800" cy="138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lang="en" sz="900">
                <a:latin typeface="Raleway"/>
                <a:ea typeface="Raleway"/>
                <a:cs typeface="Raleway"/>
                <a:sym typeface="Raleway"/>
              </a:rPr>
              <a:t>The Evaluation</a:t>
            </a:r>
            <a:endParaRPr b="0" i="0" sz="900" u="none" cap="none" strike="noStrike">
              <a:solidFill>
                <a:srgbClr val="000000"/>
              </a:solidFill>
              <a:latin typeface="Raleway"/>
              <a:ea typeface="Raleway"/>
              <a:cs typeface="Raleway"/>
              <a:sym typeface="Raleway"/>
            </a:endParaRPr>
          </a:p>
        </p:txBody>
      </p:sp>
      <p:sp>
        <p:nvSpPr>
          <p:cNvPr id="332" name="Google Shape;332;p38"/>
          <p:cNvSpPr txBox="1"/>
          <p:nvPr/>
        </p:nvSpPr>
        <p:spPr>
          <a:xfrm>
            <a:off x="730725" y="1166250"/>
            <a:ext cx="4465500" cy="6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lang="en" sz="2600">
                <a:solidFill>
                  <a:srgbClr val="1C304A"/>
                </a:solidFill>
                <a:latin typeface="Raleway"/>
                <a:ea typeface="Raleway"/>
                <a:cs typeface="Raleway"/>
                <a:sym typeface="Raleway"/>
              </a:rPr>
              <a:t>Everyone played their part</a:t>
            </a:r>
            <a:endParaRPr b="0" i="0" sz="2600" u="none" cap="none" strike="noStrike">
              <a:solidFill>
                <a:srgbClr val="1A1A1A"/>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