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emf" ContentType="image/x-emf"/>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52" r:id="rId1"/>
    <p:sldMasterId id="2147483650" r:id="rId2"/>
    <p:sldMasterId id="2147483654" r:id="rId3"/>
  </p:sldMasterIdLst>
  <p:notesMasterIdLst>
    <p:notesMasterId r:id="rId11"/>
  </p:notesMasterIdLst>
  <p:handoutMasterIdLst>
    <p:handoutMasterId r:id="rId12"/>
  </p:handoutMasterIdLst>
  <p:sldIdLst>
    <p:sldId id="257"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D0C5"/>
    <a:srgbClr val="245C5A"/>
    <a:srgbClr val="26737F"/>
    <a:srgbClr val="3C9FA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4681" autoAdjust="0"/>
  </p:normalViewPr>
  <p:slideViewPr>
    <p:cSldViewPr snapToGrid="0" snapToObjects="1">
      <p:cViewPr>
        <p:scale>
          <a:sx n="100" d="100"/>
          <a:sy n="100" d="100"/>
        </p:scale>
        <p:origin x="-6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B53FA5-1BC4-A64C-8049-5956199C15FF}" type="datetimeFigureOut">
              <a:rPr lang="en-US" smtClean="0"/>
              <a:pPr/>
              <a:t>6/14/2013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062D44-5669-8B4B-97FC-A77F27AEE79A}" type="slidenum">
              <a:rPr lang="en-US" smtClean="0"/>
              <a:pPr/>
              <a:t>‹#›</a:t>
            </a:fld>
            <a:endParaRPr lang="en-US"/>
          </a:p>
        </p:txBody>
      </p:sp>
    </p:spTree>
    <p:extLst>
      <p:ext uri="{BB962C8B-B14F-4D97-AF65-F5344CB8AC3E}">
        <p14:creationId xmlns="" xmlns:p14="http://schemas.microsoft.com/office/powerpoint/2010/main" val="569279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2D903F-BBC7-8D4C-847C-B80F32C7D8F9}" type="datetimeFigureOut">
              <a:rPr lang="en-US" smtClean="0"/>
              <a:pPr/>
              <a:t>6/14/2013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E7B1-A585-874C-87B9-00CB4F0777E2}" type="slidenum">
              <a:rPr lang="en-US" smtClean="0"/>
              <a:pPr/>
              <a:t>‹#›</a:t>
            </a:fld>
            <a:endParaRPr lang="en-US"/>
          </a:p>
        </p:txBody>
      </p:sp>
    </p:spTree>
    <p:extLst>
      <p:ext uri="{BB962C8B-B14F-4D97-AF65-F5344CB8AC3E}">
        <p14:creationId xmlns="" xmlns:p14="http://schemas.microsoft.com/office/powerpoint/2010/main" val="2800671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510597" y="6492875"/>
            <a:ext cx="397335" cy="365125"/>
          </a:xfrm>
          <a:prstGeom prst="rect">
            <a:avLst/>
          </a:prstGeom>
        </p:spPr>
        <p:txBody>
          <a:bodyPr vert="horz" lIns="91440" tIns="45720" rIns="91440" bIns="45720" rtlCol="0" anchor="ctr"/>
          <a:lstStyle>
            <a:lvl1pPr algn="r">
              <a:defRPr sz="1000">
                <a:solidFill>
                  <a:schemeClr val="tx1">
                    <a:tint val="75000"/>
                  </a:schemeClr>
                </a:solidFill>
                <a:latin typeface="Helvetica"/>
                <a:cs typeface="Helvetica"/>
              </a:defRPr>
            </a:lvl1pPr>
          </a:lstStyle>
          <a:p>
            <a:fld id="{B35FD771-0724-C741-8F74-26280782B5F9}" type="slidenum">
              <a:rPr lang="en-US" smtClean="0"/>
              <a:pPr/>
              <a:t>‹#›</a:t>
            </a:fld>
            <a:endParaRPr lang="en-US" dirty="0"/>
          </a:p>
        </p:txBody>
      </p:sp>
      <p:sp>
        <p:nvSpPr>
          <p:cNvPr id="3" name="Title Placeholder 1"/>
          <p:cNvSpPr>
            <a:spLocks noGrp="1"/>
          </p:cNvSpPr>
          <p:nvPr>
            <p:ph type="title"/>
          </p:nvPr>
        </p:nvSpPr>
        <p:spPr>
          <a:xfrm>
            <a:off x="211897" y="77743"/>
            <a:ext cx="8229600" cy="60455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395763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9380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510597" y="6492875"/>
            <a:ext cx="397335" cy="365125"/>
          </a:xfrm>
          <a:prstGeom prst="rect">
            <a:avLst/>
          </a:prstGeom>
        </p:spPr>
        <p:txBody>
          <a:bodyPr vert="horz" lIns="91440" tIns="45720" rIns="91440" bIns="45720" rtlCol="0" anchor="ctr"/>
          <a:lstStyle>
            <a:lvl1pPr algn="r">
              <a:defRPr sz="1000">
                <a:solidFill>
                  <a:schemeClr val="tx1">
                    <a:tint val="75000"/>
                  </a:schemeClr>
                </a:solidFill>
                <a:latin typeface="Helvetica"/>
                <a:cs typeface="Helvetica"/>
              </a:defRPr>
            </a:lvl1pPr>
          </a:lstStyle>
          <a:p>
            <a:fld id="{B35FD771-0724-C741-8F74-26280782B5F9}" type="slidenum">
              <a:rPr lang="en-US" smtClean="0">
                <a:solidFill>
                  <a:prstClr val="black">
                    <a:tint val="75000"/>
                  </a:prstClr>
                </a:solidFill>
              </a:rPr>
              <a:pPr/>
              <a:t>‹#›</a:t>
            </a:fld>
            <a:endParaRPr lang="en-US" dirty="0">
              <a:solidFill>
                <a:prstClr val="black">
                  <a:tint val="75000"/>
                </a:prstClr>
              </a:solidFill>
            </a:endParaRPr>
          </a:p>
        </p:txBody>
      </p:sp>
      <p:sp>
        <p:nvSpPr>
          <p:cNvPr id="3" name="Title Placeholder 1"/>
          <p:cNvSpPr>
            <a:spLocks noGrp="1"/>
          </p:cNvSpPr>
          <p:nvPr>
            <p:ph type="title"/>
          </p:nvPr>
        </p:nvSpPr>
        <p:spPr>
          <a:xfrm>
            <a:off x="211897" y="77743"/>
            <a:ext cx="8229600" cy="60455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97357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usability.gov/index.html?utm_source=UsabilityGov&amp;utm_medium=Downloadable+Doc&amp;utm_content=site-logo-ppt-slide-template&amp;utm_campaign=downloadable-documents-and-templates" TargetMode="External"/><Relationship Id="rId7" Type="http://schemas.openxmlformats.org/officeDocument/2006/relationships/hyperlink" Target="https://public.govdelivery.com/accounts/USHHS/subscriber/topics?qsp=USHHS_2"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twitter.com/usabilitygov" TargetMode="Externa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usability.gov/index.html?utm_source=UsabilityGov&amp;utm_medium=Downloadable+Doc&amp;utm_content=site-logo-ppt-slide-template&amp;utm_campaign=downloadable-documents-and-templates" TargetMode="External"/><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usability.gov/index.html?utm_source=UsabilityGov&amp;utm_medium=Downloadable+Doc&amp;utm_content=site-logo-ppt-slide-template&amp;utm_campaign=downloadable-documents-and-templates" TargetMode="External"/><Relationship Id="rId7" Type="http://schemas.openxmlformats.org/officeDocument/2006/relationships/hyperlink" Target="https://public.govdelivery.com/accounts/USHHS/subscriber/topics?qsp=USHHS_2"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twitter.com/usabilitygov" TargetMode="Externa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Table 6"/>
          <p:cNvGraphicFramePr>
            <a:graphicFrameLocks noGrp="1"/>
          </p:cNvGraphicFramePr>
          <p:nvPr userDrawn="1">
            <p:extLst>
              <p:ext uri="{D42A27DB-BD31-4B8C-83A1-F6EECF244321}">
                <p14:modId xmlns="" xmlns:p14="http://schemas.microsoft.com/office/powerpoint/2010/main" val="665203477"/>
              </p:ext>
            </p:extLst>
          </p:nvPr>
        </p:nvGraphicFramePr>
        <p:xfrm>
          <a:off x="0" y="6487160"/>
          <a:ext cx="9144000" cy="370840"/>
        </p:xfrm>
        <a:graphic>
          <a:graphicData uri="http://schemas.openxmlformats.org/drawingml/2006/table">
            <a:tbl>
              <a:tblPr firstRow="1" bandRow="1">
                <a:tableStyleId>{5C22544A-7EE6-4342-B048-85BDC9FD1C3A}</a:tableStyleId>
              </a:tblPr>
              <a:tblGrid>
                <a:gridCol w="9144000"/>
              </a:tblGrid>
              <a:tr h="370840">
                <a:tc>
                  <a:txBody>
                    <a:bodyPr/>
                    <a:lstStyle/>
                    <a:p>
                      <a:pPr lvl="0" algn="ctr"/>
                      <a:endParaRPr lang="en-US" sz="600" b="0" dirty="0">
                        <a:solidFill>
                          <a:schemeClr val="tx1">
                            <a:lumMod val="65000"/>
                            <a:lumOff val="35000"/>
                          </a:schemeClr>
                        </a:solidFill>
                        <a:latin typeface="Helvetica"/>
                        <a:cs typeface="Helvetic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5CFC5"/>
                    </a:solidFill>
                  </a:tcPr>
                </a:tc>
              </a:tr>
            </a:tbl>
          </a:graphicData>
        </a:graphic>
      </p:graphicFrame>
      <p:graphicFrame>
        <p:nvGraphicFramePr>
          <p:cNvPr id="9" name="Table 8"/>
          <p:cNvGraphicFramePr>
            <a:graphicFrameLocks noGrp="1"/>
          </p:cNvGraphicFramePr>
          <p:nvPr userDrawn="1">
            <p:extLst>
              <p:ext uri="{D42A27DB-BD31-4B8C-83A1-F6EECF244321}">
                <p14:modId xmlns="" xmlns:p14="http://schemas.microsoft.com/office/powerpoint/2010/main" val="3946409588"/>
              </p:ext>
            </p:extLst>
          </p:nvPr>
        </p:nvGraphicFramePr>
        <p:xfrm>
          <a:off x="0" y="0"/>
          <a:ext cx="9144000" cy="738766"/>
        </p:xfrm>
        <a:graphic>
          <a:graphicData uri="http://schemas.openxmlformats.org/drawingml/2006/table">
            <a:tbl>
              <a:tblPr firstRow="1" bandRow="1">
                <a:tableStyleId>{5C22544A-7EE6-4342-B048-85BDC9FD1C3A}</a:tableStyleId>
              </a:tblPr>
              <a:tblGrid>
                <a:gridCol w="9144000"/>
              </a:tblGrid>
              <a:tr h="738766">
                <a:tc>
                  <a:txBody>
                    <a:bodyPr/>
                    <a:lstStyle/>
                    <a:p>
                      <a:pPr lvl="0"/>
                      <a:endParaRPr lang="en-US" sz="700" b="0" dirty="0">
                        <a:solidFill>
                          <a:schemeClr val="tx1">
                            <a:lumMod val="85000"/>
                            <a:lumOff val="15000"/>
                          </a:schemeClr>
                        </a:solidFill>
                        <a:latin typeface="Helvetica"/>
                        <a:cs typeface="Helvetic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r>
            </a:tbl>
          </a:graphicData>
        </a:graphic>
      </p:graphicFrame>
      <p:pic>
        <p:nvPicPr>
          <p:cNvPr id="10" name="Picture 9" descr="Usability.gov: Improving the User Experience">
            <a:hlinkClick r:id="rId3" tooltip="Usability.gov: Improving the User Experience"/>
          </p:cNvPr>
          <p:cNvPicPr>
            <a:picLocks noChangeAspect="1"/>
          </p:cNvPicPr>
          <p:nvPr userDrawn="1"/>
        </p:nvPicPr>
        <p:blipFill>
          <a:blip r:embed="rId4"/>
          <a:stretch>
            <a:fillRect/>
          </a:stretch>
        </p:blipFill>
        <p:spPr>
          <a:xfrm>
            <a:off x="430367" y="6591644"/>
            <a:ext cx="2077445" cy="152581"/>
          </a:xfrm>
          <a:prstGeom prst="rect">
            <a:avLst/>
          </a:prstGeom>
        </p:spPr>
      </p:pic>
      <p:sp>
        <p:nvSpPr>
          <p:cNvPr id="11" name="Title 2"/>
          <p:cNvSpPr txBox="1">
            <a:spLocks/>
          </p:cNvSpPr>
          <p:nvPr userDrawn="1"/>
        </p:nvSpPr>
        <p:spPr>
          <a:xfrm>
            <a:off x="335830" y="69354"/>
            <a:ext cx="8547916" cy="604555"/>
          </a:xfrm>
          <a:prstGeom prst="rect">
            <a:avLst/>
          </a:prstGeom>
          <a:ln>
            <a:noFill/>
          </a:ln>
        </p:spPr>
        <p:txBody>
          <a:bodyPr vert="horz"/>
          <a:lstStyle>
            <a:lvl1pPr algn="l" defTabSz="457200" rtl="0" eaLnBrk="1" latinLnBrk="0" hangingPunct="1">
              <a:spcBef>
                <a:spcPct val="0"/>
              </a:spcBef>
              <a:buNone/>
              <a:defRPr sz="3200" kern="1200">
                <a:solidFill>
                  <a:schemeClr val="bg1"/>
                </a:solidFill>
                <a:latin typeface="Helvetica"/>
                <a:ea typeface="+mj-ea"/>
                <a:cs typeface="Helvetica"/>
              </a:defRPr>
            </a:lvl1pPr>
          </a:lstStyle>
          <a:p>
            <a:endParaRPr lang="en-US" dirty="0"/>
          </a:p>
        </p:txBody>
      </p:sp>
      <p:sp>
        <p:nvSpPr>
          <p:cNvPr id="13" name="Slide Number Placeholder 5"/>
          <p:cNvSpPr>
            <a:spLocks noGrp="1"/>
          </p:cNvSpPr>
          <p:nvPr>
            <p:ph type="sldNum" sz="quarter" idx="4"/>
          </p:nvPr>
        </p:nvSpPr>
        <p:spPr>
          <a:xfrm>
            <a:off x="8510597" y="6492875"/>
            <a:ext cx="397335" cy="365125"/>
          </a:xfrm>
          <a:prstGeom prst="rect">
            <a:avLst/>
          </a:prstGeom>
        </p:spPr>
        <p:txBody>
          <a:bodyPr vert="horz" lIns="91440" tIns="45720" rIns="91440" bIns="45720" rtlCol="0" anchor="ctr"/>
          <a:lstStyle>
            <a:lvl1pPr algn="r">
              <a:defRPr sz="1000">
                <a:solidFill>
                  <a:schemeClr val="tx1">
                    <a:tint val="75000"/>
                  </a:schemeClr>
                </a:solidFill>
                <a:latin typeface="Helvetica"/>
                <a:cs typeface="Helvetica"/>
              </a:defRPr>
            </a:lvl1pPr>
          </a:lstStyle>
          <a:p>
            <a:fld id="{B35FD771-0724-C741-8F74-26280782B5F9}" type="slidenum">
              <a:rPr lang="en-US" smtClean="0"/>
              <a:pPr/>
              <a:t>‹#›</a:t>
            </a:fld>
            <a:endParaRPr lang="en-US" dirty="0"/>
          </a:p>
        </p:txBody>
      </p:sp>
      <p:pic>
        <p:nvPicPr>
          <p:cNvPr id="2" name="Picture 1" descr="Follow us on Twitter @UsabilityGov">
            <a:hlinkClick r:id="rId5" tooltip="Follow us on Twitter @UsabilityGov"/>
          </p:cNvPr>
          <p:cNvPicPr>
            <a:picLocks noChangeAspect="1"/>
          </p:cNvPicPr>
          <p:nvPr userDrawn="1"/>
        </p:nvPicPr>
        <p:blipFill>
          <a:blip r:embed="rId6">
            <a:extLst>
              <a:ext uri="{28A0092B-C50C-407E-A947-70E740481C1C}">
                <a14:useLocalDpi xmlns="" xmlns:a14="http://schemas.microsoft.com/office/drawing/2010/main" val="0"/>
              </a:ext>
            </a:extLst>
          </a:blip>
          <a:stretch>
            <a:fillRect/>
          </a:stretch>
        </p:blipFill>
        <p:spPr>
          <a:xfrm>
            <a:off x="8221939" y="6572303"/>
            <a:ext cx="219558" cy="212904"/>
          </a:xfrm>
          <a:prstGeom prst="rect">
            <a:avLst/>
          </a:prstGeom>
        </p:spPr>
      </p:pic>
      <p:pic>
        <p:nvPicPr>
          <p:cNvPr id="3" name="Picture 2" descr="Sign up for Email Updates">
            <a:hlinkClick r:id="rId7" tooltip="Sign up for Email Updates"/>
          </p:cNvPr>
          <p:cNvPicPr>
            <a:picLocks noChangeAspect="1"/>
          </p:cNvPicPr>
          <p:nvPr userDrawn="1"/>
        </p:nvPicPr>
        <p:blipFill>
          <a:blip r:embed="rId8">
            <a:extLst>
              <a:ext uri="{28A0092B-C50C-407E-A947-70E740481C1C}">
                <a14:useLocalDpi xmlns="" xmlns:a14="http://schemas.microsoft.com/office/drawing/2010/main" val="0"/>
              </a:ext>
            </a:extLst>
          </a:blip>
          <a:stretch>
            <a:fillRect/>
          </a:stretch>
        </p:blipFill>
        <p:spPr>
          <a:xfrm>
            <a:off x="7953422" y="6565856"/>
            <a:ext cx="228392" cy="221471"/>
          </a:xfrm>
          <a:prstGeom prst="rect">
            <a:avLst/>
          </a:prstGeom>
        </p:spPr>
      </p:pic>
      <p:sp>
        <p:nvSpPr>
          <p:cNvPr id="14" name="Title Placeholder 1"/>
          <p:cNvSpPr>
            <a:spLocks noGrp="1"/>
          </p:cNvSpPr>
          <p:nvPr>
            <p:ph type="title"/>
          </p:nvPr>
        </p:nvSpPr>
        <p:spPr>
          <a:xfrm>
            <a:off x="211897" y="77743"/>
            <a:ext cx="8229600" cy="60455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3650003344"/>
      </p:ext>
    </p:extLst>
  </p:cSld>
  <p:clrMap bg1="lt1" tx1="dk1" bg2="lt2" tx2="dk2" accent1="accent1" accent2="accent2" accent3="accent3" accent4="accent4" accent5="accent5" accent6="accent6" hlink="hlink" folHlink="folHlink"/>
  <p:sldLayoutIdLst>
    <p:sldLayoutId id="2147483653" r:id="rId1"/>
  </p:sldLayoutIdLst>
  <p:hf hdr="0" ftr="0" dt="0"/>
  <p:txStyles>
    <p:titleStyle>
      <a:lvl1pPr algn="l" defTabSz="457200" rtl="0" eaLnBrk="1" latinLnBrk="0" hangingPunct="1">
        <a:spcBef>
          <a:spcPct val="0"/>
        </a:spcBef>
        <a:buNone/>
        <a:defRPr sz="3200" kern="1200">
          <a:solidFill>
            <a:schemeClr val="bg1"/>
          </a:solidFill>
          <a:latin typeface="Helvetica" pitchFamily="34" charset="0"/>
          <a:ea typeface="+mj-ea"/>
          <a:cs typeface="Helvetica"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Picture 8" descr="Usability.gov: Improving the User Experience">
            <a:hlinkClick r:id="rId3" tooltip="Usability.gov: Improving the User Experience"/>
          </p:cNvPr>
          <p:cNvPicPr>
            <a:picLocks noChangeAspect="1"/>
          </p:cNvPicPr>
          <p:nvPr userDrawn="1"/>
        </p:nvPicPr>
        <p:blipFill>
          <a:blip r:embed="rId4"/>
          <a:stretch>
            <a:fillRect/>
          </a:stretch>
        </p:blipFill>
        <p:spPr>
          <a:xfrm>
            <a:off x="489567" y="2843130"/>
            <a:ext cx="4861290" cy="357044"/>
          </a:xfrm>
          <a:prstGeom prst="rect">
            <a:avLst/>
          </a:prstGeom>
        </p:spPr>
      </p:pic>
      <p:graphicFrame>
        <p:nvGraphicFramePr>
          <p:cNvPr id="2" name="Table 1"/>
          <p:cNvGraphicFramePr>
            <a:graphicFrameLocks noGrp="1"/>
          </p:cNvGraphicFramePr>
          <p:nvPr userDrawn="1">
            <p:extLst>
              <p:ext uri="{D42A27DB-BD31-4B8C-83A1-F6EECF244321}">
                <p14:modId xmlns="" xmlns:p14="http://schemas.microsoft.com/office/powerpoint/2010/main" val="179756817"/>
              </p:ext>
            </p:extLst>
          </p:nvPr>
        </p:nvGraphicFramePr>
        <p:xfrm>
          <a:off x="0" y="3513617"/>
          <a:ext cx="9144000" cy="1374617"/>
        </p:xfrm>
        <a:graphic>
          <a:graphicData uri="http://schemas.openxmlformats.org/drawingml/2006/table">
            <a:tbl>
              <a:tblPr firstRow="1" bandRow="1">
                <a:tableStyleId>{5C22544A-7EE6-4342-B048-85BDC9FD1C3A}</a:tableStyleId>
              </a:tblPr>
              <a:tblGrid>
                <a:gridCol w="9144000"/>
              </a:tblGrid>
              <a:tr h="1374617">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737F"/>
                    </a:solidFill>
                  </a:tcPr>
                </a:tc>
              </a:tr>
            </a:tbl>
          </a:graphicData>
        </a:graphic>
      </p:graphicFrame>
      <p:sp>
        <p:nvSpPr>
          <p:cNvPr id="4" name="Title 2"/>
          <p:cNvSpPr txBox="1">
            <a:spLocks/>
          </p:cNvSpPr>
          <p:nvPr userDrawn="1"/>
        </p:nvSpPr>
        <p:spPr>
          <a:xfrm>
            <a:off x="367073" y="3906884"/>
            <a:ext cx="8471509" cy="638253"/>
          </a:xfrm>
          <a:prstGeom prst="rect">
            <a:avLst/>
          </a:prstGeom>
          <a:ln>
            <a:noFill/>
          </a:ln>
        </p:spPr>
        <p:txBody>
          <a:bodyPr vert="horz"/>
          <a:lstStyle>
            <a:lvl1pPr algn="l" defTabSz="457200" rtl="0" eaLnBrk="1" latinLnBrk="0" hangingPunct="1">
              <a:spcBef>
                <a:spcPct val="0"/>
              </a:spcBef>
              <a:buNone/>
              <a:defRPr sz="3200" kern="1200">
                <a:solidFill>
                  <a:schemeClr val="bg1"/>
                </a:solidFill>
                <a:latin typeface="Helvetica"/>
                <a:ea typeface="+mj-ea"/>
                <a:cs typeface="Helvetica"/>
              </a:defRPr>
            </a:lvl1pPr>
          </a:lstStyle>
          <a:p>
            <a:endParaRPr lang="en-US" sz="3600" dirty="0">
              <a:solidFill>
                <a:schemeClr val="bg1"/>
              </a:solidFill>
            </a:endParaRPr>
          </a:p>
        </p:txBody>
      </p:sp>
    </p:spTree>
    <p:extLst>
      <p:ext uri="{BB962C8B-B14F-4D97-AF65-F5344CB8AC3E}">
        <p14:creationId xmlns="" xmlns:p14="http://schemas.microsoft.com/office/powerpoint/2010/main" val="165474017"/>
      </p:ext>
    </p:extLst>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Table 6"/>
          <p:cNvGraphicFramePr>
            <a:graphicFrameLocks noGrp="1"/>
          </p:cNvGraphicFramePr>
          <p:nvPr userDrawn="1">
            <p:extLst>
              <p:ext uri="{D42A27DB-BD31-4B8C-83A1-F6EECF244321}">
                <p14:modId xmlns="" xmlns:p14="http://schemas.microsoft.com/office/powerpoint/2010/main" val="1904170233"/>
              </p:ext>
            </p:extLst>
          </p:nvPr>
        </p:nvGraphicFramePr>
        <p:xfrm>
          <a:off x="0" y="6487160"/>
          <a:ext cx="9144000" cy="370840"/>
        </p:xfrm>
        <a:graphic>
          <a:graphicData uri="http://schemas.openxmlformats.org/drawingml/2006/table">
            <a:tbl>
              <a:tblPr firstRow="1" bandRow="1">
                <a:tableStyleId>{5C22544A-7EE6-4342-B048-85BDC9FD1C3A}</a:tableStyleId>
              </a:tblPr>
              <a:tblGrid>
                <a:gridCol w="9144000"/>
              </a:tblGrid>
              <a:tr h="370840">
                <a:tc>
                  <a:txBody>
                    <a:bodyPr/>
                    <a:lstStyle/>
                    <a:p>
                      <a:pPr lvl="0" algn="ctr"/>
                      <a:endParaRPr lang="en-US" sz="600" b="0" dirty="0">
                        <a:solidFill>
                          <a:schemeClr val="tx1">
                            <a:lumMod val="65000"/>
                            <a:lumOff val="35000"/>
                          </a:schemeClr>
                        </a:solidFill>
                        <a:latin typeface="Helvetica"/>
                        <a:cs typeface="Helvetic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5CFC5"/>
                    </a:solidFill>
                  </a:tcPr>
                </a:tc>
              </a:tr>
            </a:tbl>
          </a:graphicData>
        </a:graphic>
      </p:graphicFrame>
      <p:graphicFrame>
        <p:nvGraphicFramePr>
          <p:cNvPr id="9" name="Table 8"/>
          <p:cNvGraphicFramePr>
            <a:graphicFrameLocks noGrp="1"/>
          </p:cNvGraphicFramePr>
          <p:nvPr userDrawn="1">
            <p:extLst>
              <p:ext uri="{D42A27DB-BD31-4B8C-83A1-F6EECF244321}">
                <p14:modId xmlns="" xmlns:p14="http://schemas.microsoft.com/office/powerpoint/2010/main" val="2078696264"/>
              </p:ext>
            </p:extLst>
          </p:nvPr>
        </p:nvGraphicFramePr>
        <p:xfrm>
          <a:off x="0" y="0"/>
          <a:ext cx="9144000" cy="738766"/>
        </p:xfrm>
        <a:graphic>
          <a:graphicData uri="http://schemas.openxmlformats.org/drawingml/2006/table">
            <a:tbl>
              <a:tblPr firstRow="1" bandRow="1">
                <a:tableStyleId>{5C22544A-7EE6-4342-B048-85BDC9FD1C3A}</a:tableStyleId>
              </a:tblPr>
              <a:tblGrid>
                <a:gridCol w="9144000"/>
              </a:tblGrid>
              <a:tr h="738766">
                <a:tc>
                  <a:txBody>
                    <a:bodyPr/>
                    <a:lstStyle/>
                    <a:p>
                      <a:pPr lvl="0"/>
                      <a:endParaRPr lang="en-US" sz="700" b="0" dirty="0">
                        <a:solidFill>
                          <a:schemeClr val="tx1">
                            <a:lumMod val="85000"/>
                            <a:lumOff val="15000"/>
                          </a:schemeClr>
                        </a:solidFill>
                        <a:latin typeface="Helvetica"/>
                        <a:cs typeface="Helvetic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r>
            </a:tbl>
          </a:graphicData>
        </a:graphic>
      </p:graphicFrame>
      <p:pic>
        <p:nvPicPr>
          <p:cNvPr id="10" name="Picture 9" descr="Usability.gov: Improving the User Experience">
            <a:hlinkClick r:id="rId3" tooltip="Usability.gov: Improving the User Experience"/>
          </p:cNvPr>
          <p:cNvPicPr>
            <a:picLocks noChangeAspect="1"/>
          </p:cNvPicPr>
          <p:nvPr userDrawn="1"/>
        </p:nvPicPr>
        <p:blipFill>
          <a:blip r:embed="rId4"/>
          <a:stretch>
            <a:fillRect/>
          </a:stretch>
        </p:blipFill>
        <p:spPr>
          <a:xfrm>
            <a:off x="430367" y="6591644"/>
            <a:ext cx="2077445" cy="152581"/>
          </a:xfrm>
          <a:prstGeom prst="rect">
            <a:avLst/>
          </a:prstGeom>
        </p:spPr>
      </p:pic>
      <p:sp>
        <p:nvSpPr>
          <p:cNvPr id="11" name="Title 2"/>
          <p:cNvSpPr txBox="1">
            <a:spLocks/>
          </p:cNvSpPr>
          <p:nvPr userDrawn="1"/>
        </p:nvSpPr>
        <p:spPr>
          <a:xfrm>
            <a:off x="335830" y="69354"/>
            <a:ext cx="8547916" cy="604555"/>
          </a:xfrm>
          <a:prstGeom prst="rect">
            <a:avLst/>
          </a:prstGeom>
          <a:ln>
            <a:noFill/>
          </a:ln>
        </p:spPr>
        <p:txBody>
          <a:bodyPr vert="horz"/>
          <a:lstStyle>
            <a:lvl1pPr algn="l" defTabSz="457200" rtl="0" eaLnBrk="1" latinLnBrk="0" hangingPunct="1">
              <a:spcBef>
                <a:spcPct val="0"/>
              </a:spcBef>
              <a:buNone/>
              <a:defRPr sz="3200" kern="1200">
                <a:solidFill>
                  <a:schemeClr val="bg1"/>
                </a:solidFill>
                <a:latin typeface="Helvetica"/>
                <a:ea typeface="+mj-ea"/>
                <a:cs typeface="Helvetica"/>
              </a:defRPr>
            </a:lvl1pPr>
          </a:lstStyle>
          <a:p>
            <a:endParaRPr lang="en-US" dirty="0">
              <a:solidFill>
                <a:prstClr val="white"/>
              </a:solidFill>
            </a:endParaRPr>
          </a:p>
        </p:txBody>
      </p:sp>
      <p:sp>
        <p:nvSpPr>
          <p:cNvPr id="13" name="Slide Number Placeholder 5"/>
          <p:cNvSpPr>
            <a:spLocks noGrp="1"/>
          </p:cNvSpPr>
          <p:nvPr>
            <p:ph type="sldNum" sz="quarter" idx="4"/>
          </p:nvPr>
        </p:nvSpPr>
        <p:spPr>
          <a:xfrm>
            <a:off x="8510597" y="6492875"/>
            <a:ext cx="397335" cy="365125"/>
          </a:xfrm>
          <a:prstGeom prst="rect">
            <a:avLst/>
          </a:prstGeom>
        </p:spPr>
        <p:txBody>
          <a:bodyPr vert="horz" lIns="91440" tIns="45720" rIns="91440" bIns="45720" rtlCol="0" anchor="ctr"/>
          <a:lstStyle>
            <a:lvl1pPr algn="r">
              <a:defRPr sz="1000">
                <a:solidFill>
                  <a:schemeClr val="tx1">
                    <a:tint val="75000"/>
                  </a:schemeClr>
                </a:solidFill>
                <a:latin typeface="Helvetica"/>
                <a:cs typeface="Helvetica"/>
              </a:defRPr>
            </a:lvl1pPr>
          </a:lstStyle>
          <a:p>
            <a:fld id="{B35FD771-0724-C741-8F74-26280782B5F9}" type="slidenum">
              <a:rPr lang="en-US" smtClean="0">
                <a:solidFill>
                  <a:prstClr val="black">
                    <a:tint val="75000"/>
                  </a:prstClr>
                </a:solidFill>
              </a:rPr>
              <a:pPr/>
              <a:t>‹#›</a:t>
            </a:fld>
            <a:endParaRPr lang="en-US" dirty="0">
              <a:solidFill>
                <a:prstClr val="black">
                  <a:tint val="75000"/>
                </a:prstClr>
              </a:solidFill>
            </a:endParaRPr>
          </a:p>
        </p:txBody>
      </p:sp>
      <p:pic>
        <p:nvPicPr>
          <p:cNvPr id="2" name="Picture 1" descr="Follow us on Twitter @UsabilityGov">
            <a:hlinkClick r:id="rId5" tooltip="Follow us on Twitter @UsabilityGov"/>
          </p:cNvPr>
          <p:cNvPicPr>
            <a:picLocks noChangeAspect="1"/>
          </p:cNvPicPr>
          <p:nvPr userDrawn="1"/>
        </p:nvPicPr>
        <p:blipFill>
          <a:blip r:embed="rId6">
            <a:extLst>
              <a:ext uri="{28A0092B-C50C-407E-A947-70E740481C1C}">
                <a14:useLocalDpi xmlns="" xmlns:a14="http://schemas.microsoft.com/office/drawing/2010/main" val="0"/>
              </a:ext>
            </a:extLst>
          </a:blip>
          <a:stretch>
            <a:fillRect/>
          </a:stretch>
        </p:blipFill>
        <p:spPr>
          <a:xfrm>
            <a:off x="8221939" y="6572303"/>
            <a:ext cx="219558" cy="212904"/>
          </a:xfrm>
          <a:prstGeom prst="rect">
            <a:avLst/>
          </a:prstGeom>
        </p:spPr>
      </p:pic>
      <p:pic>
        <p:nvPicPr>
          <p:cNvPr id="3" name="Picture 2" descr="Sign up for Email Updates">
            <a:hlinkClick r:id="rId7" tooltip="Sign up for Email Updates"/>
          </p:cNvPr>
          <p:cNvPicPr>
            <a:picLocks noChangeAspect="1"/>
          </p:cNvPicPr>
          <p:nvPr userDrawn="1"/>
        </p:nvPicPr>
        <p:blipFill>
          <a:blip r:embed="rId8">
            <a:extLst>
              <a:ext uri="{28A0092B-C50C-407E-A947-70E740481C1C}">
                <a14:useLocalDpi xmlns="" xmlns:a14="http://schemas.microsoft.com/office/drawing/2010/main" val="0"/>
              </a:ext>
            </a:extLst>
          </a:blip>
          <a:stretch>
            <a:fillRect/>
          </a:stretch>
        </p:blipFill>
        <p:spPr>
          <a:xfrm>
            <a:off x="7953422" y="6565856"/>
            <a:ext cx="228392" cy="221471"/>
          </a:xfrm>
          <a:prstGeom prst="rect">
            <a:avLst/>
          </a:prstGeom>
        </p:spPr>
      </p:pic>
      <p:sp>
        <p:nvSpPr>
          <p:cNvPr id="14" name="Title Placeholder 1"/>
          <p:cNvSpPr>
            <a:spLocks noGrp="1"/>
          </p:cNvSpPr>
          <p:nvPr>
            <p:ph type="title"/>
          </p:nvPr>
        </p:nvSpPr>
        <p:spPr>
          <a:xfrm>
            <a:off x="211897" y="77743"/>
            <a:ext cx="8229600" cy="60455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2900416685"/>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457200" rtl="0" eaLnBrk="1" latinLnBrk="0" hangingPunct="1">
        <a:spcBef>
          <a:spcPct val="0"/>
        </a:spcBef>
        <a:buNone/>
        <a:defRPr sz="3200" kern="1200">
          <a:solidFill>
            <a:schemeClr val="bg1"/>
          </a:solidFill>
          <a:latin typeface="Helvetica" pitchFamily="34" charset="0"/>
          <a:ea typeface="+mj-ea"/>
          <a:cs typeface="Helvetica"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416" y="3552825"/>
            <a:ext cx="6418555" cy="1200329"/>
          </a:xfrm>
          <a:prstGeom prst="rect">
            <a:avLst/>
          </a:prstGeom>
          <a:noFill/>
        </p:spPr>
        <p:txBody>
          <a:bodyPr wrap="square" rtlCol="0">
            <a:spAutoFit/>
          </a:bodyPr>
          <a:lstStyle/>
          <a:p>
            <a:r>
              <a:rPr lang="en-US" sz="3600" dirty="0" smtClean="0">
                <a:solidFill>
                  <a:schemeClr val="bg1"/>
                </a:solidFill>
                <a:latin typeface="Helvetica" pitchFamily="34" charset="0"/>
                <a:cs typeface="Helvetica" pitchFamily="34" charset="0"/>
              </a:rPr>
              <a:t>Statistics Review and Design Implications [TEMPLATE]</a:t>
            </a:r>
            <a:endParaRPr lang="en-US" sz="3600" dirty="0">
              <a:solidFill>
                <a:schemeClr val="bg1"/>
              </a:solidFill>
              <a:latin typeface="Helvetica" pitchFamily="34" charset="0"/>
              <a:cs typeface="Helvetica" pitchFamily="34" charset="0"/>
            </a:endParaRPr>
          </a:p>
        </p:txBody>
      </p:sp>
    </p:spTree>
    <p:extLst>
      <p:ext uri="{BB962C8B-B14F-4D97-AF65-F5344CB8AC3E}">
        <p14:creationId xmlns="" xmlns:p14="http://schemas.microsoft.com/office/powerpoint/2010/main" val="237459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5FD771-0724-C741-8F74-26280782B5F9}" type="slidenum">
              <a:rPr lang="en-US" smtClean="0"/>
              <a:pPr/>
              <a:t>1</a:t>
            </a:fld>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5" name="TextBox 4"/>
          <p:cNvSpPr txBox="1"/>
          <p:nvPr/>
        </p:nvSpPr>
        <p:spPr>
          <a:xfrm>
            <a:off x="211897" y="985421"/>
            <a:ext cx="8443831" cy="1631216"/>
          </a:xfrm>
          <a:prstGeom prst="rect">
            <a:avLst/>
          </a:prstGeom>
          <a:noFill/>
        </p:spPr>
        <p:txBody>
          <a:bodyPr wrap="square" rtlCol="0">
            <a:spAutoFit/>
          </a:bodyPr>
          <a:lstStyle/>
          <a:p>
            <a:pPr marL="342900" indent="-342900">
              <a:buFont typeface="Arial" pitchFamily="34" charset="0"/>
              <a:buChar char="•"/>
            </a:pPr>
            <a:r>
              <a:rPr lang="en-US" sz="2000" dirty="0">
                <a:ea typeface="ＭＳ Ｐゴシック" charset="-128"/>
              </a:rPr>
              <a:t>Site traffic</a:t>
            </a:r>
          </a:p>
          <a:p>
            <a:pPr marL="342900" indent="-342900">
              <a:buFont typeface="Arial" pitchFamily="34" charset="0"/>
              <a:buChar char="•"/>
            </a:pPr>
            <a:r>
              <a:rPr lang="en-US" sz="2000" dirty="0">
                <a:ea typeface="ＭＳ Ｐゴシック" charset="-128"/>
              </a:rPr>
              <a:t>Visitors</a:t>
            </a:r>
          </a:p>
          <a:p>
            <a:pPr marL="342900" indent="-342900">
              <a:buFont typeface="Arial" pitchFamily="34" charset="0"/>
              <a:buChar char="•"/>
            </a:pPr>
            <a:r>
              <a:rPr lang="en-US" sz="2000" dirty="0">
                <a:ea typeface="ＭＳ Ｐゴシック" charset="-128"/>
              </a:rPr>
              <a:t>Usage</a:t>
            </a:r>
          </a:p>
          <a:p>
            <a:pPr marL="342900" indent="-342900">
              <a:buFont typeface="Arial" pitchFamily="34" charset="0"/>
              <a:buChar char="•"/>
            </a:pPr>
            <a:r>
              <a:rPr lang="en-US" sz="2000" dirty="0">
                <a:ea typeface="ＭＳ Ｐゴシック" charset="-128"/>
              </a:rPr>
              <a:t>Search terms</a:t>
            </a:r>
          </a:p>
          <a:p>
            <a:pPr marL="342900" indent="-342900">
              <a:buFont typeface="Arial" pitchFamily="34" charset="0"/>
              <a:buChar char="•"/>
            </a:pPr>
            <a:r>
              <a:rPr lang="en-US" sz="2000" dirty="0" smtClean="0">
                <a:ea typeface="ＭＳ Ｐゴシック" charset="-128"/>
              </a:rPr>
              <a:t>Referrers</a:t>
            </a:r>
            <a:endParaRPr lang="en-US" sz="2000" dirty="0">
              <a:ea typeface="ＭＳ Ｐゴシック"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5FD771-0724-C741-8F74-26280782B5F9}" type="slidenum">
              <a:rPr lang="en-US" smtClean="0"/>
              <a:pPr/>
              <a:t>2</a:t>
            </a:fld>
            <a:endParaRPr lang="en-US" dirty="0"/>
          </a:p>
        </p:txBody>
      </p:sp>
      <p:sp>
        <p:nvSpPr>
          <p:cNvPr id="3" name="Title 2"/>
          <p:cNvSpPr>
            <a:spLocks noGrp="1"/>
          </p:cNvSpPr>
          <p:nvPr>
            <p:ph type="title"/>
          </p:nvPr>
        </p:nvSpPr>
        <p:spPr/>
        <p:txBody>
          <a:bodyPr/>
          <a:lstStyle/>
          <a:p>
            <a:r>
              <a:rPr lang="en-US" dirty="0">
                <a:ea typeface="ＭＳ Ｐゴシック" charset="-128"/>
              </a:rPr>
              <a:t>Site Traffic: How Many People Visit?</a:t>
            </a:r>
            <a:endParaRPr lang="en-US" dirty="0"/>
          </a:p>
        </p:txBody>
      </p:sp>
      <p:sp>
        <p:nvSpPr>
          <p:cNvPr id="5" name="TextBox 4"/>
          <p:cNvSpPr txBox="1"/>
          <p:nvPr/>
        </p:nvSpPr>
        <p:spPr>
          <a:xfrm>
            <a:off x="211897" y="985421"/>
            <a:ext cx="8443831" cy="1754326"/>
          </a:xfrm>
          <a:prstGeom prst="rect">
            <a:avLst/>
          </a:prstGeom>
          <a:noFill/>
        </p:spPr>
        <p:txBody>
          <a:bodyPr wrap="square" rtlCol="0">
            <a:spAutoFit/>
          </a:bodyPr>
          <a:lstStyle/>
          <a:p>
            <a:pPr marL="285750" indent="-285750">
              <a:buFont typeface="Arial" pitchFamily="34" charset="0"/>
              <a:buChar char="•"/>
            </a:pPr>
            <a:r>
              <a:rPr lang="en-US" dirty="0">
                <a:ea typeface="ＭＳ Ｐゴシック" charset="-128"/>
              </a:rPr>
              <a:t>[Graphs/tables showing visits over time, including repeat visitors if information is available]</a:t>
            </a:r>
          </a:p>
          <a:p>
            <a:pPr marL="285750" indent="-285750">
              <a:buFont typeface="Arial" pitchFamily="34" charset="0"/>
              <a:buChar char="•"/>
            </a:pPr>
            <a:r>
              <a:rPr lang="en-US" dirty="0">
                <a:ea typeface="ＭＳ Ｐゴシック" charset="-128"/>
              </a:rPr>
              <a:t>[Implications for design or conclusions – for example:</a:t>
            </a:r>
          </a:p>
          <a:p>
            <a:pPr marL="742950" lvl="1" indent="-285750">
              <a:buFont typeface="Courier New" pitchFamily="49" charset="0"/>
              <a:buChar char="o"/>
            </a:pPr>
            <a:r>
              <a:rPr lang="en-US" dirty="0">
                <a:ea typeface="ＭＳ Ｐゴシック" charset="-128"/>
              </a:rPr>
              <a:t>Number of visits is increasing by X% each year, on average</a:t>
            </a:r>
          </a:p>
          <a:p>
            <a:pPr marL="742950" lvl="1" indent="-285750">
              <a:buFont typeface="Courier New" pitchFamily="49" charset="0"/>
              <a:buChar char="o"/>
            </a:pPr>
            <a:r>
              <a:rPr lang="en-US" dirty="0">
                <a:ea typeface="ＭＳ Ｐゴシック" charset="-128"/>
              </a:rPr>
              <a:t>There was a dip in traffic in 2011, probably due to XX]</a:t>
            </a:r>
          </a:p>
          <a:p>
            <a:endParaRPr lang="en-US" dirty="0"/>
          </a:p>
        </p:txBody>
      </p:sp>
    </p:spTree>
    <p:extLst>
      <p:ext uri="{BB962C8B-B14F-4D97-AF65-F5344CB8AC3E}">
        <p14:creationId xmlns="" xmlns:p14="http://schemas.microsoft.com/office/powerpoint/2010/main" val="45989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5FD771-0724-C741-8F74-26280782B5F9}" type="slidenum">
              <a:rPr lang="en-US" smtClean="0">
                <a:solidFill>
                  <a:prstClr val="black">
                    <a:tint val="75000"/>
                  </a:prstClr>
                </a:solidFill>
              </a:rPr>
              <a:pPr/>
              <a:t>3</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ea typeface="ＭＳ Ｐゴシック" charset="-128"/>
              </a:rPr>
              <a:t>Visitors: Who is Coming to the Site?</a:t>
            </a:r>
            <a:endParaRPr lang="en-US" dirty="0"/>
          </a:p>
        </p:txBody>
      </p:sp>
      <p:sp>
        <p:nvSpPr>
          <p:cNvPr id="5" name="TextBox 4"/>
          <p:cNvSpPr txBox="1"/>
          <p:nvPr/>
        </p:nvSpPr>
        <p:spPr>
          <a:xfrm>
            <a:off x="211897" y="985421"/>
            <a:ext cx="8443831" cy="2862322"/>
          </a:xfrm>
          <a:prstGeom prst="rect">
            <a:avLst/>
          </a:prstGeom>
          <a:noFill/>
        </p:spPr>
        <p:txBody>
          <a:bodyPr wrap="square" rtlCol="0">
            <a:spAutoFit/>
          </a:bodyPr>
          <a:lstStyle/>
          <a:p>
            <a:pPr marL="285750" indent="-285750">
              <a:buFont typeface="Arial" pitchFamily="34" charset="0"/>
              <a:buChar char="•"/>
            </a:pPr>
            <a:r>
              <a:rPr lang="en-US" dirty="0">
                <a:ea typeface="ＭＳ Ｐゴシック" charset="-128"/>
              </a:rPr>
              <a:t>[Graphs/tables showing available information on site visitors – for example, states/countries they come from, languages, screen resolutions, browsers, operating systems]</a:t>
            </a:r>
          </a:p>
          <a:p>
            <a:pPr marL="285750" indent="-285750">
              <a:buFont typeface="Arial" pitchFamily="34" charset="0"/>
              <a:buChar char="•"/>
            </a:pPr>
            <a:r>
              <a:rPr lang="en-US" dirty="0">
                <a:ea typeface="ＭＳ Ｐゴシック" charset="-128"/>
              </a:rPr>
              <a:t>[Implications for design or conclusions – for example:</a:t>
            </a:r>
          </a:p>
          <a:p>
            <a:pPr marL="742950" lvl="1" indent="-285750">
              <a:buFont typeface="Courier New" pitchFamily="49" charset="0"/>
              <a:buChar char="o"/>
            </a:pPr>
            <a:r>
              <a:rPr lang="en-US" dirty="0"/>
              <a:t>Currently the site is designed for 800 x 600 resolution. According to this data, most users access the site at a higher resolution. Therefore, it may be appropriate to design for the higher resolution.</a:t>
            </a:r>
          </a:p>
          <a:p>
            <a:pPr marL="742950" lvl="1" indent="-285750">
              <a:buFont typeface="Courier New" pitchFamily="49" charset="0"/>
              <a:buChar char="o"/>
            </a:pPr>
            <a:r>
              <a:rPr lang="en-US" dirty="0"/>
              <a:t>An increasing number of people are accessing our site via mobile platforms; we should use responsive design when we redesign to ensure that our site can be easily viewed on a wide range of screen sizes.]</a:t>
            </a:r>
          </a:p>
        </p:txBody>
      </p:sp>
    </p:spTree>
    <p:extLst>
      <p:ext uri="{BB962C8B-B14F-4D97-AF65-F5344CB8AC3E}">
        <p14:creationId xmlns="" xmlns:p14="http://schemas.microsoft.com/office/powerpoint/2010/main" val="116195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5FD771-0724-C741-8F74-26280782B5F9}" type="slidenum">
              <a:rPr lang="en-US" smtClean="0">
                <a:solidFill>
                  <a:prstClr val="black">
                    <a:tint val="75000"/>
                  </a:prstClr>
                </a:solidFill>
              </a:rPr>
              <a:pPr/>
              <a:t>4</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ea typeface="ＭＳ Ｐゴシック" charset="-128"/>
              </a:rPr>
              <a:t>Usage: How do People Use the Site?</a:t>
            </a:r>
            <a:endParaRPr lang="en-US" dirty="0"/>
          </a:p>
        </p:txBody>
      </p:sp>
      <p:sp>
        <p:nvSpPr>
          <p:cNvPr id="5" name="TextBox 4"/>
          <p:cNvSpPr txBox="1"/>
          <p:nvPr/>
        </p:nvSpPr>
        <p:spPr>
          <a:xfrm>
            <a:off x="211897" y="985421"/>
            <a:ext cx="8443831" cy="2616101"/>
          </a:xfrm>
          <a:prstGeom prst="rect">
            <a:avLst/>
          </a:prstGeom>
          <a:noFill/>
        </p:spPr>
        <p:txBody>
          <a:bodyPr wrap="square" rtlCol="0">
            <a:spAutoFit/>
          </a:bodyPr>
          <a:lstStyle/>
          <a:p>
            <a:pPr marL="285750" indent="-285750">
              <a:buFont typeface="Arial" pitchFamily="34" charset="0"/>
              <a:buChar char="•"/>
            </a:pPr>
            <a:r>
              <a:rPr lang="en-US" dirty="0">
                <a:ea typeface="ＭＳ Ｐゴシック" charset="-128"/>
              </a:rPr>
              <a:t>[Graphs/tables showing visit frequency, length of time spent per visit, number of page views, single page visits, popular pages, top paths through the site]</a:t>
            </a:r>
          </a:p>
          <a:p>
            <a:pPr marL="285750" indent="-285750">
              <a:buFont typeface="Arial" pitchFamily="34" charset="0"/>
              <a:buChar char="•"/>
            </a:pPr>
            <a:r>
              <a:rPr lang="en-US" dirty="0">
                <a:ea typeface="ＭＳ Ｐゴシック" charset="-128"/>
              </a:rPr>
              <a:t>[Implications for design or conclusions – for example:</a:t>
            </a:r>
          </a:p>
          <a:p>
            <a:pPr marL="742950" lvl="1" indent="-285750">
              <a:buFont typeface="Courier New" pitchFamily="49" charset="0"/>
              <a:buChar char="o"/>
            </a:pPr>
            <a:r>
              <a:rPr lang="en-US" dirty="0"/>
              <a:t>Popular pages and top paths should be revisited as possible indicators of visitor top tasks.</a:t>
            </a:r>
          </a:p>
          <a:p>
            <a:pPr marL="742950" lvl="1" indent="-285750">
              <a:buFont typeface="Courier New" pitchFamily="49" charset="0"/>
              <a:buChar char="o"/>
            </a:pPr>
            <a:r>
              <a:rPr lang="en-US" dirty="0"/>
              <a:t>Investigate reasons for single page visits during upcoming usability study.</a:t>
            </a:r>
          </a:p>
          <a:p>
            <a:pPr marL="742950" lvl="1" indent="-285750">
              <a:buFont typeface="Courier New" pitchFamily="49" charset="0"/>
              <a:buChar char="o"/>
            </a:pPr>
            <a:r>
              <a:rPr lang="en-US" dirty="0"/>
              <a:t>81% of our customers only visited once.  We should investigate ways to increase our customer loyalty.]</a:t>
            </a:r>
          </a:p>
          <a:p>
            <a:endParaRPr lang="en-US" sz="2000" dirty="0">
              <a:solidFill>
                <a:prstClr val="black"/>
              </a:solidFill>
              <a:latin typeface="Helvetica" pitchFamily="34" charset="0"/>
              <a:cs typeface="Helvetica" pitchFamily="34" charset="0"/>
            </a:endParaRPr>
          </a:p>
        </p:txBody>
      </p:sp>
    </p:spTree>
    <p:extLst>
      <p:ext uri="{BB962C8B-B14F-4D97-AF65-F5344CB8AC3E}">
        <p14:creationId xmlns="" xmlns:p14="http://schemas.microsoft.com/office/powerpoint/2010/main" val="429256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5FD771-0724-C741-8F74-26280782B5F9}" type="slidenum">
              <a:rPr lang="en-US" smtClean="0">
                <a:solidFill>
                  <a:prstClr val="black">
                    <a:tint val="75000"/>
                  </a:prstClr>
                </a:solidFill>
              </a:rPr>
              <a:pPr/>
              <a:t>5</a:t>
            </a:fld>
            <a:endParaRPr lang="en-US" dirty="0">
              <a:solidFill>
                <a:prstClr val="black">
                  <a:tint val="75000"/>
                </a:prstClr>
              </a:solidFill>
            </a:endParaRPr>
          </a:p>
        </p:txBody>
      </p:sp>
      <p:sp>
        <p:nvSpPr>
          <p:cNvPr id="3" name="Title 2"/>
          <p:cNvSpPr>
            <a:spLocks noGrp="1"/>
          </p:cNvSpPr>
          <p:nvPr>
            <p:ph type="title"/>
          </p:nvPr>
        </p:nvSpPr>
        <p:spPr/>
        <p:txBody>
          <a:bodyPr>
            <a:normAutofit fontScale="90000"/>
          </a:bodyPr>
          <a:lstStyle/>
          <a:p>
            <a:r>
              <a:rPr lang="en-US" dirty="0">
                <a:ea typeface="ＭＳ Ｐゴシック" charset="-128"/>
              </a:rPr>
              <a:t>Search Terms:  What Keywords Do Visitors Use?</a:t>
            </a:r>
            <a:endParaRPr lang="en-US" dirty="0"/>
          </a:p>
        </p:txBody>
      </p:sp>
      <p:sp>
        <p:nvSpPr>
          <p:cNvPr id="5" name="TextBox 4"/>
          <p:cNvSpPr txBox="1"/>
          <p:nvPr/>
        </p:nvSpPr>
        <p:spPr>
          <a:xfrm>
            <a:off x="211897" y="985421"/>
            <a:ext cx="8443831" cy="3447098"/>
          </a:xfrm>
          <a:prstGeom prst="rect">
            <a:avLst/>
          </a:prstGeom>
          <a:noFill/>
        </p:spPr>
        <p:txBody>
          <a:bodyPr wrap="square" rtlCol="0">
            <a:spAutoFit/>
          </a:bodyPr>
          <a:lstStyle/>
          <a:p>
            <a:pPr marL="285750" indent="-285750">
              <a:buFont typeface="Arial" pitchFamily="34" charset="0"/>
              <a:buChar char="•"/>
            </a:pPr>
            <a:r>
              <a:rPr lang="en-US" dirty="0">
                <a:ea typeface="ＭＳ Ｐゴシック" charset="-128"/>
              </a:rPr>
              <a:t>[Graphs/tables showing total number of searches, keywords visitors entered that led them into your site, frequency of key words or phrases]</a:t>
            </a:r>
          </a:p>
          <a:p>
            <a:pPr marL="285750" indent="-285750">
              <a:buFont typeface="Arial" pitchFamily="34" charset="0"/>
              <a:buChar char="•"/>
            </a:pPr>
            <a:r>
              <a:rPr lang="en-US" dirty="0">
                <a:ea typeface="ＭＳ Ｐゴシック" charset="-128"/>
              </a:rPr>
              <a:t>[Can also include an analysis of your site’s search logs here, which provide insight on the keywords people enter into your site’s search box while visiting your site]</a:t>
            </a:r>
          </a:p>
          <a:p>
            <a:pPr marL="285750" indent="-285750">
              <a:buFont typeface="Arial" pitchFamily="34" charset="0"/>
              <a:buChar char="•"/>
            </a:pPr>
            <a:r>
              <a:rPr lang="en-US" dirty="0">
                <a:ea typeface="ＭＳ Ｐゴシック" charset="-128"/>
              </a:rPr>
              <a:t>[Consider including a word cloud to visually show frequency of key terms – see the Many Eyes word cloud generator, for example]</a:t>
            </a:r>
          </a:p>
          <a:p>
            <a:pPr marL="285750" indent="-285750">
              <a:buFont typeface="Arial" pitchFamily="34" charset="0"/>
              <a:buChar char="•"/>
            </a:pPr>
            <a:r>
              <a:rPr lang="en-US" dirty="0">
                <a:ea typeface="ＭＳ Ｐゴシック" charset="-128"/>
              </a:rPr>
              <a:t>[Implications for design or conclusions – for example:</a:t>
            </a:r>
          </a:p>
          <a:p>
            <a:pPr marL="742950" lvl="1" indent="-285750">
              <a:buFont typeface="Courier New" pitchFamily="49" charset="0"/>
              <a:buChar char="o"/>
            </a:pPr>
            <a:r>
              <a:rPr lang="en-US" dirty="0"/>
              <a:t>Top search phrases/keywords should be investigated as possible indicators of visitor top tasks.</a:t>
            </a:r>
          </a:p>
          <a:p>
            <a:pPr marL="742950" lvl="1" indent="-285750">
              <a:buFont typeface="Courier New" pitchFamily="49" charset="0"/>
              <a:buChar char="o"/>
            </a:pPr>
            <a:r>
              <a:rPr lang="en-US" dirty="0"/>
              <a:t>Search is a popular finding strategy for our visitors; we need to be sure it works effectively and efficiently.]</a:t>
            </a:r>
          </a:p>
          <a:p>
            <a:endParaRPr lang="en-US" sz="2000" dirty="0">
              <a:solidFill>
                <a:prstClr val="black"/>
              </a:solidFill>
              <a:latin typeface="Helvetica" pitchFamily="34" charset="0"/>
              <a:cs typeface="Helvetica" pitchFamily="34" charset="0"/>
            </a:endParaRPr>
          </a:p>
        </p:txBody>
      </p:sp>
    </p:spTree>
    <p:extLst>
      <p:ext uri="{BB962C8B-B14F-4D97-AF65-F5344CB8AC3E}">
        <p14:creationId xmlns="" xmlns:p14="http://schemas.microsoft.com/office/powerpoint/2010/main" val="200200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5FD771-0724-C741-8F74-26280782B5F9}" type="slidenum">
              <a:rPr lang="en-US" smtClean="0">
                <a:solidFill>
                  <a:prstClr val="black">
                    <a:tint val="75000"/>
                  </a:prstClr>
                </a:solidFill>
              </a:rPr>
              <a:pPr/>
              <a:t>6</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ea typeface="ＭＳ Ｐゴシック" charset="-128"/>
              </a:rPr>
              <a:t>Referrers: How to People Find the Site?</a:t>
            </a:r>
            <a:endParaRPr lang="en-US" dirty="0"/>
          </a:p>
        </p:txBody>
      </p:sp>
      <p:sp>
        <p:nvSpPr>
          <p:cNvPr id="5" name="TextBox 4"/>
          <p:cNvSpPr txBox="1"/>
          <p:nvPr/>
        </p:nvSpPr>
        <p:spPr>
          <a:xfrm>
            <a:off x="211897" y="985421"/>
            <a:ext cx="8443831" cy="1785104"/>
          </a:xfrm>
          <a:prstGeom prst="rect">
            <a:avLst/>
          </a:prstGeom>
          <a:noFill/>
        </p:spPr>
        <p:txBody>
          <a:bodyPr wrap="square" rtlCol="0">
            <a:spAutoFit/>
          </a:bodyPr>
          <a:lstStyle/>
          <a:p>
            <a:pPr marL="285750" indent="-285750">
              <a:buFont typeface="Arial" pitchFamily="34" charset="0"/>
              <a:buChar char="•"/>
            </a:pPr>
            <a:r>
              <a:rPr lang="en-US" dirty="0">
                <a:ea typeface="ＭＳ Ｐゴシック" charset="-128"/>
              </a:rPr>
              <a:t>[Graphs/tables showing top referring sites and search engines used]</a:t>
            </a:r>
          </a:p>
          <a:p>
            <a:pPr marL="285750" indent="-285750">
              <a:buFont typeface="Arial" pitchFamily="34" charset="0"/>
              <a:buChar char="•"/>
            </a:pPr>
            <a:r>
              <a:rPr lang="en-US" dirty="0">
                <a:ea typeface="ＭＳ Ｐゴシック" charset="-128"/>
              </a:rPr>
              <a:t>[Implications for design or conclusions – for example:</a:t>
            </a:r>
          </a:p>
          <a:p>
            <a:pPr marL="742950" lvl="1" indent="-285750">
              <a:buFont typeface="Courier New" pitchFamily="49" charset="0"/>
              <a:buChar char="o"/>
            </a:pPr>
            <a:r>
              <a:rPr lang="en-US" dirty="0"/>
              <a:t>Most people are using Google to find our site.  Recommend we review top search terms via Google and optimize our site to ensure that top key words lead customers to the best page on our site.]</a:t>
            </a:r>
          </a:p>
          <a:p>
            <a:endParaRPr lang="en-US" sz="2000" dirty="0">
              <a:solidFill>
                <a:prstClr val="black"/>
              </a:solidFill>
              <a:latin typeface="Helvetica" pitchFamily="34" charset="0"/>
              <a:cs typeface="Helvetica" pitchFamily="34" charset="0"/>
            </a:endParaRPr>
          </a:p>
        </p:txBody>
      </p:sp>
    </p:spTree>
    <p:extLst>
      <p:ext uri="{BB962C8B-B14F-4D97-AF65-F5344CB8AC3E}">
        <p14:creationId xmlns="" xmlns:p14="http://schemas.microsoft.com/office/powerpoint/2010/main" val="3551696931"/>
      </p:ext>
    </p:extLst>
  </p:cSld>
  <p:clrMapOvr>
    <a:masterClrMapping/>
  </p:clrMapOvr>
</p:sld>
</file>

<file path=ppt/theme/theme1.xml><?xml version="1.0" encoding="utf-8"?>
<a:theme xmlns:a="http://schemas.openxmlformats.org/drawingml/2006/main" name="Insid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Insid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TotalTime>
  <Words>504</Words>
  <Application>Microsoft Office PowerPoint</Application>
  <PresentationFormat>On-screen Show (4:3)</PresentationFormat>
  <Paragraphs>40</Paragraphs>
  <Slides>7</Slides>
  <Notes>0</Notes>
  <HiddenSlides>0</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Inside Slide</vt:lpstr>
      <vt:lpstr>Cover Page</vt:lpstr>
      <vt:lpstr>1_Inside Slide</vt:lpstr>
      <vt:lpstr>Slide 0</vt:lpstr>
      <vt:lpstr>Overview</vt:lpstr>
      <vt:lpstr>Site Traffic: How Many People Visit?</vt:lpstr>
      <vt:lpstr>Visitors: Who is Coming to the Site?</vt:lpstr>
      <vt:lpstr>Usage: How do People Use the Site?</vt:lpstr>
      <vt:lpstr>Search Terms:  What Keywords Do Visitors Use?</vt:lpstr>
      <vt:lpstr>Referrers: How to People Find the Site?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 Patel</dc:creator>
  <cp:lastModifiedBy>Kelley Mesa</cp:lastModifiedBy>
  <cp:revision>57</cp:revision>
  <dcterms:created xsi:type="dcterms:W3CDTF">2013-05-30T14:36:14Z</dcterms:created>
  <dcterms:modified xsi:type="dcterms:W3CDTF">2013-06-14T13:49:16Z</dcterms:modified>
</cp:coreProperties>
</file>