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2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C5"/>
    <a:srgbClr val="245C5A"/>
    <a:srgbClr val="26737F"/>
    <a:srgbClr val="3C9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81" autoAdjust="0"/>
  </p:normalViewPr>
  <p:slideViewPr>
    <p:cSldViewPr snapToGrid="0" snapToObjects="1">
      <p:cViewPr varScale="1">
        <p:scale>
          <a:sx n="87" d="100"/>
          <a:sy n="87" d="100"/>
        </p:scale>
        <p:origin x="-97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3FA5-1BC4-A64C-8049-5956199C15FF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62D44-5669-8B4B-97FC-A77F27AEE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279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D903F-BBC7-8D4C-847C-B80F32C7D8F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E7B1-A585-874C-87B9-00CB4F077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67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0597" y="6492875"/>
            <a:ext cx="39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35FD771-0724-C741-8F74-26280782B5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11897" y="77743"/>
            <a:ext cx="8229600" cy="60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63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38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usability.gov/index.html?utm_source=UsabilityGov&amp;utm_medium=Downloadable+Doc&amp;utm_content=site-logo-ppt-slide-template&amp;utm_campaign=downloadable-documents-and-templates" TargetMode="External"/><Relationship Id="rId7" Type="http://schemas.openxmlformats.org/officeDocument/2006/relationships/hyperlink" Target="https://public.govdelivery.com/accounts/USHHS/subscriber/topics?qsp=USHHS_2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twitter.com/usabilitygov" TargetMode="Externa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bility.gov/index.html?utm_source=UsabilityGov&amp;utm_medium=Downloadable+Doc&amp;utm_content=site-logo-ppt-slide-template&amp;utm_campaign=downloadable-documents-and-template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665203477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endParaRPr lang="en-US" sz="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CF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946409588"/>
              </p:ext>
            </p:extLst>
          </p:nvPr>
        </p:nvGraphicFramePr>
        <p:xfrm>
          <a:off x="0" y="0"/>
          <a:ext cx="9144000" cy="73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738766">
                <a:tc>
                  <a:txBody>
                    <a:bodyPr/>
                    <a:lstStyle/>
                    <a:p>
                      <a:pPr lvl="0"/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Usability.gov: Improving the User Experience">
            <a:hlinkClick r:id="rId3" tooltip="Usability.gov: Improving the User Experienc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67" y="6591644"/>
            <a:ext cx="2077445" cy="152581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 userDrawn="1"/>
        </p:nvSpPr>
        <p:spPr>
          <a:xfrm>
            <a:off x="335830" y="69354"/>
            <a:ext cx="8547916" cy="60455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0597" y="6492875"/>
            <a:ext cx="39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35FD771-0724-C741-8F74-26280782B5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Follow us on Twitter @UsabilityGov">
            <a:hlinkClick r:id="rId5" tooltip="Follow us on Twitter @UsabilityGov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39" y="6572303"/>
            <a:ext cx="219558" cy="212904"/>
          </a:xfrm>
          <a:prstGeom prst="rect">
            <a:avLst/>
          </a:prstGeom>
        </p:spPr>
      </p:pic>
      <p:pic>
        <p:nvPicPr>
          <p:cNvPr id="3" name="Picture 2" descr="Sign up for Email Updates">
            <a:hlinkClick r:id="rId7" tooltip="Sign up for Email Updates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22" y="6565856"/>
            <a:ext cx="228392" cy="221471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11897" y="77743"/>
            <a:ext cx="8229600" cy="60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000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Helvetica" pitchFamily="34" charset="0"/>
          <a:ea typeface="+mj-ea"/>
          <a:cs typeface="Helvetica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sability.gov: Improving the User Experience">
            <a:hlinkClick r:id="rId3" tooltip="Usability.gov: Improving the User Experienc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9567" y="2843130"/>
            <a:ext cx="4861290" cy="35704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79756817"/>
              </p:ext>
            </p:extLst>
          </p:nvPr>
        </p:nvGraphicFramePr>
        <p:xfrm>
          <a:off x="0" y="3513617"/>
          <a:ext cx="9144000" cy="137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1374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37F"/>
                    </a:solidFill>
                  </a:tcPr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 userDrawn="1"/>
        </p:nvSpPr>
        <p:spPr>
          <a:xfrm>
            <a:off x="367073" y="3906884"/>
            <a:ext cx="8471509" cy="63825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4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423" y="3607086"/>
            <a:ext cx="641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User Research Findings </a:t>
            </a:r>
          </a:p>
        </p:txBody>
      </p:sp>
    </p:spTree>
    <p:extLst>
      <p:ext uri="{BB962C8B-B14F-4D97-AF65-F5344CB8AC3E}">
        <p14:creationId xmlns="" xmlns:p14="http://schemas.microsoft.com/office/powerpoint/2010/main" val="2374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Participants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[Table with the main characteristics of each study participant (gender, age, job, etc.).  Remember to use participant codes instead of participant names to protect anonymity.]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[Detail your main findings in this section.  Generally findings are organized by category; for example</a:t>
            </a: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:</a:t>
            </a:r>
            <a:endParaRPr lang="en-US" sz="2000" dirty="0">
              <a:latin typeface="Helvetica" pitchFamily="34" charset="0"/>
              <a:cs typeface="Helvetica" pitchFamily="34" charset="0"/>
            </a:endParaRP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Positive findings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Success metrics (graphs/tables of success rates by scenario/participant; System Usability Score, </a:t>
            </a:r>
            <a:r>
              <a:rPr lang="en-US" dirty="0" err="1">
                <a:latin typeface="Helvetica" pitchFamily="34" charset="0"/>
                <a:cs typeface="Helvetica" pitchFamily="34" charset="0"/>
              </a:rPr>
              <a:t>NetPromoter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 score)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Navigation and information architecture issues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Search issues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Language and content issues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Design issues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Perceptions and consequences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Typically</a:t>
            </a:r>
            <a:r>
              <a:rPr lang="en-US" sz="2000" dirty="0">
                <a:latin typeface="Helvetica" pitchFamily="34" charset="0"/>
                <a:cs typeface="Helvetica" pitchFamily="34" charset="0"/>
              </a:rPr>
              <a:t>, plan 1-2 slides per finding.  Your findings pages should include participant quotes and counts – e.g. X out of X participants went here instead of here – to illustrate your findings.]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540" y="955856"/>
            <a:ext cx="55246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Users experience technical </a:t>
            </a: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problems</a:t>
            </a:r>
            <a:br>
              <a:rPr lang="en-US" sz="2000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on </a:t>
            </a:r>
            <a:r>
              <a:rPr lang="en-US" sz="2000" dirty="0">
                <a:latin typeface="Helvetica" pitchFamily="34" charset="0"/>
                <a:cs typeface="Helvetica" pitchFamily="34" charset="0"/>
              </a:rPr>
              <a:t>the site </a:t>
            </a:r>
            <a:endParaRPr lang="en-US" sz="2000" dirty="0" smtClean="0">
              <a:latin typeface="Helvetica" pitchFamily="34" charset="0"/>
              <a:cs typeface="Helvetica" pitchFamily="34" charset="0"/>
            </a:endParaRP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5 out 6 users experienced technical problems.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The site doesn’t work properly in some browsers. IE experienced the most hiccups.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Performance slowed when search returned a high number of results. </a:t>
            </a:r>
          </a:p>
        </p:txBody>
      </p:sp>
      <p:pic>
        <p:nvPicPr>
          <p:cNvPr id="6146" name="Picture 2" descr="Internet Explorer cannot display the webpag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5" y="4352925"/>
            <a:ext cx="4371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omments from customers: &quot;My connection between the laptop and the server isn't working well&quot; from participant 3 and &quot;I'm waiting for the results to load...this is taking so long. Normally, Internet searches don't take this long&quot; from participant 4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2357" y="1219881"/>
            <a:ext cx="2695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- EXAMPLE</a:t>
            </a:r>
          </a:p>
        </p:txBody>
      </p:sp>
      <p:sp>
        <p:nvSpPr>
          <p:cNvPr id="5" name="TextBox 4" descr="Search results are overwhelming and not helpful&#10;"/>
          <p:cNvSpPr txBox="1"/>
          <p:nvPr/>
        </p:nvSpPr>
        <p:spPr>
          <a:xfrm>
            <a:off x="211897" y="985421"/>
            <a:ext cx="844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Search results are overwhelming and not helpful</a:t>
            </a:r>
          </a:p>
        </p:txBody>
      </p:sp>
      <p:grpSp>
        <p:nvGrpSpPr>
          <p:cNvPr id="7" name="Group 6" descr="screenshot with user comments &quot;too many choices to pick from&quot; and &quot;top results are not relevant&quot;"/>
          <p:cNvGrpSpPr/>
          <p:nvPr/>
        </p:nvGrpSpPr>
        <p:grpSpPr>
          <a:xfrm>
            <a:off x="3390900" y="1563624"/>
            <a:ext cx="5410200" cy="4114800"/>
            <a:chOff x="3352800" y="2133600"/>
            <a:chExt cx="5410200" cy="4114800"/>
          </a:xfrm>
        </p:grpSpPr>
        <p:pic>
          <p:nvPicPr>
            <p:cNvPr id="8" name="Picture 2" descr="screenshot showing customer comments associated with various elements on the webpage. 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2133600"/>
              <a:ext cx="5410200" cy="41148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9" name="Rectangular Callout 8"/>
            <p:cNvSpPr/>
            <p:nvPr/>
          </p:nvSpPr>
          <p:spPr>
            <a:xfrm>
              <a:off x="6096000" y="2362200"/>
              <a:ext cx="1752600" cy="1219200"/>
            </a:xfrm>
            <a:prstGeom prst="wedgeRectCallout">
              <a:avLst>
                <a:gd name="adj1" fmla="val -161764"/>
                <a:gd name="adj2" fmla="val 8036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“Too many choices to pick from.”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6477000" y="4800600"/>
              <a:ext cx="1828800" cy="1066800"/>
            </a:xfrm>
            <a:prstGeom prst="wedgeRectCallout">
              <a:avLst>
                <a:gd name="adj1" fmla="val -129924"/>
                <a:gd name="adj2" fmla="val -728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Top results are not relevant.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 descr="Comments from customers: &quot;I need to perhaps change my search terms. Right now the results are too broad to be useful&quot; from participant 3 and &quot;I typed in 'installing solar panels' and the first result was 'distributed wind case study' from another participant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563624"/>
            <a:ext cx="28765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[Detail your main recommendations for improving the site in this section.  Provide screen shots of sites that are good examples of each recommendation where possible.]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- EXAMPLE</a:t>
            </a:r>
          </a:p>
        </p:txBody>
      </p:sp>
      <p:sp>
        <p:nvSpPr>
          <p:cNvPr id="5" name="TextBox 4" descr="Make the publication ordering process more intuitive&#10;"/>
          <p:cNvSpPr txBox="1"/>
          <p:nvPr/>
        </p:nvSpPr>
        <p:spPr>
          <a:xfrm>
            <a:off x="211897" y="985421"/>
            <a:ext cx="844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Make the publication ordering process more intuitive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769" y="1576411"/>
            <a:ext cx="24032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Flexible:</a:t>
            </a:r>
            <a:r>
              <a:rPr lang="en-US" dirty="0"/>
              <a:t> Consider allowing users to order more than 5 publications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Familiar: </a:t>
            </a:r>
            <a:r>
              <a:rPr lang="en-US" dirty="0"/>
              <a:t>Use an ordering model that is familiar to users</a:t>
            </a:r>
          </a:p>
        </p:txBody>
      </p:sp>
      <p:pic>
        <p:nvPicPr>
          <p:cNvPr id="8195" name="Picture 3" descr="screenshot with recommendations commen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07" y="1581555"/>
            <a:ext cx="8010525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464" y="1142999"/>
            <a:ext cx="494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[</a:t>
            </a:r>
            <a:r>
              <a:rPr lang="en-US" sz="2000" dirty="0">
                <a:latin typeface="Helvetica" pitchFamily="34" charset="0"/>
                <a:cs typeface="Helvetica" pitchFamily="34" charset="0"/>
              </a:rPr>
              <a:t>Questions and discussion</a:t>
            </a: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]</a:t>
            </a:r>
            <a:endParaRPr lang="en-US" sz="2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5" descr="scattered paper with question mar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69" y="1142999"/>
            <a:ext cx="3098366" cy="4572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Background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Study goals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Methodology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Participants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Findings 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Recommendations</a:t>
            </a:r>
          </a:p>
          <a:p>
            <a:pPr marL="91440"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 descr="Usable sites allow users to find what they need, and recognize and understand what they find."/>
          <p:cNvSpPr txBox="1"/>
          <p:nvPr/>
        </p:nvSpPr>
        <p:spPr>
          <a:xfrm>
            <a:off x="211897" y="985421"/>
            <a:ext cx="45155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sz="2000" b="1" dirty="0">
                <a:latin typeface="Helvetica" pitchFamily="34" charset="0"/>
                <a:ea typeface="ＭＳ Ｐゴシック" charset="-128"/>
                <a:cs typeface="Helvetica" pitchFamily="34" charset="0"/>
              </a:rPr>
              <a:t>What is a Usable Site</a:t>
            </a:r>
            <a:r>
              <a:rPr lang="en-US" sz="2000" b="1" dirty="0" smtClean="0">
                <a:latin typeface="Helvetica" pitchFamily="34" charset="0"/>
                <a:ea typeface="ＭＳ Ｐゴシック" charset="-128"/>
                <a:cs typeface="Helvetica" pitchFamily="34" charset="0"/>
              </a:rPr>
              <a:t>?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sz="2000" b="1" dirty="0">
              <a:latin typeface="Helvetica" pitchFamily="34" charset="0"/>
              <a:ea typeface="ＭＳ Ｐゴシック" charset="-128"/>
              <a:cs typeface="Helvetica" pitchFamily="34" charset="0"/>
            </a:endParaRPr>
          </a:p>
          <a:p>
            <a:pPr marL="274320" lvl="0" indent="-274320" defTabSz="9144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Helvetica" pitchFamily="34" charset="0"/>
                <a:ea typeface="ＭＳ Ｐゴシック" charset="-128"/>
                <a:cs typeface="Helvetica" pitchFamily="34" charset="0"/>
              </a:rPr>
              <a:t>Usable </a:t>
            </a: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sites allow users to:</a:t>
            </a:r>
          </a:p>
          <a:p>
            <a:pPr marL="274320" lvl="0" indent="-182880" defTabSz="9144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Find what they need</a:t>
            </a:r>
          </a:p>
          <a:p>
            <a:pPr marL="274320" lvl="0" indent="-182880" defTabSz="9144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Recognize and understand what they find</a:t>
            </a:r>
          </a:p>
          <a:p>
            <a:pPr marL="274320" lvl="0" indent="-182880" defTabSz="9144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Use the information to accomplish their goals.</a:t>
            </a:r>
          </a:p>
        </p:txBody>
      </p:sp>
      <p:pic>
        <p:nvPicPr>
          <p:cNvPr id="6" name="Picture 4" descr="a usable site is effective, efficient, engaging, error tolerant, and easy to lear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9134" y="1625664"/>
            <a:ext cx="3692525" cy="33988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 descr="UCD helps create products that are relevant to users and easy to use by focusing on user needs at every stage of development.&#10;"/>
          <p:cNvSpPr txBox="1"/>
          <p:nvPr/>
        </p:nvSpPr>
        <p:spPr>
          <a:xfrm>
            <a:off x="211897" y="985421"/>
            <a:ext cx="8443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UCD helps create products that are relevant to users and easy to use by focusing on user needs at every stage of development.</a:t>
            </a:r>
          </a:p>
        </p:txBody>
      </p:sp>
      <p:pic>
        <p:nvPicPr>
          <p:cNvPr id="1026" name="Picture 2" descr="user centered design helps with website research, conception, design, building, launching/measur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55" y="1810195"/>
            <a:ext cx="39989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2050" name="Picture 2" descr="Image with question - Who are our customer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0879"/>
            <a:ext cx="2878137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What is the customer experience like on our websit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977392"/>
            <a:ext cx="316388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 How can we improve the customer experience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977392"/>
            <a:ext cx="31877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27774" y="4190999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[ADD image of the product you are testing here]</a:t>
            </a:r>
            <a:endParaRPr lang="en-US" sz="2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3" name="Picture 5" descr="Man with paper bag over his head marked with a question mark - Asking who are our customers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9" y="3828413"/>
            <a:ext cx="2079625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Woman pointing to her head thinking how can we improve the customer experience.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42" y="3833175"/>
            <a:ext cx="200501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3600605"/>
            <a:ext cx="8443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182880" defTabSz="9144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74320" algn="l"/>
              </a:tabLst>
              <a:defRPr/>
            </a:pPr>
            <a:r>
              <a:rPr lang="en-US" sz="2000" b="1" dirty="0">
                <a:solidFill>
                  <a:srgbClr val="8C7B70">
                    <a:lumMod val="75000"/>
                  </a:srgbClr>
                </a:solidFill>
                <a:latin typeface="Helvetica" pitchFamily="34" charset="0"/>
                <a:ea typeface="Kozuka Gothic Pro H" pitchFamily="34" charset="-128"/>
                <a:cs typeface="Helvetica" pitchFamily="34" charset="0"/>
              </a:rPr>
              <a:t>User Research</a:t>
            </a:r>
            <a:r>
              <a:rPr lang="en-US" sz="2000" b="1" dirty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Data-driven </a:t>
            </a:r>
            <a:r>
              <a:rPr lang="en-US" sz="2000" dirty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understanding of key audiences and their top tasks on our </a:t>
            </a:r>
            <a:r>
              <a:rPr lang="en-US" sz="2000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site</a:t>
            </a:r>
          </a:p>
          <a:p>
            <a:pPr marL="274320" lvl="0" indent="-182880" defTabSz="9144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74320" algn="l"/>
              </a:tabLst>
              <a:defRPr/>
            </a:pPr>
            <a:r>
              <a:rPr lang="en-US" sz="2000" b="1" dirty="0">
                <a:solidFill>
                  <a:srgbClr val="8C7B70">
                    <a:lumMod val="75000"/>
                  </a:srgbClr>
                </a:solidFill>
                <a:latin typeface="Helvetica" pitchFamily="34" charset="0"/>
                <a:ea typeface="Kozuka Gothic Pro H" pitchFamily="34" charset="-128"/>
                <a:cs typeface="Helvetica" pitchFamily="34" charset="0"/>
              </a:rPr>
              <a:t>User Experience </a:t>
            </a:r>
            <a:r>
              <a:rPr lang="en-US" sz="2000" b="1" dirty="0" smtClean="0">
                <a:solidFill>
                  <a:srgbClr val="8C7B70">
                    <a:lumMod val="75000"/>
                  </a:srgbClr>
                </a:solidFill>
                <a:latin typeface="Helvetica" pitchFamily="34" charset="0"/>
                <a:ea typeface="Kozuka Gothic Pro H" pitchFamily="34" charset="-128"/>
                <a:cs typeface="Helvetica" pitchFamily="34" charset="0"/>
              </a:rPr>
              <a:t>Testing</a:t>
            </a:r>
            <a:r>
              <a:rPr lang="en-US" sz="2000" b="1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Watch </a:t>
            </a:r>
            <a:r>
              <a:rPr lang="en-US" sz="2000" dirty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key audiences interact with our site; identify usability issues </a:t>
            </a:r>
          </a:p>
          <a:p>
            <a:pPr marL="274320" lvl="0" indent="-182880" defTabSz="9144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74320" algn="l"/>
              </a:tabLst>
              <a:defRPr/>
            </a:pPr>
            <a:r>
              <a:rPr lang="en-US" sz="2000" b="1" dirty="0">
                <a:solidFill>
                  <a:srgbClr val="8C7B70">
                    <a:lumMod val="75000"/>
                  </a:srgbClr>
                </a:solidFill>
                <a:latin typeface="Helvetica" pitchFamily="34" charset="0"/>
                <a:ea typeface="Kozuka Gothic Pro H" pitchFamily="34" charset="-128"/>
                <a:cs typeface="Helvetica" pitchFamily="34" charset="0"/>
              </a:rPr>
              <a:t>Site </a:t>
            </a:r>
            <a:r>
              <a:rPr lang="en-US" sz="2000" b="1" dirty="0" smtClean="0">
                <a:solidFill>
                  <a:srgbClr val="8C7B70">
                    <a:lumMod val="75000"/>
                  </a:srgbClr>
                </a:solidFill>
                <a:latin typeface="Helvetica" pitchFamily="34" charset="0"/>
                <a:ea typeface="Kozuka Gothic Pro H" pitchFamily="34" charset="-128"/>
                <a:cs typeface="Helvetica" pitchFamily="34" charset="0"/>
              </a:rPr>
              <a:t>Improvements</a:t>
            </a:r>
            <a:br>
              <a:rPr lang="en-US" sz="2000" b="1" dirty="0" smtClean="0">
                <a:solidFill>
                  <a:srgbClr val="8C7B70">
                    <a:lumMod val="75000"/>
                  </a:srgbClr>
                </a:solidFill>
                <a:latin typeface="Helvetica" pitchFamily="34" charset="0"/>
                <a:ea typeface="Kozuka Gothic Pro H" pitchFamily="34" charset="-128"/>
                <a:cs typeface="Helvetica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Implement </a:t>
            </a:r>
            <a:r>
              <a:rPr lang="en-US" sz="2000" dirty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recommendations; test improvements to ensure </a:t>
            </a:r>
            <a:r>
              <a:rPr lang="en-US" sz="2000" dirty="0" smtClean="0">
                <a:solidFill>
                  <a:srgbClr val="000000"/>
                </a:solidFill>
                <a:latin typeface="Helvetica" pitchFamily="34" charset="0"/>
                <a:ea typeface="Kozuka Gothic Pro R" pitchFamily="34" charset="-128"/>
                <a:cs typeface="Helvetica" pitchFamily="34" charset="0"/>
              </a:rPr>
              <a:t>effectiveness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ea typeface="Kozuka Gothic Pro R" pitchFamily="34" charset="-128"/>
              <a:cs typeface="Arial" pitchFamily="34" charset="0"/>
            </a:endParaRPr>
          </a:p>
        </p:txBody>
      </p:sp>
      <p:pic>
        <p:nvPicPr>
          <p:cNvPr id="3074" name="Picture 2" descr="Phase 1 - User Research, Phase 2 User Experience Testing, Phase 3 Site Improv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4" y="682298"/>
            <a:ext cx="7974013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4743605"/>
            <a:ext cx="844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[Briefly review the data sources you examined to complete your user research and explain how the user research informed your study design]</a:t>
            </a:r>
          </a:p>
        </p:txBody>
      </p:sp>
      <p:pic>
        <p:nvPicPr>
          <p:cNvPr id="4098" name="Picture 2" descr="Data Sources - Interviews, Click analytics, Survey and Site Usage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54" y="931418"/>
            <a:ext cx="6688137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[Go over the goals for the usability study.]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A usability study is a </a:t>
            </a: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research activity </a:t>
            </a:r>
            <a:r>
              <a:rPr lang="en-US" sz="2000" dirty="0">
                <a:latin typeface="Helvetica" pitchFamily="34" charset="0"/>
                <a:cs typeface="Helvetica" pitchFamily="34" charset="0"/>
              </a:rPr>
              <a:t>in which:</a:t>
            </a:r>
          </a:p>
        </p:txBody>
      </p:sp>
      <p:pic>
        <p:nvPicPr>
          <p:cNvPr id="5124" name="Picture 4" descr="A usability study is a research activity in which representative users perform realistic tasks and an interdiciplinary team collects empirical data in a usability lab or with remote usability softwar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7" y="1660652"/>
            <a:ext cx="42608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id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369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Inside Slide</vt:lpstr>
      <vt:lpstr>Cover Page</vt:lpstr>
      <vt:lpstr>Slide 0</vt:lpstr>
      <vt:lpstr>Overview</vt:lpstr>
      <vt:lpstr>Background</vt:lpstr>
      <vt:lpstr>Background</vt:lpstr>
      <vt:lpstr>Background</vt:lpstr>
      <vt:lpstr>Background</vt:lpstr>
      <vt:lpstr>Background</vt:lpstr>
      <vt:lpstr>Goals</vt:lpstr>
      <vt:lpstr>Methodology</vt:lpstr>
      <vt:lpstr>Study Participants</vt:lpstr>
      <vt:lpstr>Findings</vt:lpstr>
      <vt:lpstr>Findings - EXAMPLE</vt:lpstr>
      <vt:lpstr>Findings - EXAMPLE</vt:lpstr>
      <vt:lpstr>Recommendations</vt:lpstr>
      <vt:lpstr>Recommendations - EXAMPLE</vt:lpstr>
      <vt:lpstr>Questions &amp;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Patel</dc:creator>
  <cp:lastModifiedBy>Kelley Mesa</cp:lastModifiedBy>
  <cp:revision>72</cp:revision>
  <dcterms:created xsi:type="dcterms:W3CDTF">2013-05-30T14:36:14Z</dcterms:created>
  <dcterms:modified xsi:type="dcterms:W3CDTF">2013-06-14T14:10:51Z</dcterms:modified>
</cp:coreProperties>
</file>