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emf" ContentType="image/x-emf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2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0" r:id="rId4"/>
    <p:sldId id="262" r:id="rId5"/>
    <p:sldId id="265" r:id="rId6"/>
    <p:sldId id="268" r:id="rId7"/>
    <p:sldId id="267" r:id="rId8"/>
    <p:sldId id="269" r:id="rId9"/>
    <p:sldId id="27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0C5"/>
    <a:srgbClr val="245C5A"/>
    <a:srgbClr val="26737F"/>
    <a:srgbClr val="3C9F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81" autoAdjust="0"/>
  </p:normalViewPr>
  <p:slideViewPr>
    <p:cSldViewPr snapToGrid="0" snapToObjects="1">
      <p:cViewPr varScale="1">
        <p:scale>
          <a:sx n="87" d="100"/>
          <a:sy n="87" d="100"/>
        </p:scale>
        <p:origin x="-9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53FA5-1BC4-A64C-8049-5956199C15FF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62D44-5669-8B4B-97FC-A77F27AEE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9279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D903F-BBC7-8D4C-847C-B80F32C7D8F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BE7B1-A585-874C-87B9-00CB4F077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067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0597" y="6492875"/>
            <a:ext cx="39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B35FD771-0724-C741-8F74-26280782B5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211897" y="77743"/>
            <a:ext cx="8229600" cy="604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763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9380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usability.gov/index.html?utm_source=UsabilityGov&amp;utm_medium=Downloadable+Doc&amp;utm_content=site-logo-ppt-slide-template&amp;utm_campaign=downloadable-documents-and-templates" TargetMode="External"/><Relationship Id="rId7" Type="http://schemas.openxmlformats.org/officeDocument/2006/relationships/hyperlink" Target="https://public.govdelivery.com/accounts/USHHS/subscriber/topics?qsp=USHHS_2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twitter.com/usabilitygov" TargetMode="Externa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ability.gov/index.html?utm_source=UsabilityGov&amp;utm_medium=Downloadable+Doc&amp;utm_content=site-logo-ppt-slide-template&amp;utm_campaign=downloadable-documents-and-template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665203477"/>
              </p:ext>
            </p:extLst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endParaRPr lang="en-US" sz="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CF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946409588"/>
              </p:ext>
            </p:extLst>
          </p:nvPr>
        </p:nvGraphicFramePr>
        <p:xfrm>
          <a:off x="0" y="0"/>
          <a:ext cx="9144000" cy="738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738766">
                <a:tc>
                  <a:txBody>
                    <a:bodyPr/>
                    <a:lstStyle/>
                    <a:p>
                      <a:pPr lvl="0"/>
                      <a:endParaRPr 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 descr="Usability.gov: Improving the User Experience">
            <a:hlinkClick r:id="rId3" tooltip="Usability.gov: Improving the User Experience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67" y="6591644"/>
            <a:ext cx="2077445" cy="152581"/>
          </a:xfrm>
          <a:prstGeom prst="rect">
            <a:avLst/>
          </a:prstGeom>
        </p:spPr>
      </p:pic>
      <p:sp>
        <p:nvSpPr>
          <p:cNvPr id="11" name="Title 2"/>
          <p:cNvSpPr txBox="1">
            <a:spLocks/>
          </p:cNvSpPr>
          <p:nvPr userDrawn="1"/>
        </p:nvSpPr>
        <p:spPr>
          <a:xfrm>
            <a:off x="335830" y="69354"/>
            <a:ext cx="8547916" cy="604555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0597" y="6492875"/>
            <a:ext cx="39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B35FD771-0724-C741-8F74-26280782B5F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Follow us on Twitter @UsabilityGov">
            <a:hlinkClick r:id="rId5" tooltip="Follow us on Twitter @UsabilityGov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939" y="6572303"/>
            <a:ext cx="219558" cy="212904"/>
          </a:xfrm>
          <a:prstGeom prst="rect">
            <a:avLst/>
          </a:prstGeom>
        </p:spPr>
      </p:pic>
      <p:pic>
        <p:nvPicPr>
          <p:cNvPr id="3" name="Picture 2" descr="Sign up for Email Updates">
            <a:hlinkClick r:id="rId7" tooltip="Sign up for Email Updates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22" y="6565856"/>
            <a:ext cx="228392" cy="221471"/>
          </a:xfrm>
          <a:prstGeom prst="rect">
            <a:avLst/>
          </a:prstGeom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211897" y="77743"/>
            <a:ext cx="8229600" cy="604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000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Helvetica" pitchFamily="34" charset="0"/>
          <a:ea typeface="+mj-ea"/>
          <a:cs typeface="Helvetica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sability.gov: Improving the User Experience">
            <a:hlinkClick r:id="rId3" tooltip="Usability.gov: Improving the User Experience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9567" y="2843130"/>
            <a:ext cx="4861290" cy="35704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179756817"/>
              </p:ext>
            </p:extLst>
          </p:nvPr>
        </p:nvGraphicFramePr>
        <p:xfrm>
          <a:off x="0" y="3513617"/>
          <a:ext cx="9144000" cy="1374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13746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737F"/>
                    </a:solidFill>
                  </a:tcPr>
                </a:tc>
              </a:tr>
            </a:tbl>
          </a:graphicData>
        </a:graphic>
      </p:graphicFrame>
      <p:sp>
        <p:nvSpPr>
          <p:cNvPr id="4" name="Title 2"/>
          <p:cNvSpPr txBox="1">
            <a:spLocks/>
          </p:cNvSpPr>
          <p:nvPr userDrawn="1"/>
        </p:nvSpPr>
        <p:spPr>
          <a:xfrm>
            <a:off x="367073" y="3906884"/>
            <a:ext cx="8471509" cy="63825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47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423" y="3607086"/>
            <a:ext cx="641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User Research Findings </a:t>
            </a:r>
          </a:p>
        </p:txBody>
      </p:sp>
    </p:spTree>
    <p:extLst>
      <p:ext uri="{BB962C8B-B14F-4D97-AF65-F5344CB8AC3E}">
        <p14:creationId xmlns="" xmlns:p14="http://schemas.microsoft.com/office/powerpoint/2010/main" val="2374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97" y="985421"/>
            <a:ext cx="8443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latin typeface="Helvetica" pitchFamily="34" charset="0"/>
                <a:ea typeface="ＭＳ Ｐゴシック" charset="-128"/>
                <a:cs typeface="Helvetica" pitchFamily="34" charset="0"/>
              </a:rPr>
              <a:t>Background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latin typeface="Helvetica" pitchFamily="34" charset="0"/>
                <a:ea typeface="ＭＳ Ｐゴシック" charset="-128"/>
                <a:cs typeface="Helvetica" pitchFamily="34" charset="0"/>
              </a:rPr>
              <a:t>Methodology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latin typeface="Helvetica" pitchFamily="34" charset="0"/>
                <a:ea typeface="ＭＳ Ｐゴシック" charset="-128"/>
                <a:cs typeface="Helvetica" pitchFamily="34" charset="0"/>
              </a:rPr>
              <a:t>Results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latin typeface="Helvetica" pitchFamily="34" charset="0"/>
                <a:ea typeface="ＭＳ Ｐゴシック" charset="-128"/>
                <a:cs typeface="Helvetica" pitchFamily="34" charset="0"/>
              </a:rPr>
              <a:t>User profiles [or personas]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latin typeface="Helvetica" pitchFamily="34" charset="0"/>
                <a:ea typeface="ＭＳ Ｐゴシック" charset="-128"/>
                <a:cs typeface="Helvetica" pitchFamily="34" charset="0"/>
              </a:rPr>
              <a:t>Next </a:t>
            </a:r>
            <a:r>
              <a:rPr lang="en-US" sz="2000" dirty="0" smtClean="0">
                <a:latin typeface="Helvetica" pitchFamily="34" charset="0"/>
                <a:ea typeface="ＭＳ Ｐゴシック" charset="-128"/>
                <a:cs typeface="Helvetica" pitchFamily="34" charset="0"/>
              </a:rPr>
              <a:t>steps</a:t>
            </a:r>
            <a:endParaRPr lang="en-US" sz="2000" dirty="0">
              <a:latin typeface="Helvetica" pitchFamily="34" charset="0"/>
              <a:ea typeface="ＭＳ Ｐゴシック" charset="-128"/>
              <a:cs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Box 4" descr="UCD helps create products that are relevant to users and easy to use by focusing on user needs at every stage of development.&#10;"/>
          <p:cNvSpPr txBox="1"/>
          <p:nvPr/>
        </p:nvSpPr>
        <p:spPr>
          <a:xfrm>
            <a:off x="211897" y="985421"/>
            <a:ext cx="8443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UCD helps create products that are relevant to users and easy to use by focusing on user needs at every stage of development.</a:t>
            </a:r>
          </a:p>
        </p:txBody>
      </p:sp>
      <p:pic>
        <p:nvPicPr>
          <p:cNvPr id="1026" name="Picture 2" descr="user centered design helps with website research, conception, design, building, and launching/measur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55" y="1810195"/>
            <a:ext cx="399891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516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97" y="4743605"/>
            <a:ext cx="8443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[Briefly review the data sources you examined to complete your user research and explain how the user research informed your study design]</a:t>
            </a:r>
          </a:p>
        </p:txBody>
      </p:sp>
      <p:pic>
        <p:nvPicPr>
          <p:cNvPr id="4098" name="Picture 2" descr="Data Sources - Interviews, Click analytics, Survey and Site Usage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54" y="931418"/>
            <a:ext cx="6688137" cy="356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516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97" y="985421"/>
            <a:ext cx="8443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[Go over specifics for each particular method you used – if you did a survey, for example, report on the timeframe, response rate, method for advertising the survey, and possible influences on the data.]</a:t>
            </a:r>
          </a:p>
        </p:txBody>
      </p:sp>
    </p:spTree>
    <p:extLst>
      <p:ext uri="{BB962C8B-B14F-4D97-AF65-F5344CB8AC3E}">
        <p14:creationId xmlns="" xmlns:p14="http://schemas.microsoft.com/office/powerpoint/2010/main" val="1414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– Who is using the XX site?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96" y="860564"/>
            <a:ext cx="84438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[Consider structuring your results section by the question you wanted to answer with your user research.  Then show the relevant data from each data source to answer the question.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Some </a:t>
            </a:r>
            <a:r>
              <a:rPr lang="en-US" sz="2000" dirty="0">
                <a:latin typeface="Helvetica" pitchFamily="34" charset="0"/>
                <a:cs typeface="Helvetica" pitchFamily="34" charset="0"/>
              </a:rPr>
              <a:t>questions you’ll want to address might include: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Who is using the site now (role, gender, age, education, location)?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How frequently do they use the site?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What platforms/browsers do they use to access the site?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When do they use the site?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What are their main reasons for visiting the site?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What are their specific tasks?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Can they complete their tasks?  How long does it take?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How do they interact with the site?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How satisfied are they with the site?]</a:t>
            </a:r>
          </a:p>
        </p:txBody>
      </p:sp>
    </p:spTree>
    <p:extLst>
      <p:ext uri="{BB962C8B-B14F-4D97-AF65-F5344CB8AC3E}">
        <p14:creationId xmlns="" xmlns:p14="http://schemas.microsoft.com/office/powerpoint/2010/main" val="1414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97" y="985421"/>
            <a:ext cx="8443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[Next, report on the results by specific audience segment; focus on reporting findings that are unique or interesting about each audience.]</a:t>
            </a:r>
          </a:p>
        </p:txBody>
      </p:sp>
    </p:spTree>
    <p:extLst>
      <p:ext uri="{BB962C8B-B14F-4D97-AF65-F5344CB8AC3E}">
        <p14:creationId xmlns="" xmlns:p14="http://schemas.microsoft.com/office/powerpoint/2010/main" val="1414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897" y="985421"/>
            <a:ext cx="8443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[Boil down the user research into profiles or personas of your primary audiences.  </a:t>
            </a:r>
          </a:p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cs typeface="Helvetica" pitchFamily="34" charset="0"/>
              </a:rPr>
              <a:t>Consider starting with the existing EERE personas and fleshing them out with information specific to your topic  and audiences.]</a:t>
            </a:r>
          </a:p>
        </p:txBody>
      </p:sp>
    </p:spTree>
    <p:extLst>
      <p:ext uri="{BB962C8B-B14F-4D97-AF65-F5344CB8AC3E}">
        <p14:creationId xmlns="" xmlns:p14="http://schemas.microsoft.com/office/powerpoint/2010/main" val="1414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FD771-0724-C741-8F74-26280782B5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Discussion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464" y="1142999"/>
            <a:ext cx="494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[</a:t>
            </a:r>
            <a:r>
              <a:rPr lang="en-US" sz="2000" dirty="0">
                <a:latin typeface="Helvetica" pitchFamily="34" charset="0"/>
                <a:cs typeface="Helvetica" pitchFamily="34" charset="0"/>
              </a:rPr>
              <a:t>Questions and discussion</a:t>
            </a:r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]</a:t>
            </a:r>
            <a:endParaRPr lang="en-US" sz="20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6" name="Picture 5" descr="scattered papers with question mar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769" y="1142999"/>
            <a:ext cx="3098366" cy="457200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516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id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ver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322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Inside Slide</vt:lpstr>
      <vt:lpstr>Cover Page</vt:lpstr>
      <vt:lpstr>Slide 0</vt:lpstr>
      <vt:lpstr>Overview</vt:lpstr>
      <vt:lpstr>Background</vt:lpstr>
      <vt:lpstr>Background</vt:lpstr>
      <vt:lpstr>Methodology</vt:lpstr>
      <vt:lpstr>Audience – Who is using the XX site?</vt:lpstr>
      <vt:lpstr>Innovators</vt:lpstr>
      <vt:lpstr>Customer Profiles</vt:lpstr>
      <vt:lpstr>Questions &amp;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Patel</dc:creator>
  <cp:lastModifiedBy>Kelley Mesa</cp:lastModifiedBy>
  <cp:revision>70</cp:revision>
  <dcterms:created xsi:type="dcterms:W3CDTF">2013-05-30T14:36:14Z</dcterms:created>
  <dcterms:modified xsi:type="dcterms:W3CDTF">2013-06-14T13:39:34Z</dcterms:modified>
</cp:coreProperties>
</file>