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72" r:id="rId1"/>
  </p:sldMasterIdLst>
  <p:notesMasterIdLst>
    <p:notesMasterId r:id="rId7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37" r:id="rId73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75"/>
      <p:bold r:id="rId76"/>
      <p:italic r:id="rId77"/>
      <p:boldItalic r:id="rId78"/>
    </p:embeddedFont>
    <p:embeddedFont>
      <p:font typeface="IBM Plex Mono Medium" panose="020B0609050203000203" pitchFamily="49" charset="0"/>
      <p:regular r:id="rId79"/>
      <p:bold r:id="rId80"/>
      <p:italic r:id="rId81"/>
      <p:boldItalic r:id="rId82"/>
    </p:embeddedFont>
    <p:embeddedFont>
      <p:font typeface="Public Sans" panose="020B0604020202020204" charset="0"/>
      <p:regular r:id="rId83"/>
      <p:bold r:id="rId84"/>
      <p:italic r:id="rId85"/>
      <p:boldItalic r:id="rId86"/>
    </p:embeddedFont>
    <p:embeddedFont>
      <p:font typeface="Public Sans ExtraBold" panose="020B0604020202020204" charset="0"/>
      <p:bold r:id="rId87"/>
      <p:italic r:id="rId88"/>
      <p:boldItalic r:id="rId89"/>
    </p:embeddedFont>
    <p:embeddedFont>
      <p:font typeface="Public Sans ExtraLight" panose="020B0604020202020204" charset="0"/>
      <p:regular r:id="rId90"/>
      <p:bold r:id="rId91"/>
      <p:italic r:id="rId92"/>
      <p:boldItalic r:id="rId93"/>
    </p:embeddedFont>
    <p:embeddedFont>
      <p:font typeface="Public Sans Light" panose="020B0604020202020204" charset="0"/>
      <p:regular r:id="rId94"/>
      <p:bold r:id="rId95"/>
      <p:italic r:id="rId96"/>
      <p:boldItalic r:id="rId97"/>
    </p:embeddedFont>
    <p:embeddedFont>
      <p:font typeface="Public Sans Medium" panose="020B0604020202020204" charset="0"/>
      <p:regular r:id="rId98"/>
      <p:bold r:id="rId99"/>
      <p:italic r:id="rId100"/>
      <p:boldItalic r:id="rId101"/>
    </p:embeddedFont>
    <p:embeddedFont>
      <p:font typeface="Public Sans Thin" panose="020B0604020202020204" charset="0"/>
      <p:regular r:id="rId102"/>
      <p:bold r:id="rId103"/>
      <p:italic r:id="rId104"/>
      <p:boldItalic r:id="rId10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4"/>
  </p:normalViewPr>
  <p:slideViewPr>
    <p:cSldViewPr snapToGrid="0">
      <p:cViewPr varScale="1">
        <p:scale>
          <a:sx n="65" d="100"/>
          <a:sy n="65" d="100"/>
        </p:scale>
        <p:origin x="96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0.fntdata"/><Relationship Id="rId89" Type="http://schemas.openxmlformats.org/officeDocument/2006/relationships/font" Target="fonts/font15.fntdata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notesMaster" Target="notesMasters/notesMaster1.xml"/><Relationship Id="rId79" Type="http://schemas.openxmlformats.org/officeDocument/2006/relationships/font" Target="fonts/font5.fntdata"/><Relationship Id="rId102" Type="http://schemas.openxmlformats.org/officeDocument/2006/relationships/font" Target="fonts/font28.fntdata"/><Relationship Id="rId5" Type="http://schemas.openxmlformats.org/officeDocument/2006/relationships/slide" Target="slides/slide4.xml"/><Relationship Id="rId90" Type="http://schemas.openxmlformats.org/officeDocument/2006/relationships/font" Target="fonts/font16.fntdata"/><Relationship Id="rId95" Type="http://schemas.openxmlformats.org/officeDocument/2006/relationships/font" Target="fonts/font21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font" Target="fonts/font6.fntdata"/><Relationship Id="rId85" Type="http://schemas.openxmlformats.org/officeDocument/2006/relationships/font" Target="fonts/font11.fntdata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font" Target="fonts/font29.fntdata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font" Target="fonts/font1.fntdata"/><Relationship Id="rId91" Type="http://schemas.openxmlformats.org/officeDocument/2006/relationships/font" Target="fonts/font17.fntdata"/><Relationship Id="rId96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4.fntdata"/><Relationship Id="rId81" Type="http://schemas.openxmlformats.org/officeDocument/2006/relationships/font" Target="fonts/font7.fntdata"/><Relationship Id="rId86" Type="http://schemas.openxmlformats.org/officeDocument/2006/relationships/font" Target="fonts/font12.fntdata"/><Relationship Id="rId94" Type="http://schemas.openxmlformats.org/officeDocument/2006/relationships/font" Target="fonts/font20.fntdata"/><Relationship Id="rId99" Type="http://schemas.openxmlformats.org/officeDocument/2006/relationships/font" Target="fonts/font25.fntdata"/><Relationship Id="rId101" Type="http://schemas.openxmlformats.org/officeDocument/2006/relationships/font" Target="fonts/font2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2.fntdata"/><Relationship Id="rId97" Type="http://schemas.openxmlformats.org/officeDocument/2006/relationships/font" Target="fonts/font23.fntdata"/><Relationship Id="rId104" Type="http://schemas.openxmlformats.org/officeDocument/2006/relationships/font" Target="fonts/font30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8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3.fntdata"/><Relationship Id="rId61" Type="http://schemas.openxmlformats.org/officeDocument/2006/relationships/slide" Target="slides/slide60.xml"/><Relationship Id="rId82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font" Target="fonts/font3.fntdata"/><Relationship Id="rId100" Type="http://schemas.openxmlformats.org/officeDocument/2006/relationships/font" Target="fonts/font26.fntdata"/><Relationship Id="rId105" Type="http://schemas.openxmlformats.org/officeDocument/2006/relationships/font" Target="fonts/font3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19.fntdata"/><Relationship Id="rId98" Type="http://schemas.openxmlformats.org/officeDocument/2006/relationships/font" Target="fonts/font24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font" Target="fonts/font9.fntdata"/><Relationship Id="rId8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32ee85b3d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32ee85b3d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b628501c1a_1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b628501c1a_1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32ee85b3d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32ee85b3d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b628501c1a_1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b628501c1a_1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32ee85b3d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32ee85b3d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01e3971af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01e3971af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01e3971af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01e3971af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1470f9a148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1470f9a148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01e3971af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01e3971af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32ee85b3d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32ee85b3d9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b3ab2e8b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b3ab2e8ba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32ee85b3d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32ee85b3d9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01e3971af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01e3971af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01e3971af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01e3971af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01e3971af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01e3971afa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01e3971af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01e3971af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01e3971af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01e3971af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01e3971af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01e3971afa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01e3971af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01e3971af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32ee85b3d9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32ee85b3d9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01e3971afa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01e3971afa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8c9ccee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08c9ccee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01e3971afa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01e3971afa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1470f9a14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1470f9a14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1470f9a14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1470f9a14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1470f9a1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1470f9a1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1470f9a14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1470f9a14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1470f9a148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1470f9a148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1470f9a14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1470f9a14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470f9a14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470f9a14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1470f9a148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1470f9a148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1470f9a14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1470f9a14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8c9cceed2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08c9cceed2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1470f9a14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1470f9a14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32ee85b3d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32ee85b3d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32ee85b3d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32ee85b3d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32ee85b3d9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32ee85b3d9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1470f9a14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1470f9a14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32ee85b3d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32ee85b3d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32ee85b3d9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32ee85b3d9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32ee85b3d9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32ee85b3d9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32ee85b3d9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32ee85b3d9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32ee85b3d9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32ee85b3d9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0d721cf28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30d721cf28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32ee85b3d9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32ee85b3d9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1470f9a148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1470f9a148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1470f9a148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1470f9a148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1470f9a148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1470f9a148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1470f9a148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1470f9a148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32ee85b3d9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32ee85b3d9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32ee85b3d9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32ee85b3d9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32ee85b3d9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32ee85b3d9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32ee85b3d9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32ee85b3d9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1470f9a148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1470f9a148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2a2d22496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2a2d22496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1470f9a148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1470f9a148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1470f9a148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21470f9a148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1470f9a148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1470f9a148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1470f9a14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21470f9a14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1470f9a148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21470f9a148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1470f9a148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21470f9a148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1470f9a14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21470f9a14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1470f9a148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1470f9a148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1470f9a148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21470f9a148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32ee85b3d9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232ee85b3d9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30d721cf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30d721cf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01e3971afa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201e3971afa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2b3ab2e8ba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12b3ab2e8ba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2b3ab2e8ba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2b3ab2e8ba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f35059bb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2f35059bb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32ee85b3d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32ee85b3d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3133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9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ublic Sans Thin"/>
              <a:buNone/>
              <a:defRPr sz="4000" b="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>
            <a:spLocks noGrp="1"/>
          </p:cNvSpPr>
          <p:nvPr>
            <p:ph type="pic" idx="2"/>
          </p:nvPr>
        </p:nvSpPr>
        <p:spPr>
          <a:xfrm>
            <a:off x="3227925" y="619632"/>
            <a:ext cx="2648400" cy="2533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uest">
  <p:cSld name="CUSTOM_3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4628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5016000" y="1362200"/>
            <a:ext cx="3860400" cy="10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4" name="Google Shape;64;p11" descr="A simple outline of a geodesic dom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97075" y="2862131"/>
            <a:ext cx="5149848" cy="2710448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Section">
  <p:cSld name="CUSTOM_3_1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8555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68" name="Google Shape;68;p12" descr="A simple outline of a geodesic dom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97075" y="2862131"/>
            <a:ext cx="5149848" cy="271044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te Launch">
  <p:cSld name="CUSTOM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4376165" y="259294"/>
            <a:ext cx="4281600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ublic Sans"/>
              <a:buNone/>
              <a:defRPr sz="1600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461704" y="259294"/>
            <a:ext cx="369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ublic Sans ExtraBold"/>
              <a:buNone/>
              <a:defRPr sz="2000" b="0">
                <a:solidFill>
                  <a:schemeClr val="lt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>
            <a:spLocks noGrp="1"/>
          </p:cNvSpPr>
          <p:nvPr>
            <p:ph type="pic" idx="2"/>
          </p:nvPr>
        </p:nvSpPr>
        <p:spPr>
          <a:xfrm>
            <a:off x="557275" y="895300"/>
            <a:ext cx="8029500" cy="4560600"/>
          </a:xfrm>
          <a:prstGeom prst="roundRect">
            <a:avLst>
              <a:gd name="adj" fmla="val 2153"/>
            </a:avLst>
          </a:prstGeom>
          <a:noFill/>
          <a:ln>
            <a:noFill/>
          </a:ln>
        </p:spPr>
      </p: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Image Right">
  <p:cSld name="CUSTOM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295238" y="673625"/>
            <a:ext cx="3592200" cy="19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1"/>
          </p:nvPr>
        </p:nvSpPr>
        <p:spPr>
          <a:xfrm>
            <a:off x="295238" y="2551950"/>
            <a:ext cx="36348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1pPr>
            <a:lvl2pPr marL="914400" lvl="1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2pPr>
            <a:lvl3pPr marL="1371600" lvl="2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3pPr>
            <a:lvl4pPr marL="1828800" lvl="3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4pPr>
            <a:lvl5pPr marL="2286000" lvl="4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5pPr>
            <a:lvl6pPr marL="2743200" lvl="5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6pPr>
            <a:lvl7pPr marL="3200400" lvl="6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7pPr>
            <a:lvl8pPr marL="3657600" lvl="7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8pPr>
            <a:lvl9pPr marL="4114800" lvl="8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9pPr>
          </a:lstStyle>
          <a:p>
            <a:endParaRPr/>
          </a:p>
        </p:txBody>
      </p:sp>
      <p:sp>
        <p:nvSpPr>
          <p:cNvPr id="78" name="Google Shape;78;p14"/>
          <p:cNvSpPr>
            <a:spLocks noGrp="1"/>
          </p:cNvSpPr>
          <p:nvPr>
            <p:ph type="pic" idx="2"/>
          </p:nvPr>
        </p:nvSpPr>
        <p:spPr>
          <a:xfrm>
            <a:off x="3996000" y="201"/>
            <a:ext cx="514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Code Right">
  <p:cSld name="CUSTOM_1_3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295238" y="673625"/>
            <a:ext cx="3592200" cy="19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295238" y="2551950"/>
            <a:ext cx="36348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1pPr>
            <a:lvl2pPr marL="914400" lvl="1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2pPr>
            <a:lvl3pPr marL="1371600" lvl="2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3pPr>
            <a:lvl4pPr marL="1828800" lvl="3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4pPr>
            <a:lvl5pPr marL="2286000" lvl="4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5pPr>
            <a:lvl6pPr marL="2743200" lvl="5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6pPr>
            <a:lvl7pPr marL="3200400" lvl="6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7pPr>
            <a:lvl8pPr marL="3657600" lvl="7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8pPr>
            <a:lvl9pPr marL="4114800" lvl="8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9pPr>
          </a:lstStyle>
          <a:p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3990950" y="0"/>
            <a:ext cx="5143500" cy="515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2"/>
          </p:nvPr>
        </p:nvSpPr>
        <p:spPr>
          <a:xfrm>
            <a:off x="4509900" y="391750"/>
            <a:ext cx="4046700" cy="43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 Medium"/>
              <a:buChar char="●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○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■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●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○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■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●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○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■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Image Right: Top heading">
  <p:cSld name="CUSTOM_1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295250" y="496850"/>
            <a:ext cx="3592200" cy="6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295250" y="1108375"/>
            <a:ext cx="3634800" cy="3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1pPr>
            <a:lvl2pPr marL="914400" lvl="1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2pPr>
            <a:lvl3pPr marL="1371600" lvl="2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3pPr>
            <a:lvl4pPr marL="1828800" lvl="3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4pPr>
            <a:lvl5pPr marL="2286000" lvl="4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5pPr>
            <a:lvl6pPr marL="2743200" lvl="5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6pPr>
            <a:lvl7pPr marL="3200400" lvl="6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7pPr>
            <a:lvl8pPr marL="3657600" lvl="7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8pPr>
            <a:lvl9pPr marL="4114800" lvl="8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9pPr>
          </a:lstStyle>
          <a:p>
            <a:endParaRPr/>
          </a:p>
        </p:txBody>
      </p:sp>
      <p:sp>
        <p:nvSpPr>
          <p:cNvPr id="89" name="Google Shape;89;p16"/>
          <p:cNvSpPr>
            <a:spLocks noGrp="1"/>
          </p:cNvSpPr>
          <p:nvPr>
            <p:ph type="pic" idx="2"/>
          </p:nvPr>
        </p:nvSpPr>
        <p:spPr>
          <a:xfrm>
            <a:off x="3996000" y="201"/>
            <a:ext cx="514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Image: Heading only">
  <p:cSld name="CUSTOM_1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295250" y="1077950"/>
            <a:ext cx="3592200" cy="29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>
            <a:spLocks noGrp="1"/>
          </p:cNvSpPr>
          <p:nvPr>
            <p:ph type="pic" idx="2"/>
          </p:nvPr>
        </p:nvSpPr>
        <p:spPr>
          <a:xfrm>
            <a:off x="3996000" y="201"/>
            <a:ext cx="514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09423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Font typeface="Public Sans Light"/>
              <a:buChar char="●"/>
              <a:defRPr sz="2400" b="0">
                <a:latin typeface="Public Sans Light"/>
                <a:ea typeface="Public Sans Light"/>
                <a:cs typeface="Public Sans Light"/>
                <a:sym typeface="Public Sans Ligh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2"/>
          </p:nvPr>
        </p:nvSpPr>
        <p:spPr>
          <a:xfrm>
            <a:off x="311700" y="2135550"/>
            <a:ext cx="8520600" cy="22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head">
  <p:cSld name="TITLE_AND_BODY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">
  <p:cSld name="TITLE_1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311700" y="11329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Public Sans"/>
              <a:buNone/>
              <a:defRPr sz="4000" b="1">
                <a:latin typeface="Public Sans"/>
                <a:ea typeface="Public Sans"/>
                <a:cs typeface="Public Sans"/>
                <a:sym typeface="Public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311700" y="169973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ublic Sans Thin"/>
              <a:buNone/>
              <a:defRPr sz="4000" b="0"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3"/>
          <p:cNvSpPr>
            <a:spLocks noGrp="1"/>
          </p:cNvSpPr>
          <p:nvPr>
            <p:ph type="pic" idx="2"/>
          </p:nvPr>
        </p:nvSpPr>
        <p:spPr>
          <a:xfrm>
            <a:off x="3898200" y="3464650"/>
            <a:ext cx="1347600" cy="1678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BLANK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2"/>
          <p:cNvSpPr>
            <a:spLocks noGrp="1"/>
          </p:cNvSpPr>
          <p:nvPr>
            <p:ph type="pic" idx="2"/>
          </p:nvPr>
        </p:nvSpPr>
        <p:spPr>
          <a:xfrm>
            <a:off x="-47134" y="-668034"/>
            <a:ext cx="9229800" cy="51918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77150" y="4673709"/>
            <a:ext cx="81795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&amp;A">
  <p:cSld name="CUSTOM_5">
    <p:bg>
      <p:bgPr>
        <a:solidFill>
          <a:schemeClr val="dk2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294125" y="2050485"/>
            <a:ext cx="8520600" cy="8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17" name="Google Shape;117;p23" descr="A colorful collection of human avatar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5172" y="3720369"/>
            <a:ext cx="8120741" cy="142313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6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24"/>
          <p:cNvCxnSpPr/>
          <p:nvPr/>
        </p:nvCxnSpPr>
        <p:spPr>
          <a:xfrm>
            <a:off x="683089" y="2514604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1" name="Google Shape;121;p24"/>
          <p:cNvCxnSpPr/>
          <p:nvPr/>
        </p:nvCxnSpPr>
        <p:spPr>
          <a:xfrm>
            <a:off x="683089" y="3167746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2" name="Google Shape;122;p24"/>
          <p:cNvCxnSpPr/>
          <p:nvPr/>
        </p:nvCxnSpPr>
        <p:spPr>
          <a:xfrm>
            <a:off x="683089" y="3799118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3" name="Google Shape;123;p24"/>
          <p:cNvCxnSpPr/>
          <p:nvPr/>
        </p:nvCxnSpPr>
        <p:spPr>
          <a:xfrm>
            <a:off x="683089" y="4408718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569203" y="4044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ublic Sans Thin"/>
              <a:buNone/>
              <a:defRPr sz="2400" b="0"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ubTitle" idx="1"/>
          </p:nvPr>
        </p:nvSpPr>
        <p:spPr>
          <a:xfrm>
            <a:off x="537400" y="872275"/>
            <a:ext cx="82722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2"/>
          </p:nvPr>
        </p:nvSpPr>
        <p:spPr>
          <a:xfrm>
            <a:off x="1109800" y="2521297"/>
            <a:ext cx="7330500" cy="19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ublic Sans Thin"/>
              <a:buChar char="●"/>
              <a:defRPr sz="2800" b="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marL="914400" lvl="1" indent="-317500" rtl="0">
              <a:spcBef>
                <a:spcPts val="1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1121" y="2646250"/>
            <a:ext cx="387637" cy="387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204" y="3272477"/>
            <a:ext cx="424554" cy="41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0279" y="3930215"/>
            <a:ext cx="396866" cy="36917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: 4 Items">
  <p:cSld name="CUSTOM_4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668400" y="158192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668400" y="210721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3"/>
          </p:nvPr>
        </p:nvSpPr>
        <p:spPr>
          <a:xfrm>
            <a:off x="668400" y="2627506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4"/>
          </p:nvPr>
        </p:nvSpPr>
        <p:spPr>
          <a:xfrm>
            <a:off x="668400" y="3145640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>
            <a:spLocks noGrp="1"/>
          </p:cNvSpPr>
          <p:nvPr>
            <p:ph type="pic" idx="5"/>
          </p:nvPr>
        </p:nvSpPr>
        <p:spPr>
          <a:xfrm>
            <a:off x="4235100" y="4303925"/>
            <a:ext cx="673800" cy="839400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: 5 Items">
  <p:cSld name="CUSTOM_4_3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668400" y="104852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668400" y="157381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3"/>
          </p:nvPr>
        </p:nvSpPr>
        <p:spPr>
          <a:xfrm>
            <a:off x="668400" y="2094106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4"/>
          </p:nvPr>
        </p:nvSpPr>
        <p:spPr>
          <a:xfrm>
            <a:off x="668400" y="2612240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>
            <a:spLocks noGrp="1"/>
          </p:cNvSpPr>
          <p:nvPr>
            <p:ph type="pic" idx="5"/>
          </p:nvPr>
        </p:nvSpPr>
        <p:spPr>
          <a:xfrm>
            <a:off x="4235100" y="4303925"/>
            <a:ext cx="673800" cy="8394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6"/>
          </p:nvPr>
        </p:nvSpPr>
        <p:spPr>
          <a:xfrm>
            <a:off x="668400" y="313966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 title and text">
  <p:cSld name="CUSTOM_4_2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68400" y="1581925"/>
            <a:ext cx="7807200" cy="32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list">
  <p:cSld name="CUSTOM_4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93192" y="310896"/>
            <a:ext cx="8262600" cy="9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33125" y="1420075"/>
            <a:ext cx="7842600" cy="29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ow: 3 items">
  <p:cSld name="CUSTOM_4_1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390266" y="308875"/>
            <a:ext cx="8262600" cy="9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465950" y="1523350"/>
            <a:ext cx="2507700" cy="1209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465950" y="2899843"/>
            <a:ext cx="2507700" cy="120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marL="914400" lvl="1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2pPr>
            <a:lvl3pPr marL="1371600" lvl="2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3pPr>
            <a:lvl4pPr marL="1828800" lvl="3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4pPr>
            <a:lvl5pPr marL="2286000" lvl="4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5pPr>
            <a:lvl6pPr marL="2743200" lvl="5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6pPr>
            <a:lvl7pPr marL="3200400" lvl="6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7pPr>
            <a:lvl8pPr marL="3657600" lvl="7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8pPr>
            <a:lvl9pPr marL="4114800" lvl="8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9pPr>
          </a:lstStyle>
          <a:p>
            <a:endParaRPr/>
          </a:p>
        </p:txBody>
      </p:sp>
      <p:pic>
        <p:nvPicPr>
          <p:cNvPr id="48" name="Google Shape;48;p8" title="Forward arrow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64646" y="2008213"/>
            <a:ext cx="212675" cy="2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>
            <a:spLocks noGrp="1"/>
          </p:cNvSpPr>
          <p:nvPr>
            <p:ph type="body" idx="3"/>
          </p:nvPr>
        </p:nvSpPr>
        <p:spPr>
          <a:xfrm>
            <a:off x="3343457" y="1523350"/>
            <a:ext cx="2507700" cy="1209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4"/>
          </p:nvPr>
        </p:nvSpPr>
        <p:spPr>
          <a:xfrm>
            <a:off x="3343450" y="2899843"/>
            <a:ext cx="2507700" cy="120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marL="914400" lvl="1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2pPr>
            <a:lvl3pPr marL="1371600" lvl="2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3pPr>
            <a:lvl4pPr marL="1828800" lvl="3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4pPr>
            <a:lvl5pPr marL="2286000" lvl="4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5pPr>
            <a:lvl6pPr marL="2743200" lvl="5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6pPr>
            <a:lvl7pPr marL="3200400" lvl="6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7pPr>
            <a:lvl8pPr marL="3657600" lvl="7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8pPr>
            <a:lvl9pPr marL="4114800" lvl="8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9pPr>
          </a:lstStyle>
          <a:p>
            <a:endParaRPr/>
          </a:p>
        </p:txBody>
      </p:sp>
      <p:pic>
        <p:nvPicPr>
          <p:cNvPr id="51" name="Google Shape;51;p8" title="Forward arrow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38921" y="2008213"/>
            <a:ext cx="212675" cy="2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 txBox="1">
            <a:spLocks noGrp="1"/>
          </p:cNvSpPr>
          <p:nvPr>
            <p:ph type="body" idx="5"/>
          </p:nvPr>
        </p:nvSpPr>
        <p:spPr>
          <a:xfrm>
            <a:off x="6220964" y="1523350"/>
            <a:ext cx="2507700" cy="1209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6"/>
          </p:nvPr>
        </p:nvSpPr>
        <p:spPr>
          <a:xfrm>
            <a:off x="6220950" y="2899843"/>
            <a:ext cx="2507700" cy="120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marL="914400" lvl="1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2pPr>
            <a:lvl3pPr marL="1371600" lvl="2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3pPr>
            <a:lvl4pPr marL="1828800" lvl="3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4pPr>
            <a:lvl5pPr marL="2286000" lvl="4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5pPr>
            <a:lvl6pPr marL="2743200" lvl="5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6pPr>
            <a:lvl7pPr marL="3200400" lvl="6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7pPr>
            <a:lvl8pPr marL="3657600" lvl="7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8pPr>
            <a:lvl9pPr marL="4114800" lvl="8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CUSTOM_3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">
  <p:cSld name="CUSTOM_3_2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ublic Sans Thin"/>
              <a:buNone/>
              <a:defRPr sz="12000" b="0">
                <a:solidFill>
                  <a:schemeClr val="lt1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ublic Sans ExtraBold"/>
              <a:buNone/>
              <a:defRPr sz="280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Char char="●"/>
              <a:defRPr sz="1800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○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■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●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○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■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●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○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■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</a:defRPr>
            </a:lvl1pPr>
            <a:lvl2pPr lvl="1" algn="r">
              <a:buNone/>
              <a:defRPr sz="1000">
                <a:solidFill>
                  <a:schemeClr val="lt1"/>
                </a:solidFill>
              </a:defRPr>
            </a:lvl2pPr>
            <a:lvl3pPr lvl="2" algn="r">
              <a:buNone/>
              <a:defRPr sz="1000">
                <a:solidFill>
                  <a:schemeClr val="lt1"/>
                </a:solidFill>
              </a:defRPr>
            </a:lvl3pPr>
            <a:lvl4pPr lvl="3" algn="r">
              <a:buNone/>
              <a:defRPr sz="1000">
                <a:solidFill>
                  <a:schemeClr val="lt1"/>
                </a:solidFill>
              </a:defRPr>
            </a:lvl4pPr>
            <a:lvl5pPr lvl="4" algn="r">
              <a:buNone/>
              <a:defRPr sz="1000">
                <a:solidFill>
                  <a:schemeClr val="lt1"/>
                </a:solidFill>
              </a:defRPr>
            </a:lvl5pPr>
            <a:lvl6pPr lvl="5" algn="r">
              <a:buNone/>
              <a:defRPr sz="1000">
                <a:solidFill>
                  <a:schemeClr val="lt1"/>
                </a:solidFill>
              </a:defRPr>
            </a:lvl6pPr>
            <a:lvl7pPr lvl="6" algn="r">
              <a:buNone/>
              <a:defRPr sz="1000">
                <a:solidFill>
                  <a:schemeClr val="lt1"/>
                </a:solidFill>
              </a:defRPr>
            </a:lvl7pPr>
            <a:lvl8pPr lvl="7" algn="r">
              <a:buNone/>
              <a:defRPr sz="1000">
                <a:solidFill>
                  <a:schemeClr val="lt1"/>
                </a:solidFill>
              </a:defRPr>
            </a:lvl8pPr>
            <a:lvl9pPr lvl="8" algn="r"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.gov/event/2018/04/11/a-deep-dive-into-top-tasks-with-gerry-mcgovern/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digital.gov/2014/07/02/using-top-tasks-to-be-top-notch-federal-reserve-board-usability-case-study/" TargetMode="Externa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wds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designsystem.digital.gov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ctrTitle"/>
          </p:nvPr>
        </p:nvSpPr>
        <p:spPr>
          <a:xfrm>
            <a:off x="311700" y="33133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USWDS Monthly Call</a:t>
            </a:r>
            <a:endParaRPr b="0" dirty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</p:txBody>
      </p:sp>
      <p:sp>
        <p:nvSpPr>
          <p:cNvPr id="141" name="Google Shape;141;p26"/>
          <p:cNvSpPr txBox="1">
            <a:spLocks noGrp="1"/>
          </p:cNvSpPr>
          <p:nvPr>
            <p:ph type="subTitle" idx="1"/>
          </p:nvPr>
        </p:nvSpPr>
        <p:spPr>
          <a:xfrm>
            <a:off x="311575" y="3899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April 2023</a:t>
            </a:r>
            <a:endParaRPr dirty="0"/>
          </a:p>
        </p:txBody>
      </p:sp>
      <p:pic>
        <p:nvPicPr>
          <p:cNvPr id="139" name="Google Shape;139;p26" title="The USWDS logo in classic colors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69" r="169"/>
          <a:stretch/>
        </p:blipFill>
        <p:spPr>
          <a:xfrm>
            <a:off x="3227925" y="619632"/>
            <a:ext cx="2648400" cy="2533200"/>
          </a:xfrm>
          <a:prstGeom prst="rect">
            <a:avLst/>
          </a:prstGeom>
        </p:spPr>
      </p:pic>
      <p:sp>
        <p:nvSpPr>
          <p:cNvPr id="142" name="Google Shape;14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>
            <a:spLocks noGrp="1"/>
          </p:cNvSpPr>
          <p:nvPr>
            <p:ph type="title"/>
          </p:nvPr>
        </p:nvSpPr>
        <p:spPr>
          <a:xfrm>
            <a:off x="409425" y="4673700"/>
            <a:ext cx="78471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identify the tasks that our audience values?</a:t>
            </a:r>
            <a:endParaRPr/>
          </a:p>
        </p:txBody>
      </p:sp>
      <p:pic>
        <p:nvPicPr>
          <p:cNvPr id="207" name="Google Shape;207;p35" title="A rectangular grid of 72 white dots of different sizes. Most are smaller, but some are larger. The large dots are gold.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9" b="19"/>
          <a:stretch/>
        </p:blipFill>
        <p:spPr>
          <a:xfrm>
            <a:off x="0" y="0"/>
            <a:ext cx="9144000" cy="5143536"/>
          </a:xfrm>
          <a:prstGeom prst="rect">
            <a:avLst/>
          </a:prstGeom>
        </p:spPr>
      </p:pic>
      <p:sp>
        <p:nvSpPr>
          <p:cNvPr id="206" name="Google Shape;206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Top tasks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4" name="Google Shape;214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11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What are Top Tasks?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0" name="Google Shape;220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things that matter most 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to a majority of your users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6" name="Google Shape;226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Imagine booking a flight online…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2" name="Google Shape;232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Ten or fewer tasks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8" name="Google Shape;23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What matters most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4" name="Google Shape;244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Gerry McGovern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0" name="Google Shape;250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>
            <a:spLocks noGrp="1"/>
          </p:cNvSpPr>
          <p:nvPr>
            <p:ph type="body" idx="1"/>
          </p:nvPr>
        </p:nvSpPr>
        <p:spPr>
          <a:xfrm>
            <a:off x="668400" y="983125"/>
            <a:ext cx="7807200" cy="8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Tasks can help</a:t>
            </a:r>
            <a:endParaRPr/>
          </a:p>
        </p:txBody>
      </p:sp>
      <p:sp>
        <p:nvSpPr>
          <p:cNvPr id="255" name="Google Shape;255;p43"/>
          <p:cNvSpPr txBox="1">
            <a:spLocks noGrp="1"/>
          </p:cNvSpPr>
          <p:nvPr>
            <p:ph type="title"/>
          </p:nvPr>
        </p:nvSpPr>
        <p:spPr>
          <a:xfrm>
            <a:off x="311700" y="1872900"/>
            <a:ext cx="8520600" cy="17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ublic Sans"/>
              <a:buChar char="●"/>
            </a:pPr>
            <a:r>
              <a:rPr lang="en" sz="2700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Prioritize features and content</a:t>
            </a:r>
            <a:endParaRPr sz="2700"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ublic Sans"/>
              <a:buChar char="●"/>
            </a:pPr>
            <a:r>
              <a:rPr lang="en" sz="2700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Design more effective information architecture</a:t>
            </a:r>
            <a:endParaRPr sz="2700"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700"/>
              <a:buFont typeface="Public Sans"/>
              <a:buChar char="●"/>
            </a:pPr>
            <a:r>
              <a:rPr lang="en" sz="2700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Implement meaningful metrics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258" name="Google Shape;258;p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87100" y="1892490"/>
            <a:ext cx="740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87100" y="2472515"/>
            <a:ext cx="740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87100" y="3078140"/>
            <a:ext cx="740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87100" y="3658190"/>
            <a:ext cx="740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6" name="Google Shape;256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Long list </a:t>
            </a:r>
            <a:r>
              <a:rPr lang="en">
                <a:solidFill>
                  <a:schemeClr val="lt1"/>
                </a:solidFill>
              </a:rPr>
              <a:t>→</a:t>
            </a:r>
            <a:r>
              <a:rPr lang="en">
                <a:solidFill>
                  <a:schemeClr val="dk2"/>
                </a:solidFill>
              </a:rPr>
              <a:t> Short list </a:t>
            </a:r>
            <a:r>
              <a:rPr lang="en">
                <a:solidFill>
                  <a:schemeClr val="lt1"/>
                </a:solidFill>
              </a:rPr>
              <a:t>→</a:t>
            </a:r>
            <a:r>
              <a:rPr lang="en">
                <a:solidFill>
                  <a:schemeClr val="dk2"/>
                </a:solidFill>
              </a:rPr>
              <a:t> Survey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7" name="Google Shape;2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ctrTitle"/>
          </p:nvPr>
        </p:nvSpPr>
        <p:spPr>
          <a:xfrm>
            <a:off x="311700" y="11329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Hi!</a:t>
            </a:r>
            <a:endParaRPr b="0" dirty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</p:txBody>
      </p:sp>
      <p:sp>
        <p:nvSpPr>
          <p:cNvPr id="150" name="Google Shape;150;p27"/>
          <p:cNvSpPr txBox="1">
            <a:spLocks noGrp="1"/>
          </p:cNvSpPr>
          <p:nvPr>
            <p:ph type="subTitle" idx="1"/>
          </p:nvPr>
        </p:nvSpPr>
        <p:spPr>
          <a:xfrm>
            <a:off x="311700" y="169973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being here!</a:t>
            </a:r>
            <a:endParaRPr/>
          </a:p>
        </p:txBody>
      </p:sp>
      <p:pic>
        <p:nvPicPr>
          <p:cNvPr id="151" name="Google Shape;151;p27" descr="Avatar of Dan Williams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98200" y="3464650"/>
            <a:ext cx="1347600" cy="1678800"/>
          </a:xfrm>
          <a:prstGeom prst="rect">
            <a:avLst/>
          </a:prstGeom>
        </p:spPr>
      </p:pic>
      <p:sp>
        <p:nvSpPr>
          <p:cNvPr id="152" name="Google Shape;152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"/>
          <p:cNvSpPr txBox="1">
            <a:spLocks noGrp="1"/>
          </p:cNvSpPr>
          <p:nvPr>
            <p:ph type="body" idx="1"/>
          </p:nvPr>
        </p:nvSpPr>
        <p:spPr>
          <a:xfrm>
            <a:off x="668400" y="525925"/>
            <a:ext cx="7807200" cy="8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for the long list</a:t>
            </a:r>
            <a:endParaRPr/>
          </a:p>
        </p:txBody>
      </p:sp>
      <p:sp>
        <p:nvSpPr>
          <p:cNvPr id="272" name="Google Shape;272;p45"/>
          <p:cNvSpPr txBox="1">
            <a:spLocks noGrp="1"/>
          </p:cNvSpPr>
          <p:nvPr>
            <p:ph type="title"/>
          </p:nvPr>
        </p:nvSpPr>
        <p:spPr>
          <a:xfrm>
            <a:off x="311700" y="1415699"/>
            <a:ext cx="8520600" cy="3201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ublic Sans"/>
              <a:buChar char="●"/>
            </a:pPr>
            <a:r>
              <a:rPr lang="en" sz="2700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Analytics &amp; search queries</a:t>
            </a:r>
            <a:endParaRPr sz="2700"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ublic Sans"/>
              <a:buChar char="●"/>
            </a:pPr>
            <a:r>
              <a:rPr lang="en" sz="2700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Customer feedback </a:t>
            </a:r>
            <a:endParaRPr sz="2700"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ublic Sans"/>
              <a:buChar char="●"/>
            </a:pPr>
            <a:r>
              <a:rPr lang="en" sz="2700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Stakeholder interviews </a:t>
            </a:r>
            <a:endParaRPr sz="2700"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ublic Sans"/>
              <a:buChar char="●"/>
            </a:pPr>
            <a:r>
              <a:rPr lang="en" sz="2700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Past UX research</a:t>
            </a:r>
            <a:endParaRPr sz="2700"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700"/>
              <a:buFont typeface="Public Sans"/>
              <a:buChar char="●"/>
            </a:pPr>
            <a:r>
              <a:rPr lang="en" sz="2700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Other design systems </a:t>
            </a:r>
            <a:endParaRPr sz="2700"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cxnSp>
        <p:nvCxnSpPr>
          <p:cNvPr id="275" name="Google Shape;275;p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87100" y="1435290"/>
            <a:ext cx="740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Google Shape;276;p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87100" y="2015315"/>
            <a:ext cx="740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" name="Google Shape;277;p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87100" y="2620940"/>
            <a:ext cx="740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Google Shape;278;p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87100" y="3200990"/>
            <a:ext cx="740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Google Shape;279;p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87100" y="3823665"/>
            <a:ext cx="740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87100" y="4402815"/>
            <a:ext cx="740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3" name="Google Shape;273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Goldilocks consideration: 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Not too broad, not too specific. </a:t>
            </a:r>
            <a:br>
              <a:rPr lang="en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</a:br>
            <a:r>
              <a:rPr lang="en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Just right.</a:t>
            </a:r>
            <a:endParaRPr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6" name="Google Shape;286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Track tasks in a spreadsheet.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2" name="Google Shape;292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8"/>
          <p:cNvSpPr txBox="1">
            <a:spLocks noGrp="1"/>
          </p:cNvSpPr>
          <p:nvPr>
            <p:ph type="title"/>
          </p:nvPr>
        </p:nvSpPr>
        <p:spPr>
          <a:xfrm>
            <a:off x="77150" y="4673709"/>
            <a:ext cx="81795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Sample of our spreadsheet</a:t>
            </a:r>
            <a:endParaRPr dirty="0"/>
          </a:p>
        </p:txBody>
      </p:sp>
      <p:sp>
        <p:nvSpPr>
          <p:cNvPr id="297" name="Google Shape;297;p4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4000" cy="4563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9" name="Google Shape;299;p48" title="Screenshot of a sample spreadsheet with the columns Task, Category, and Source.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175" y="1168200"/>
            <a:ext cx="7089649" cy="2226875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8" name="Google Shape;298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Consolidate tasks 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and ensure the same “level” 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of information architecture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6" name="Google Shape;306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Trimming down to a short list should be a collaborative process</a:t>
            </a:r>
            <a:endParaRPr i="1">
              <a:solidFill>
                <a:schemeClr val="lt1"/>
              </a:solidFill>
            </a:endParaRPr>
          </a:p>
        </p:txBody>
      </p:sp>
      <p:sp>
        <p:nvSpPr>
          <p:cNvPr id="312" name="Google Shape;312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1"/>
          <p:cNvSpPr txBox="1">
            <a:spLocks noGrp="1"/>
          </p:cNvSpPr>
          <p:nvPr>
            <p:ph type="title"/>
          </p:nvPr>
        </p:nvSpPr>
        <p:spPr>
          <a:xfrm>
            <a:off x="77150" y="4673709"/>
            <a:ext cx="81795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Collaborative trimming and consolidation</a:t>
            </a:r>
            <a:endParaRPr dirty="0"/>
          </a:p>
        </p:txBody>
      </p:sp>
      <p:sp>
        <p:nvSpPr>
          <p:cNvPr id="319" name="Google Shape;319;p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4000" cy="4563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0" name="Google Shape;320;p51" title="Screenshot of a whiteboard exercise showing two groups: Tokens and Updates, as well as card with tasks associated with those topics."/>
          <p:cNvPicPr preferRelativeResize="0"/>
          <p:nvPr/>
        </p:nvPicPr>
        <p:blipFill rotWithShape="1">
          <a:blip r:embed="rId3">
            <a:alphaModFix/>
          </a:blip>
          <a:srcRect b="11606"/>
          <a:stretch/>
        </p:blipFill>
        <p:spPr>
          <a:xfrm>
            <a:off x="1890475" y="176450"/>
            <a:ext cx="5363052" cy="4210398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7" name="Google Shape;317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Task wording 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Avoid verbs. </a:t>
            </a:r>
            <a:br>
              <a:rPr lang="en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</a:br>
            <a:r>
              <a:rPr lang="en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Keep tasks short and scannable.</a:t>
            </a:r>
            <a:endParaRPr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26" name="Google Shape;326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3"/>
          <p:cNvSpPr txBox="1">
            <a:spLocks noGrp="1"/>
          </p:cNvSpPr>
          <p:nvPr>
            <p:ph type="title"/>
          </p:nvPr>
        </p:nvSpPr>
        <p:spPr>
          <a:xfrm>
            <a:off x="-18690" y="1415700"/>
            <a:ext cx="8520600" cy="17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ublic Sans"/>
              <a:buChar char="●"/>
            </a:pPr>
            <a:r>
              <a:rPr lang="en" sz="2700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Role</a:t>
            </a:r>
            <a:endParaRPr sz="2700"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ublic Sans"/>
              <a:buChar char="●"/>
            </a:pPr>
            <a:r>
              <a:rPr lang="en" sz="2700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Experience using USWDS</a:t>
            </a:r>
            <a:endParaRPr sz="2700"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ublic Sans"/>
              <a:buChar char="●"/>
            </a:pPr>
            <a:r>
              <a:rPr lang="en" sz="2700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Proficiency</a:t>
            </a:r>
            <a:endParaRPr sz="2700"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ublic Sans"/>
              <a:buChar char="●"/>
            </a:pPr>
            <a:r>
              <a:rPr lang="en" sz="2700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Usage frequency</a:t>
            </a:r>
            <a:endParaRPr sz="2700"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700"/>
              <a:buFont typeface="Public Sans"/>
              <a:buChar char="●"/>
            </a:pPr>
            <a:r>
              <a:rPr lang="en" sz="2700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The 63 tasks</a:t>
            </a:r>
            <a:endParaRPr sz="2700"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2" name="Google Shape;332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33" name="Google Shape;333;p53"/>
          <p:cNvSpPr txBox="1">
            <a:spLocks noGrp="1"/>
          </p:cNvSpPr>
          <p:nvPr>
            <p:ph type="body" idx="1"/>
          </p:nvPr>
        </p:nvSpPr>
        <p:spPr>
          <a:xfrm>
            <a:off x="204725" y="525925"/>
            <a:ext cx="8734500" cy="8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built a simple Touchpoints survey</a:t>
            </a:r>
            <a:endParaRPr/>
          </a:p>
        </p:txBody>
      </p:sp>
      <p:cxnSp>
        <p:nvCxnSpPr>
          <p:cNvPr id="334" name="Google Shape;334;p5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56699" y="1435300"/>
            <a:ext cx="803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5" name="Google Shape;335;p5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56699" y="2015325"/>
            <a:ext cx="803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6" name="Google Shape;336;p5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56699" y="2620950"/>
            <a:ext cx="803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7" name="Google Shape;337;p5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56699" y="3201000"/>
            <a:ext cx="803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8" name="Google Shape;338;p5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56699" y="3823675"/>
            <a:ext cx="803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" name="Google Shape;339;p5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56699" y="4402825"/>
            <a:ext cx="803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4"/>
          <p:cNvSpPr txBox="1">
            <a:spLocks noGrp="1"/>
          </p:cNvSpPr>
          <p:nvPr>
            <p:ph type="body" idx="1"/>
          </p:nvPr>
        </p:nvSpPr>
        <p:spPr>
          <a:xfrm>
            <a:off x="400901" y="487349"/>
            <a:ext cx="80322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</a:t>
            </a:r>
            <a:endParaRPr/>
          </a:p>
        </p:txBody>
      </p:sp>
      <p:sp>
        <p:nvSpPr>
          <p:cNvPr id="344" name="Google Shape;344;p54"/>
          <p:cNvSpPr txBox="1">
            <a:spLocks noGrp="1"/>
          </p:cNvSpPr>
          <p:nvPr>
            <p:ph type="title"/>
          </p:nvPr>
        </p:nvSpPr>
        <p:spPr>
          <a:xfrm>
            <a:off x="387900" y="1241713"/>
            <a:ext cx="8520600" cy="32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Below is a list of tasks you could do on a design system website. Choose up to five of the tasks that are most important to you. </a:t>
            </a:r>
            <a:endParaRPr sz="3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3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Please trust your first instincts and do not spend more than a few minutes on this exercise.</a:t>
            </a:r>
            <a:endParaRPr sz="3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" name="Google Shape;345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body" idx="1"/>
          </p:nvPr>
        </p:nvSpPr>
        <p:spPr>
          <a:xfrm>
            <a:off x="668400" y="158192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updates</a:t>
            </a:r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2"/>
          </p:nvPr>
        </p:nvSpPr>
        <p:spPr>
          <a:xfrm>
            <a:off x="668400" y="210721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Tasks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body" idx="3"/>
          </p:nvPr>
        </p:nvSpPr>
        <p:spPr>
          <a:xfrm>
            <a:off x="668400" y="2627506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pic>
        <p:nvPicPr>
          <p:cNvPr id="161" name="Google Shape;161;p28" descr="Avatar of Dan Williams"/>
          <p:cNvPicPr preferRelativeResize="0">
            <a:picLocks noGrp="1"/>
          </p:cNvPicPr>
          <p:nvPr>
            <p:ph type="pic" idx="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235100" y="4303925"/>
            <a:ext cx="673800" cy="839400"/>
          </a:xfrm>
          <a:prstGeom prst="rect">
            <a:avLst/>
          </a:prstGeom>
        </p:spPr>
      </p:pic>
      <p:sp>
        <p:nvSpPr>
          <p:cNvPr id="162" name="Google Shape;162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5"/>
          <p:cNvSpPr txBox="1">
            <a:spLocks noGrp="1"/>
          </p:cNvSpPr>
          <p:nvPr>
            <p:ph type="title"/>
          </p:nvPr>
        </p:nvSpPr>
        <p:spPr>
          <a:xfrm>
            <a:off x="295250" y="1077950"/>
            <a:ext cx="3592200" cy="29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tasks</a:t>
            </a:r>
            <a:endParaRPr sz="3600"/>
          </a:p>
        </p:txBody>
      </p:sp>
      <p:sp>
        <p:nvSpPr>
          <p:cNvPr id="351" name="Google Shape;351;p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2600" y="0"/>
            <a:ext cx="5691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3" name="Google Shape;353;p55" title="A long checklist of task items too small to read"/>
          <p:cNvPicPr preferRelativeResize="0"/>
          <p:nvPr/>
        </p:nvPicPr>
        <p:blipFill rotWithShape="1">
          <a:blip r:embed="rId3">
            <a:alphaModFix/>
          </a:blip>
          <a:srcRect r="11229"/>
          <a:stretch/>
        </p:blipFill>
        <p:spPr>
          <a:xfrm>
            <a:off x="3888250" y="152400"/>
            <a:ext cx="2017699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55" title="A long checklist of task items too small to rea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1267" y="152400"/>
            <a:ext cx="2017701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30</a:t>
            </a:fld>
            <a:endParaRPr sz="13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Users will scan and choose the most important tasks </a:t>
            </a:r>
            <a:r>
              <a:rPr lang="en">
                <a:solidFill>
                  <a:schemeClr val="accent1"/>
                </a:solidFill>
              </a:rPr>
              <a:t>on instinct.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61" name="Google Shape;361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Create a communications plan.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7" name="Google Shape;367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Pilot the survey before launch.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3" name="Google Shape;373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84500" y="1428125"/>
            <a:ext cx="2175000" cy="2175000"/>
          </a:xfrm>
          <a:prstGeom prst="octagon">
            <a:avLst>
              <a:gd name="adj" fmla="val 29289"/>
            </a:avLst>
          </a:prstGeom>
          <a:solidFill>
            <a:schemeClr val="lt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59"/>
          <p:cNvSpPr txBox="1">
            <a:spLocks noGrp="1"/>
          </p:cNvSpPr>
          <p:nvPr>
            <p:ph type="title"/>
          </p:nvPr>
        </p:nvSpPr>
        <p:spPr>
          <a:xfrm>
            <a:off x="3851801" y="1801502"/>
            <a:ext cx="1440397" cy="14282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PRA</a:t>
            </a:r>
            <a:endParaRPr i="1" dirty="0">
              <a:solidFill>
                <a:schemeClr val="dk1"/>
              </a:solidFill>
            </a:endParaRPr>
          </a:p>
        </p:txBody>
      </p:sp>
      <p:sp>
        <p:nvSpPr>
          <p:cNvPr id="380" name="Google Shape;380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34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Actually, fast-track PRA approval is really quick!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6" name="Google Shape;386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35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2"/>
                </a:solidFill>
              </a:rPr>
              <a:t>A lot of qualitative UX research qualifies for the fast-track process</a:t>
            </a:r>
            <a:endParaRPr sz="3800" i="1">
              <a:solidFill>
                <a:schemeClr val="dk2"/>
              </a:solidFill>
            </a:endParaRPr>
          </a:p>
        </p:txBody>
      </p:sp>
      <p:sp>
        <p:nvSpPr>
          <p:cNvPr id="392" name="Google Shape;392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2"/>
                </a:solidFill>
              </a:rPr>
              <a:t>More PRA resources</a:t>
            </a:r>
            <a:endParaRPr sz="3800" i="1">
              <a:solidFill>
                <a:schemeClr val="dk2"/>
              </a:solidFill>
            </a:endParaRPr>
          </a:p>
        </p:txBody>
      </p:sp>
      <p:sp>
        <p:nvSpPr>
          <p:cNvPr id="398" name="Google Shape;398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PRA approval took a few days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04" name="Google Shape;404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survey was open for 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three weeks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10" name="Google Shape;410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USWDS 2.14.0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Long-term archive of v2</a:t>
            </a:r>
            <a:endParaRPr>
              <a:solidFill>
                <a:schemeClr val="accent1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168" name="Google Shape;16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Findings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6" name="Google Shape;416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40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6"/>
          <p:cNvSpPr txBox="1">
            <a:spLocks noGrp="1"/>
          </p:cNvSpPr>
          <p:nvPr>
            <p:ph type="title"/>
          </p:nvPr>
        </p:nvSpPr>
        <p:spPr>
          <a:xfrm>
            <a:off x="409425" y="280825"/>
            <a:ext cx="78471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Valid responses</a:t>
            </a:r>
            <a:endParaRPr sz="3200"/>
          </a:p>
        </p:txBody>
      </p:sp>
      <p:sp>
        <p:nvSpPr>
          <p:cNvPr id="424" name="Google Shape;424;p66"/>
          <p:cNvSpPr txBox="1">
            <a:spLocks noGrp="1"/>
          </p:cNvSpPr>
          <p:nvPr>
            <p:ph type="title"/>
          </p:nvPr>
        </p:nvSpPr>
        <p:spPr>
          <a:xfrm>
            <a:off x="409425" y="4646275"/>
            <a:ext cx="78471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was a great response and more than enough to feel confident in our results</a:t>
            </a:r>
            <a:endParaRPr/>
          </a:p>
        </p:txBody>
      </p:sp>
      <p:pic>
        <p:nvPicPr>
          <p:cNvPr id="421" name="Google Shape;421;p66" title="132 narrow white lines form a rectangle with the text &quot;132 valid responses&quot;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9" b="19"/>
          <a:stretch/>
        </p:blipFill>
        <p:spPr>
          <a:xfrm>
            <a:off x="-990600" y="0"/>
            <a:ext cx="9144000" cy="5143536"/>
          </a:xfrm>
          <a:prstGeom prst="rect">
            <a:avLst/>
          </a:prstGeom>
        </p:spPr>
      </p:pic>
      <p:sp>
        <p:nvSpPr>
          <p:cNvPr id="422" name="Google Shape;422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7"/>
          <p:cNvSpPr txBox="1">
            <a:spLocks noGrp="1"/>
          </p:cNvSpPr>
          <p:nvPr>
            <p:ph type="title"/>
          </p:nvPr>
        </p:nvSpPr>
        <p:spPr>
          <a:xfrm>
            <a:off x="409425" y="280825"/>
            <a:ext cx="78471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Roles</a:t>
            </a:r>
            <a:endParaRPr sz="3200"/>
          </a:p>
        </p:txBody>
      </p:sp>
      <p:sp>
        <p:nvSpPr>
          <p:cNvPr id="432" name="Google Shape;432;p67"/>
          <p:cNvSpPr txBox="1">
            <a:spLocks noGrp="1"/>
          </p:cNvSpPr>
          <p:nvPr>
            <p:ph type="title"/>
          </p:nvPr>
        </p:nvSpPr>
        <p:spPr>
          <a:xfrm>
            <a:off x="409425" y="4646275"/>
            <a:ext cx="78471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 75% of respondents were a designer, a developer, or a mix of the two</a:t>
            </a:r>
            <a:endParaRPr/>
          </a:p>
        </p:txBody>
      </p:sp>
      <p:pic>
        <p:nvPicPr>
          <p:cNvPr id="430" name="Google Shape;430;p67" title="A rectangular shape is broke into five zones, Designer (35%), Mix (19%), Developer (23%), Leader (13%), and Other roles (10%)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9" b="19"/>
          <a:stretch/>
        </p:blipFill>
        <p:spPr>
          <a:xfrm>
            <a:off x="-990600" y="0"/>
            <a:ext cx="9144000" cy="5143536"/>
          </a:xfrm>
          <a:prstGeom prst="rect">
            <a:avLst/>
          </a:prstGeom>
        </p:spPr>
      </p:pic>
      <p:sp>
        <p:nvSpPr>
          <p:cNvPr id="429" name="Google Shape;429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8"/>
          <p:cNvSpPr txBox="1">
            <a:spLocks noGrp="1"/>
          </p:cNvSpPr>
          <p:nvPr>
            <p:ph type="title"/>
          </p:nvPr>
        </p:nvSpPr>
        <p:spPr>
          <a:xfrm>
            <a:off x="409425" y="280825"/>
            <a:ext cx="78471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Familiarity with the design system</a:t>
            </a:r>
            <a:endParaRPr sz="3200"/>
          </a:p>
        </p:txBody>
      </p:sp>
      <p:sp>
        <p:nvSpPr>
          <p:cNvPr id="440" name="Google Shape;440;p68"/>
          <p:cNvSpPr txBox="1">
            <a:spLocks noGrp="1"/>
          </p:cNvSpPr>
          <p:nvPr>
            <p:ph type="title"/>
          </p:nvPr>
        </p:nvSpPr>
        <p:spPr>
          <a:xfrm>
            <a:off x="409425" y="4646275"/>
            <a:ext cx="78471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Nearly 50% of respondents consider themselves novice or beginner user of the design system</a:t>
            </a:r>
            <a:endParaRPr/>
          </a:p>
        </p:txBody>
      </p:sp>
      <p:pic>
        <p:nvPicPr>
          <p:cNvPr id="437" name="Google Shape;437;p68" title="A rectangular shape is broke into five zones, Novece (26%), Beginner (19%), Competent (31%), Proficient (20%), and Expert (4%)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9" b="19"/>
          <a:stretch/>
        </p:blipFill>
        <p:spPr>
          <a:xfrm>
            <a:off x="-990600" y="0"/>
            <a:ext cx="9144000" cy="5143536"/>
          </a:xfrm>
          <a:prstGeom prst="rect">
            <a:avLst/>
          </a:prstGeom>
        </p:spPr>
      </p:pic>
      <p:sp>
        <p:nvSpPr>
          <p:cNvPr id="438" name="Google Shape;438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Overall Top Tasks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46" name="Google Shape;446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0"/>
          <p:cNvSpPr txBox="1">
            <a:spLocks noGrp="1"/>
          </p:cNvSpPr>
          <p:nvPr>
            <p:ph type="title"/>
          </p:nvPr>
        </p:nvSpPr>
        <p:spPr>
          <a:xfrm>
            <a:off x="409425" y="280825"/>
            <a:ext cx="78471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Total votes</a:t>
            </a:r>
            <a:endParaRPr sz="3200"/>
          </a:p>
        </p:txBody>
      </p:sp>
      <p:sp>
        <p:nvSpPr>
          <p:cNvPr id="454" name="Google Shape;454;p70"/>
          <p:cNvSpPr txBox="1">
            <a:spLocks noGrp="1"/>
          </p:cNvSpPr>
          <p:nvPr>
            <p:ph type="title"/>
          </p:nvPr>
        </p:nvSpPr>
        <p:spPr>
          <a:xfrm>
            <a:off x="409425" y="4646275"/>
            <a:ext cx="78471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all the votes were evenly distributed, the graph would look like a flat bar…</a:t>
            </a:r>
            <a:endParaRPr/>
          </a:p>
        </p:txBody>
      </p:sp>
      <p:pic>
        <p:nvPicPr>
          <p:cNvPr id="451" name="Google Shape;451;p70" title="63 short white bars of equal size form a long horizontally-oriented rectangle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9" b="19"/>
          <a:stretch/>
        </p:blipFill>
        <p:spPr>
          <a:xfrm>
            <a:off x="307076" y="415206"/>
            <a:ext cx="8751626" cy="4922799"/>
          </a:xfrm>
          <a:prstGeom prst="rect">
            <a:avLst/>
          </a:prstGeom>
        </p:spPr>
      </p:pic>
      <p:sp>
        <p:nvSpPr>
          <p:cNvPr id="452" name="Google Shape;452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1"/>
          <p:cNvSpPr txBox="1">
            <a:spLocks noGrp="1"/>
          </p:cNvSpPr>
          <p:nvPr>
            <p:ph type="title"/>
          </p:nvPr>
        </p:nvSpPr>
        <p:spPr>
          <a:xfrm>
            <a:off x="409425" y="280825"/>
            <a:ext cx="78471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Actual distribution</a:t>
            </a:r>
            <a:endParaRPr sz="3200"/>
          </a:p>
        </p:txBody>
      </p:sp>
      <p:sp>
        <p:nvSpPr>
          <p:cNvPr id="462" name="Google Shape;462;p71"/>
          <p:cNvSpPr txBox="1">
            <a:spLocks noGrp="1"/>
          </p:cNvSpPr>
          <p:nvPr>
            <p:ph type="title"/>
          </p:nvPr>
        </p:nvSpPr>
        <p:spPr>
          <a:xfrm>
            <a:off x="409425" y="4646275"/>
            <a:ext cx="78471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actual distribution of votes was closer to traditional power-law distribution</a:t>
            </a:r>
            <a:endParaRPr/>
          </a:p>
        </p:txBody>
      </p:sp>
      <p:pic>
        <p:nvPicPr>
          <p:cNvPr id="459" name="Google Shape;459;p71" title="63 white bars form a bar graph which rises sharply to the left and proceeds into a long tail to the right, decreasing with each step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9" b="19"/>
          <a:stretch/>
        </p:blipFill>
        <p:spPr>
          <a:xfrm>
            <a:off x="307076" y="415206"/>
            <a:ext cx="8751626" cy="4922799"/>
          </a:xfrm>
          <a:prstGeom prst="rect">
            <a:avLst/>
          </a:prstGeom>
        </p:spPr>
      </p:pic>
      <p:sp>
        <p:nvSpPr>
          <p:cNvPr id="460" name="Google Shape;460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2"/>
          <p:cNvSpPr txBox="1">
            <a:spLocks noGrp="1"/>
          </p:cNvSpPr>
          <p:nvPr>
            <p:ph type="title"/>
          </p:nvPr>
        </p:nvSpPr>
        <p:spPr>
          <a:xfrm>
            <a:off x="409425" y="280825"/>
            <a:ext cx="78471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Top Tasks vs. all the rest</a:t>
            </a:r>
            <a:endParaRPr sz="3200"/>
          </a:p>
        </p:txBody>
      </p:sp>
      <p:sp>
        <p:nvSpPr>
          <p:cNvPr id="470" name="Google Shape;470;p72"/>
          <p:cNvSpPr txBox="1">
            <a:spLocks noGrp="1"/>
          </p:cNvSpPr>
          <p:nvPr>
            <p:ph type="title"/>
          </p:nvPr>
        </p:nvSpPr>
        <p:spPr>
          <a:xfrm>
            <a:off x="409425" y="4646275"/>
            <a:ext cx="78471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seven identified Top Tasks collectively received almost half the total votes</a:t>
            </a:r>
            <a:endParaRPr/>
          </a:p>
        </p:txBody>
      </p:sp>
      <p:pic>
        <p:nvPicPr>
          <p:cNvPr id="467" name="Google Shape;467;p72" title="A bar graph that rises sharply to the left, with a long tail to the right, highlights the seven tallest bars on the left in gold.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9" b="19"/>
          <a:stretch/>
        </p:blipFill>
        <p:spPr>
          <a:xfrm>
            <a:off x="307076" y="415206"/>
            <a:ext cx="8751626" cy="4922799"/>
          </a:xfrm>
          <a:prstGeom prst="rect">
            <a:avLst/>
          </a:prstGeom>
        </p:spPr>
      </p:pic>
      <p:sp>
        <p:nvSpPr>
          <p:cNvPr id="468" name="Google Shape;468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3"/>
          <p:cNvSpPr txBox="1">
            <a:spLocks noGrp="1"/>
          </p:cNvSpPr>
          <p:nvPr>
            <p:ph type="title"/>
          </p:nvPr>
        </p:nvSpPr>
        <p:spPr>
          <a:xfrm>
            <a:off x="409425" y="280825"/>
            <a:ext cx="78471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Overall USWDS Top Tasks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477" name="Google Shape;477;p73"/>
          <p:cNvSpPr txBox="1">
            <a:spLocks noGrp="1"/>
          </p:cNvSpPr>
          <p:nvPr>
            <p:ph type="title"/>
          </p:nvPr>
        </p:nvSpPr>
        <p:spPr>
          <a:xfrm>
            <a:off x="587425" y="1150300"/>
            <a:ext cx="7847100" cy="3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AutoNum type="arabicPeriod"/>
            </a:pPr>
            <a:r>
              <a:rPr lang="en" sz="2400">
                <a:solidFill>
                  <a:schemeClr val="dk2"/>
                </a:solidFill>
              </a:rPr>
              <a:t>General usability guidance</a:t>
            </a:r>
            <a:endParaRPr sz="2400">
              <a:solidFill>
                <a:schemeClr val="dk2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AutoNum type="arabicPeriod"/>
            </a:pPr>
            <a:r>
              <a:rPr lang="en" sz="2400">
                <a:solidFill>
                  <a:schemeClr val="dk2"/>
                </a:solidFill>
              </a:rPr>
              <a:t>Browse components</a:t>
            </a:r>
            <a:endParaRPr sz="2400">
              <a:solidFill>
                <a:schemeClr val="dk2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AutoNum type="arabicPeriod"/>
            </a:pPr>
            <a:r>
              <a:rPr lang="en" sz="2400">
                <a:solidFill>
                  <a:schemeClr val="dk2"/>
                </a:solidFill>
              </a:rPr>
              <a:t>Component conformance to Section 508 / WCAG</a:t>
            </a:r>
            <a:endParaRPr sz="2400">
              <a:solidFill>
                <a:schemeClr val="dk2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AutoNum type="arabicPeriod"/>
            </a:pPr>
            <a:r>
              <a:rPr lang="en" sz="2400">
                <a:solidFill>
                  <a:schemeClr val="dk2"/>
                </a:solidFill>
              </a:rPr>
              <a:t>General design system conformance to Section 508 / WCAG</a:t>
            </a:r>
            <a:endParaRPr sz="2400">
              <a:solidFill>
                <a:schemeClr val="dk2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AutoNum type="arabicPeriod"/>
            </a:pPr>
            <a:r>
              <a:rPr lang="en" sz="2400">
                <a:solidFill>
                  <a:schemeClr val="dk2"/>
                </a:solidFill>
              </a:rPr>
              <a:t>Design pattern guidance</a:t>
            </a:r>
            <a:endParaRPr sz="2400">
              <a:solidFill>
                <a:schemeClr val="dk2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AutoNum type="arabicPeriod"/>
            </a:pPr>
            <a:r>
              <a:rPr lang="en" sz="2400">
                <a:solidFill>
                  <a:schemeClr val="dk2"/>
                </a:solidFill>
              </a:rPr>
              <a:t>Component guidance</a:t>
            </a:r>
            <a:endParaRPr sz="2400">
              <a:solidFill>
                <a:schemeClr val="dk2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AutoNum type="arabicPeriod"/>
            </a:pPr>
            <a:r>
              <a:rPr lang="en" sz="2400">
                <a:solidFill>
                  <a:schemeClr val="dk2"/>
                </a:solidFill>
              </a:rPr>
              <a:t>Design kits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75" name="Google Shape;475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4"/>
          <p:cNvSpPr txBox="1">
            <a:spLocks noGrp="1"/>
          </p:cNvSpPr>
          <p:nvPr>
            <p:ph type="title"/>
          </p:nvPr>
        </p:nvSpPr>
        <p:spPr>
          <a:xfrm>
            <a:off x="409425" y="280825"/>
            <a:ext cx="78471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Important to all three roles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484" name="Google Shape;484;p74"/>
          <p:cNvSpPr txBox="1">
            <a:spLocks noGrp="1"/>
          </p:cNvSpPr>
          <p:nvPr>
            <p:ph type="title"/>
          </p:nvPr>
        </p:nvSpPr>
        <p:spPr>
          <a:xfrm>
            <a:off x="587425" y="1150300"/>
            <a:ext cx="7847100" cy="3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AutoNum type="arabicPeriod"/>
            </a:pPr>
            <a:r>
              <a:rPr lang="en" sz="2400">
                <a:solidFill>
                  <a:schemeClr val="dk2"/>
                </a:solidFill>
              </a:rPr>
              <a:t>Design pattern guidance</a:t>
            </a:r>
            <a:endParaRPr sz="2400">
              <a:solidFill>
                <a:schemeClr val="dk2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AutoNum type="arabicPeriod"/>
            </a:pPr>
            <a:r>
              <a:rPr lang="en" sz="2400">
                <a:solidFill>
                  <a:schemeClr val="dk2"/>
                </a:solidFill>
              </a:rPr>
              <a:t>Browse components</a:t>
            </a:r>
            <a:endParaRPr sz="2400">
              <a:solidFill>
                <a:schemeClr val="dk2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AutoNum type="arabicPeriod"/>
            </a:pPr>
            <a:r>
              <a:rPr lang="en" sz="2400">
                <a:solidFill>
                  <a:schemeClr val="dk2"/>
                </a:solidFill>
              </a:rPr>
              <a:t>Component conformance to Section 508 / WCAG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82" name="Google Shape;482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2023 Customer Loyalty Survey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It’s not spam!</a:t>
            </a:r>
            <a:endParaRPr>
              <a:solidFill>
                <a:schemeClr val="dk2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174" name="Google Shape;17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5"/>
          <p:cNvSpPr txBox="1">
            <a:spLocks noGrp="1"/>
          </p:cNvSpPr>
          <p:nvPr>
            <p:ph type="title"/>
          </p:nvPr>
        </p:nvSpPr>
        <p:spPr>
          <a:xfrm>
            <a:off x="409425" y="280825"/>
            <a:ext cx="78471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How did Top Tasks differ?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491" name="Google Shape;491;p75"/>
          <p:cNvSpPr txBox="1">
            <a:spLocks noGrp="1"/>
          </p:cNvSpPr>
          <p:nvPr>
            <p:ph type="title"/>
          </p:nvPr>
        </p:nvSpPr>
        <p:spPr>
          <a:xfrm>
            <a:off x="-13650" y="1150300"/>
            <a:ext cx="8486100" cy="3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Char char="●"/>
            </a:pPr>
            <a:r>
              <a:rPr lang="en" sz="2400">
                <a:solidFill>
                  <a:schemeClr val="dk2"/>
                </a:solidFill>
              </a:rPr>
              <a:t>Designers: </a:t>
            </a:r>
            <a:r>
              <a:rPr lang="en" sz="2400">
                <a:latin typeface="Public Sans"/>
                <a:ea typeface="Public Sans"/>
                <a:cs typeface="Public Sans"/>
                <a:sym typeface="Public Sans"/>
              </a:rPr>
              <a:t>Design kits</a:t>
            </a:r>
            <a:r>
              <a:rPr lang="en" sz="2400">
                <a:solidFill>
                  <a:schemeClr val="dk2"/>
                </a:solidFill>
              </a:rPr>
              <a:t> </a:t>
            </a:r>
            <a:endParaRPr sz="2400">
              <a:solidFill>
                <a:schemeClr val="dk2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Char char="●"/>
            </a:pPr>
            <a:r>
              <a:rPr lang="en" sz="2400">
                <a:solidFill>
                  <a:schemeClr val="dk2"/>
                </a:solidFill>
              </a:rPr>
              <a:t>Developers: </a:t>
            </a:r>
            <a:r>
              <a:rPr lang="en" sz="2400">
                <a:latin typeface="Public Sans"/>
                <a:ea typeface="Public Sans"/>
                <a:cs typeface="Public Sans"/>
                <a:sym typeface="Public Sans"/>
              </a:rPr>
              <a:t>Sass functions &amp; mixins, </a:t>
            </a:r>
            <a:br>
              <a:rPr lang="en" sz="2400">
                <a:latin typeface="Public Sans"/>
                <a:ea typeface="Public Sans"/>
                <a:cs typeface="Public Sans"/>
                <a:sym typeface="Public Sans"/>
              </a:rPr>
            </a:br>
            <a:r>
              <a:rPr lang="en" sz="2400">
                <a:latin typeface="Public Sans"/>
                <a:ea typeface="Public Sans"/>
                <a:cs typeface="Public Sans"/>
                <a:sym typeface="Public Sans"/>
              </a:rPr>
              <a:t>USWDS-based integrations, </a:t>
            </a:r>
            <a:br>
              <a:rPr lang="en" sz="2400">
                <a:latin typeface="Public Sans"/>
                <a:ea typeface="Public Sans"/>
                <a:cs typeface="Public Sans"/>
                <a:sym typeface="Public Sans"/>
              </a:rPr>
            </a:br>
            <a:r>
              <a:rPr lang="en" sz="2400">
                <a:latin typeface="Public Sans"/>
                <a:ea typeface="Public Sans"/>
                <a:cs typeface="Public Sans"/>
                <a:sym typeface="Public Sans"/>
              </a:rPr>
              <a:t>Utility class names &amp; definitions, </a:t>
            </a:r>
            <a:br>
              <a:rPr lang="en" sz="2400">
                <a:latin typeface="Public Sans"/>
                <a:ea typeface="Public Sans"/>
                <a:cs typeface="Public Sans"/>
                <a:sym typeface="Public Sans"/>
              </a:rPr>
            </a:br>
            <a:r>
              <a:rPr lang="en" sz="2400">
                <a:latin typeface="Public Sans"/>
                <a:ea typeface="Public Sans"/>
                <a:cs typeface="Public Sans"/>
                <a:sym typeface="Public Sans"/>
              </a:rPr>
              <a:t>GitHub repo</a:t>
            </a:r>
            <a:endParaRPr sz="2400">
              <a:solidFill>
                <a:schemeClr val="dk2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IBM Plex Mono"/>
              <a:buChar char="●"/>
            </a:pPr>
            <a:r>
              <a:rPr lang="en" sz="2400">
                <a:solidFill>
                  <a:schemeClr val="dk2"/>
                </a:solidFill>
              </a:rPr>
              <a:t>Leaders: </a:t>
            </a:r>
            <a:r>
              <a:rPr lang="en" sz="2400">
                <a:latin typeface="Public Sans"/>
                <a:ea typeface="Public Sans"/>
                <a:cs typeface="Public Sans"/>
                <a:sym typeface="Public Sans"/>
              </a:rPr>
              <a:t>Examples of sites that use the design system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89" name="Google Shape;489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Experience and proficiency 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didn’t meaningfully affect 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task selection.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97" name="Google Shape;497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2"/>
                </a:solidFill>
              </a:rPr>
              <a:t>Next stop: </a:t>
            </a:r>
            <a:r>
              <a:rPr lang="en" sz="4100">
                <a:solidFill>
                  <a:schemeClr val="accent1"/>
                </a:solidFill>
              </a:rPr>
              <a:t>Baselines</a:t>
            </a:r>
            <a:endParaRPr sz="4100">
              <a:solidFill>
                <a:schemeClr val="accent1"/>
              </a:solidFill>
            </a:endParaRPr>
          </a:p>
        </p:txBody>
      </p:sp>
      <p:sp>
        <p:nvSpPr>
          <p:cNvPr id="503" name="Google Shape;503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Key takeaways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09" name="Google Shape;509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53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9"/>
          <p:cNvSpPr txBox="1">
            <a:spLocks noGrp="1"/>
          </p:cNvSpPr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Accessibility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16" name="Google Shape;516;p79"/>
          <p:cNvSpPr txBox="1">
            <a:spLocks noGrp="1"/>
          </p:cNvSpPr>
          <p:nvPr>
            <p:ph type="body" idx="1"/>
          </p:nvPr>
        </p:nvSpPr>
        <p:spPr>
          <a:xfrm>
            <a:off x="668400" y="1581925"/>
            <a:ext cx="7807200" cy="32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We have an opportunity to better communicate how the design system and its components conform to Section 508 / WCAG</a:t>
            </a:r>
            <a:endParaRPr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15" name="Google Shape;515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latin typeface="Public Sans Medium"/>
                <a:ea typeface="Public Sans Medium"/>
                <a:cs typeface="Public Sans Medium"/>
                <a:sym typeface="Public Sans Medium"/>
              </a:rPr>
              <a:t>54</a:t>
            </a:fld>
            <a:endParaRPr sz="1000"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0"/>
          <p:cNvSpPr txBox="1">
            <a:spLocks noGrp="1"/>
          </p:cNvSpPr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Browsing components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23" name="Google Shape;523;p80"/>
          <p:cNvSpPr txBox="1">
            <a:spLocks noGrp="1"/>
          </p:cNvSpPr>
          <p:nvPr>
            <p:ph type="body" idx="1"/>
          </p:nvPr>
        </p:nvSpPr>
        <p:spPr>
          <a:xfrm>
            <a:off x="668400" y="1581925"/>
            <a:ext cx="7807200" cy="32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Our research shows that some users struggle to navigate component pages.</a:t>
            </a:r>
            <a:endParaRPr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22" name="Google Shape;522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latin typeface="Public Sans Medium"/>
                <a:ea typeface="Public Sans Medium"/>
                <a:cs typeface="Public Sans Medium"/>
                <a:sym typeface="Public Sans Medium"/>
              </a:rPr>
              <a:t>55</a:t>
            </a:fld>
            <a:endParaRPr sz="1000"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81"/>
          <p:cNvSpPr txBox="1">
            <a:spLocks noGrp="1"/>
          </p:cNvSpPr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General usability guidance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30" name="Google Shape;530;p81"/>
          <p:cNvSpPr txBox="1">
            <a:spLocks noGrp="1"/>
          </p:cNvSpPr>
          <p:nvPr>
            <p:ph type="body" idx="1"/>
          </p:nvPr>
        </p:nvSpPr>
        <p:spPr>
          <a:xfrm>
            <a:off x="668400" y="1581925"/>
            <a:ext cx="7807200" cy="32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There is demand to provide general usability guidance and best practices in one place.</a:t>
            </a:r>
            <a:endParaRPr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29" name="Google Shape;529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latin typeface="Public Sans Medium"/>
                <a:ea typeface="Public Sans Medium"/>
                <a:cs typeface="Public Sans Medium"/>
                <a:sym typeface="Public Sans Medium"/>
              </a:rPr>
              <a:t>56</a:t>
            </a:fld>
            <a:endParaRPr sz="1000"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2"/>
          <p:cNvSpPr txBox="1">
            <a:spLocks noGrp="1"/>
          </p:cNvSpPr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Patterns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37" name="Google Shape;537;p82"/>
          <p:cNvSpPr txBox="1">
            <a:spLocks noGrp="1"/>
          </p:cNvSpPr>
          <p:nvPr>
            <p:ph type="body" idx="1"/>
          </p:nvPr>
        </p:nvSpPr>
        <p:spPr>
          <a:xfrm>
            <a:off x="668400" y="1581925"/>
            <a:ext cx="7807200" cy="32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New design patterns and guidance should be a continued focus</a:t>
            </a:r>
            <a:endParaRPr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36" name="Google Shape;536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latin typeface="Public Sans Medium"/>
                <a:ea typeface="Public Sans Medium"/>
                <a:cs typeface="Public Sans Medium"/>
                <a:sym typeface="Public Sans Medium"/>
              </a:rPr>
              <a:t>57</a:t>
            </a:fld>
            <a:endParaRPr sz="1000"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83"/>
          <p:cNvSpPr txBox="1">
            <a:spLocks noGrp="1"/>
          </p:cNvSpPr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Implementations and examples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44" name="Google Shape;544;p83"/>
          <p:cNvSpPr txBox="1">
            <a:spLocks noGrp="1"/>
          </p:cNvSpPr>
          <p:nvPr>
            <p:ph type="body" idx="1"/>
          </p:nvPr>
        </p:nvSpPr>
        <p:spPr>
          <a:xfrm>
            <a:off x="668400" y="1581925"/>
            <a:ext cx="7807200" cy="32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How might we better showcase design system implementations </a:t>
            </a:r>
            <a:br>
              <a:rPr lang="en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</a:br>
            <a:r>
              <a:rPr lang="en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and examples?</a:t>
            </a:r>
            <a:endParaRPr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43" name="Google Shape;543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latin typeface="Public Sans Medium"/>
                <a:ea typeface="Public Sans Medium"/>
                <a:cs typeface="Public Sans Medium"/>
                <a:sym typeface="Public Sans Medium"/>
              </a:rPr>
              <a:t>58</a:t>
            </a:fld>
            <a:endParaRPr sz="1000"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Next steps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0" name="Google Shape;550;p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59</a:t>
            </a:fld>
            <a:endParaRPr>
              <a:solidFill>
                <a:schemeClr val="dk1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8555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Top Tasks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ublic Sans ExtraLight"/>
                <a:ea typeface="Public Sans ExtraLight"/>
                <a:cs typeface="Public Sans ExtraLight"/>
                <a:sym typeface="Public Sans ExtraLight"/>
              </a:rPr>
              <a:t>Discovering what matters most</a:t>
            </a:r>
            <a:endParaRPr>
              <a:latin typeface="Public Sans ExtraLight"/>
              <a:ea typeface="Public Sans ExtraLight"/>
              <a:cs typeface="Public Sans ExtraLight"/>
              <a:sym typeface="Public Sans ExtraLight"/>
            </a:endParaRPr>
          </a:p>
        </p:txBody>
      </p:sp>
      <p:sp>
        <p:nvSpPr>
          <p:cNvPr id="180" name="Google Shape;180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2"/>
                </a:solidFill>
              </a:rPr>
              <a:t>Site content audit</a:t>
            </a:r>
            <a:endParaRPr sz="4100">
              <a:solidFill>
                <a:schemeClr val="dk2"/>
              </a:solidFill>
            </a:endParaRPr>
          </a:p>
        </p:txBody>
      </p:sp>
      <p:sp>
        <p:nvSpPr>
          <p:cNvPr id="556" name="Google Shape;556;p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2"/>
                </a:solidFill>
              </a:rPr>
              <a:t>Designing solutions to test and communicate Section 508 conformance of components</a:t>
            </a:r>
            <a:endParaRPr sz="4100">
              <a:solidFill>
                <a:schemeClr val="dk2"/>
              </a:solidFill>
            </a:endParaRPr>
          </a:p>
        </p:txBody>
      </p:sp>
      <p:sp>
        <p:nvSpPr>
          <p:cNvPr id="562" name="Google Shape;562;p8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2"/>
                </a:solidFill>
              </a:rPr>
              <a:t>Usability testing of top tasks</a:t>
            </a:r>
            <a:endParaRPr sz="4100">
              <a:solidFill>
                <a:schemeClr val="dk2"/>
              </a:solidFill>
            </a:endParaRPr>
          </a:p>
        </p:txBody>
      </p:sp>
      <p:sp>
        <p:nvSpPr>
          <p:cNvPr id="568" name="Google Shape;568;p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2"/>
                </a:solidFill>
              </a:rPr>
              <a:t>Sign up to be a tester if you’re interested. :)</a:t>
            </a:r>
            <a:endParaRPr sz="41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1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(52 people have signed up so far!)</a:t>
            </a:r>
            <a:endParaRPr sz="28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74" name="Google Shape;574;p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Study limitations and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lessons learned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0" name="Google Shape;580;p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2"/>
                </a:solidFill>
              </a:rPr>
              <a:t>Consider a survey tool that </a:t>
            </a:r>
            <a:br>
              <a:rPr lang="en" sz="4100">
                <a:solidFill>
                  <a:schemeClr val="dk2"/>
                </a:solidFill>
              </a:rPr>
            </a:br>
            <a:r>
              <a:rPr lang="en" sz="4100">
                <a:solidFill>
                  <a:schemeClr val="dk2"/>
                </a:solidFill>
              </a:rPr>
              <a:t>can randomize</a:t>
            </a:r>
            <a:endParaRPr sz="2800"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86" name="Google Shape;586;p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2"/>
                </a:solidFill>
              </a:rPr>
              <a:t>Plan for more time</a:t>
            </a:r>
            <a:endParaRPr sz="2800"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92" name="Google Shape;592;p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2"/>
                </a:solidFill>
              </a:rPr>
              <a:t>Provide users a way to give open comments on the survey</a:t>
            </a:r>
            <a:endParaRPr sz="2800"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98" name="Google Shape;598;p9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67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Top Tasks process really worked for us.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4" name="Google Shape;604;p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68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Give it a shot.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0" name="Google Shape;610;p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69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4628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Jacline Contrino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ublic Sans Light"/>
                <a:ea typeface="Public Sans Light"/>
                <a:cs typeface="Public Sans Light"/>
                <a:sym typeface="Public Sans Light"/>
              </a:rPr>
              <a:t>she/her</a:t>
            </a:r>
            <a:endParaRPr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186" name="Google Shape;186;p32"/>
          <p:cNvSpPr txBox="1">
            <a:spLocks noGrp="1"/>
          </p:cNvSpPr>
          <p:nvPr>
            <p:ph type="subTitle" idx="1"/>
          </p:nvPr>
        </p:nvSpPr>
        <p:spPr>
          <a:xfrm>
            <a:off x="4572000" y="1362200"/>
            <a:ext cx="4304400" cy="10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ublic Sans ExtraBold"/>
                <a:ea typeface="Public Sans ExtraBold"/>
                <a:cs typeface="Public Sans ExtraBold"/>
                <a:sym typeface="Public Sans ExtraBold"/>
              </a:rPr>
              <a:t>UX Researcher</a:t>
            </a:r>
            <a:endParaRPr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ublic Sans ExtraBold"/>
                <a:ea typeface="Public Sans ExtraBold"/>
                <a:cs typeface="Public Sans ExtraBold"/>
                <a:sym typeface="Public Sans ExtraBold"/>
              </a:rPr>
              <a:t>USWDS Core Team</a:t>
            </a:r>
            <a:endParaRPr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Contractor</a:t>
            </a:r>
            <a:endParaRPr/>
          </a:p>
        </p:txBody>
      </p:sp>
      <p:sp>
        <p:nvSpPr>
          <p:cNvPr id="187" name="Google Shape;18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For more information, </a:t>
            </a:r>
            <a:r>
              <a:rPr lang="en"/>
              <a:t>we recommend: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16" name="Google Shape;616;p9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70</a:t>
            </a:fld>
            <a:endParaRPr/>
          </a:p>
        </p:txBody>
      </p:sp>
      <p:sp>
        <p:nvSpPr>
          <p:cNvPr id="617" name="Google Shape;617;p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IBM Plex Mono"/>
              <a:buChar char="●"/>
            </a:pPr>
            <a:r>
              <a:rPr lang="en" sz="1700" b="0" u="sng" dirty="0">
                <a:solidFill>
                  <a:schemeClr val="bg1"/>
                </a:solidFill>
                <a:latin typeface="IBM Plex Mono"/>
                <a:ea typeface="IBM Plex Mono"/>
                <a:cs typeface="IBM Plex Mono"/>
                <a:sym typeface="IBM Plex Mon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Deep Dive into Top Tasks with Gerry McGovern</a:t>
            </a:r>
            <a:r>
              <a:rPr lang="en" sz="1700" b="0" dirty="0">
                <a:solidFill>
                  <a:schemeClr val="bg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700" b="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" sz="1700" b="0" dirty="0" err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Digital.gov</a:t>
            </a:r>
            <a:r>
              <a:rPr lang="en" sz="1700" b="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1700" b="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IBM Plex Mono"/>
              <a:buChar char="●"/>
            </a:pPr>
            <a:r>
              <a:rPr lang="en" sz="1700" b="0" u="sng" dirty="0">
                <a:solidFill>
                  <a:schemeClr val="bg1"/>
                </a:solidFill>
                <a:latin typeface="IBM Plex Mono"/>
                <a:ea typeface="IBM Plex Mono"/>
                <a:cs typeface="IBM Plex Mono"/>
                <a:sym typeface="IBM Plex Mon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Using Top Tasks to be Top-Notch</a:t>
            </a:r>
            <a:r>
              <a:rPr lang="en" sz="1700" b="0" dirty="0">
                <a:solidFill>
                  <a:schemeClr val="bg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700" b="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" sz="1700" b="0" dirty="0" err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Digital.gov</a:t>
            </a:r>
            <a:r>
              <a:rPr lang="en" sz="1700" b="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1700" b="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IBM Plex Mono"/>
              <a:buChar char="●"/>
            </a:pPr>
            <a:r>
              <a:rPr lang="en" sz="1700" b="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Search for  “top tasks research”</a:t>
            </a:r>
            <a:endParaRPr sz="2800" b="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96"/>
          <p:cNvSpPr txBox="1">
            <a:spLocks noGrp="1"/>
          </p:cNvSpPr>
          <p:nvPr>
            <p:ph type="title"/>
          </p:nvPr>
        </p:nvSpPr>
        <p:spPr>
          <a:xfrm>
            <a:off x="294125" y="2050485"/>
            <a:ext cx="8520600" cy="8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623" name="Google Shape;623;p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71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107"/>
          <p:cNvSpPr txBox="1">
            <a:spLocks noGrp="1"/>
          </p:cNvSpPr>
          <p:nvPr>
            <p:ph type="title"/>
          </p:nvPr>
        </p:nvSpPr>
        <p:spPr>
          <a:xfrm>
            <a:off x="569203" y="4044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month</a:t>
            </a:r>
            <a:endParaRPr/>
          </a:p>
        </p:txBody>
      </p:sp>
      <p:sp>
        <p:nvSpPr>
          <p:cNvPr id="715" name="Google Shape;715;p107"/>
          <p:cNvSpPr txBox="1">
            <a:spLocks noGrp="1"/>
          </p:cNvSpPr>
          <p:nvPr>
            <p:ph type="subTitle" idx="1"/>
          </p:nvPr>
        </p:nvSpPr>
        <p:spPr>
          <a:xfrm>
            <a:off x="537400" y="872275"/>
            <a:ext cx="82722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May:</a:t>
            </a:r>
            <a:br>
              <a:rPr lang="en-US" dirty="0"/>
            </a:br>
            <a:r>
              <a:rPr lang="en-US" dirty="0"/>
              <a:t>Real-world accessibility</a:t>
            </a:r>
          </a:p>
        </p:txBody>
      </p:sp>
      <p:sp>
        <p:nvSpPr>
          <p:cNvPr id="716" name="Google Shape;716;p107"/>
          <p:cNvSpPr txBox="1">
            <a:spLocks noGrp="1"/>
          </p:cNvSpPr>
          <p:nvPr>
            <p:ph type="body" idx="2"/>
          </p:nvPr>
        </p:nvSpPr>
        <p:spPr>
          <a:xfrm>
            <a:off x="1109800" y="2521297"/>
            <a:ext cx="7330500" cy="19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dirty="0"/>
              <a:t>#</a:t>
            </a:r>
            <a:r>
              <a:rPr lang="en" dirty="0" err="1">
                <a:solidFill>
                  <a:schemeClr val="bg2"/>
                </a:solidFill>
              </a:rPr>
              <a:t>uswds</a:t>
            </a:r>
            <a:r>
              <a:rPr lang="en" dirty="0">
                <a:solidFill>
                  <a:schemeClr val="bg2"/>
                </a:solidFill>
              </a:rPr>
              <a:t>-public</a:t>
            </a:r>
            <a:endParaRPr dirty="0">
              <a:solidFill>
                <a:schemeClr val="bg2"/>
              </a:solidFill>
            </a:endParaRPr>
          </a:p>
          <a:p>
            <a:pPr marL="457200" lvl="0" indent="-406400" algn="l" rtl="0">
              <a:spcBef>
                <a:spcPts val="1300"/>
              </a:spcBef>
              <a:spcAft>
                <a:spcPts val="0"/>
              </a:spcAft>
              <a:buSzPts val="2800"/>
              <a:buChar char="●"/>
            </a:pPr>
            <a:r>
              <a:rPr lang="en" dirty="0" err="1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" dirty="0" err="1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uswds</a:t>
            </a:r>
            <a:endParaRPr dirty="0">
              <a:solidFill>
                <a:schemeClr val="bg2"/>
              </a:solidFill>
            </a:endParaRPr>
          </a:p>
          <a:p>
            <a:pPr marL="457200" lvl="0" indent="-406400" algn="l" rtl="0">
              <a:spcBef>
                <a:spcPts val="1300"/>
              </a:spcBef>
              <a:spcAft>
                <a:spcPts val="1300"/>
              </a:spcAft>
              <a:buSzPts val="2800"/>
              <a:buChar char="●"/>
            </a:pPr>
            <a:r>
              <a:rPr lang="en" dirty="0" err="1">
                <a:solidFill>
                  <a:schemeClr val="bg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designsystem.digital.gov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717" name="Google Shape;717;p10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72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409425" y="4673700"/>
            <a:ext cx="78471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All but the simplest services are composed dozens of tasks</a:t>
            </a:r>
            <a:endParaRPr dirty="0"/>
          </a:p>
        </p:txBody>
      </p:sp>
      <p:sp>
        <p:nvSpPr>
          <p:cNvPr id="192" name="Google Shape;19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93" name="Google Shape;193;p33" title="A rectangular grid of 72 identical white dots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9" b="19"/>
          <a:stretch/>
        </p:blipFill>
        <p:spPr>
          <a:xfrm>
            <a:off x="0" y="0"/>
            <a:ext cx="9144000" cy="51435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>
            <a:spLocks noGrp="1"/>
          </p:cNvSpPr>
          <p:nvPr>
            <p:ph type="title"/>
          </p:nvPr>
        </p:nvSpPr>
        <p:spPr>
          <a:xfrm>
            <a:off x="409425" y="4673700"/>
            <a:ext cx="78471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all tasks are equally important to your audience</a:t>
            </a:r>
            <a:endParaRPr/>
          </a:p>
        </p:txBody>
      </p:sp>
      <p:pic>
        <p:nvPicPr>
          <p:cNvPr id="200" name="Google Shape;200;p34" title="A rectangular grid of 72 white dots of different sizes. Most are smaller, but some are larger.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9" b="19"/>
          <a:stretch/>
        </p:blipFill>
        <p:spPr>
          <a:xfrm>
            <a:off x="0" y="0"/>
            <a:ext cx="9144000" cy="5143536"/>
          </a:xfrm>
          <a:prstGeom prst="rect">
            <a:avLst/>
          </a:prstGeom>
        </p:spPr>
      </p:pic>
      <p:sp>
        <p:nvSpPr>
          <p:cNvPr id="199" name="Google Shape;19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SWDS">
  <a:themeElements>
    <a:clrScheme name="Simple Light">
      <a:dk1>
        <a:srgbClr val="1B1B1B"/>
      </a:dk1>
      <a:lt1>
        <a:srgbClr val="FFFFFF"/>
      </a:lt1>
      <a:dk2>
        <a:srgbClr val="FFBE2E"/>
      </a:dk2>
      <a:lt2>
        <a:srgbClr val="AD8B65"/>
      </a:lt2>
      <a:accent1>
        <a:srgbClr val="976EFB"/>
      </a:accent1>
      <a:accent2>
        <a:srgbClr val="04CF85"/>
      </a:accent2>
      <a:accent3>
        <a:srgbClr val="EF38A3"/>
      </a:accent3>
      <a:accent4>
        <a:srgbClr val="EF5E25"/>
      </a:accent4>
      <a:accent5>
        <a:srgbClr val="0097A7"/>
      </a:accent5>
      <a:accent6>
        <a:srgbClr val="F1E5CD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863</Words>
  <Application>Microsoft Office PowerPoint</Application>
  <PresentationFormat>On-screen Show (16:9)</PresentationFormat>
  <Paragraphs>208</Paragraphs>
  <Slides>72</Slides>
  <Notes>72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2" baseType="lpstr">
      <vt:lpstr>Public Sans Thin</vt:lpstr>
      <vt:lpstr>Public Sans</vt:lpstr>
      <vt:lpstr>Arial</vt:lpstr>
      <vt:lpstr>Public Sans Light</vt:lpstr>
      <vt:lpstr>Public Sans ExtraLight</vt:lpstr>
      <vt:lpstr>Public Sans Medium</vt:lpstr>
      <vt:lpstr>IBM Plex Mono Medium</vt:lpstr>
      <vt:lpstr>Public Sans ExtraBold</vt:lpstr>
      <vt:lpstr>IBM Plex Mono</vt:lpstr>
      <vt:lpstr>USWDS</vt:lpstr>
      <vt:lpstr>USWDS Monthly Call</vt:lpstr>
      <vt:lpstr>Hi!</vt:lpstr>
      <vt:lpstr>Agenda</vt:lpstr>
      <vt:lpstr>USWDS 2.14.0 Long-term archive of v2</vt:lpstr>
      <vt:lpstr>2023 Customer Loyalty Survey It’s not spam!</vt:lpstr>
      <vt:lpstr>Top Tasks Discovering what matters most</vt:lpstr>
      <vt:lpstr>Jacline Contrino she/her</vt:lpstr>
      <vt:lpstr>All but the simplest services are composed dozens of tasks</vt:lpstr>
      <vt:lpstr>Not all tasks are equally important to your audience</vt:lpstr>
      <vt:lpstr>How do we identify the tasks that our audience values?</vt:lpstr>
      <vt:lpstr>Top tasks</vt:lpstr>
      <vt:lpstr>What are Top Tasks?</vt:lpstr>
      <vt:lpstr>The things that matter most  to a majority of your users</vt:lpstr>
      <vt:lpstr>Imagine booking a flight online…</vt:lpstr>
      <vt:lpstr>Ten or fewer tasks</vt:lpstr>
      <vt:lpstr>What matters most</vt:lpstr>
      <vt:lpstr>Gerry McGovern</vt:lpstr>
      <vt:lpstr>Prioritize features and content Design more effective information architecture Implement meaningful metrics</vt:lpstr>
      <vt:lpstr>Long list → Short list → Survey</vt:lpstr>
      <vt:lpstr>Analytics &amp; search queries Customer feedback  Stakeholder interviews  Past UX research Other design systems </vt:lpstr>
      <vt:lpstr>Goldilocks consideration:  Not too broad, not too specific.  Just right.</vt:lpstr>
      <vt:lpstr>Track tasks in a spreadsheet.</vt:lpstr>
      <vt:lpstr>Sample of our spreadsheet</vt:lpstr>
      <vt:lpstr>Consolidate tasks  and ensure the same “level”  of information architecture</vt:lpstr>
      <vt:lpstr>Trimming down to a short list should be a collaborative process</vt:lpstr>
      <vt:lpstr>Collaborative trimming and consolidation</vt:lpstr>
      <vt:lpstr>Task wording  Avoid verbs.  Keep tasks short and scannable.</vt:lpstr>
      <vt:lpstr>Role Experience using USWDS Proficiency Usage frequency The 63 tasks</vt:lpstr>
      <vt:lpstr>Below is a list of tasks you could do on a design system website. Choose up to five of the tasks that are most important to you.  Please trust your first instincts and do not spend more than a few minutes on this exercise.</vt:lpstr>
      <vt:lpstr>The tasks</vt:lpstr>
      <vt:lpstr>Users will scan and choose the most important tasks on instinct.</vt:lpstr>
      <vt:lpstr>Create a communications plan.</vt:lpstr>
      <vt:lpstr>Pilot the survey before launch.</vt:lpstr>
      <vt:lpstr>PRA</vt:lpstr>
      <vt:lpstr>Actually, fast-track PRA approval is really quick!</vt:lpstr>
      <vt:lpstr>A lot of qualitative UX research qualifies for the fast-track process</vt:lpstr>
      <vt:lpstr>More PRA resources</vt:lpstr>
      <vt:lpstr>PRA approval took a few days</vt:lpstr>
      <vt:lpstr>The survey was open for  three weeks</vt:lpstr>
      <vt:lpstr>Findings</vt:lpstr>
      <vt:lpstr>Valid responses</vt:lpstr>
      <vt:lpstr>Roles</vt:lpstr>
      <vt:lpstr>Familiarity with the design system</vt:lpstr>
      <vt:lpstr>Overall Top Tasks</vt:lpstr>
      <vt:lpstr>Total votes</vt:lpstr>
      <vt:lpstr>Actual distribution</vt:lpstr>
      <vt:lpstr>Top Tasks vs. all the rest</vt:lpstr>
      <vt:lpstr>Overall USWDS Top Tasks</vt:lpstr>
      <vt:lpstr>Important to all three roles</vt:lpstr>
      <vt:lpstr>How did Top Tasks differ?</vt:lpstr>
      <vt:lpstr>Experience and proficiency  didn’t meaningfully affect  task selection. </vt:lpstr>
      <vt:lpstr>Next stop: Baselines</vt:lpstr>
      <vt:lpstr>Key takeaways</vt:lpstr>
      <vt:lpstr>Accessibility</vt:lpstr>
      <vt:lpstr>Browsing components</vt:lpstr>
      <vt:lpstr>General usability guidance</vt:lpstr>
      <vt:lpstr>Patterns</vt:lpstr>
      <vt:lpstr>Implementations and examples</vt:lpstr>
      <vt:lpstr>Next steps</vt:lpstr>
      <vt:lpstr>Site content audit</vt:lpstr>
      <vt:lpstr>Designing solutions to test and communicate Section 508 conformance of components</vt:lpstr>
      <vt:lpstr>Usability testing of top tasks</vt:lpstr>
      <vt:lpstr>Sign up to be a tester if you’re interested. :)  (52 people have signed up so far!)</vt:lpstr>
      <vt:lpstr>Study limitations and  lessons learned</vt:lpstr>
      <vt:lpstr>Consider a survey tool that  can randomize</vt:lpstr>
      <vt:lpstr>Plan for more time</vt:lpstr>
      <vt:lpstr>Provide users a way to give open comments on the survey</vt:lpstr>
      <vt:lpstr>The Top Tasks process really worked for us.</vt:lpstr>
      <vt:lpstr>Give it a shot.</vt:lpstr>
      <vt:lpstr>For more information, we recommend:</vt:lpstr>
      <vt:lpstr>Q&amp;A</vt:lpstr>
      <vt:lpstr>Next month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modified xsi:type="dcterms:W3CDTF">2023-04-20T11:48:10Z</dcterms:modified>
</cp:coreProperties>
</file>