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95" r:id="rId1"/>
    <p:sldMasterId id="2147483696" r:id="rId2"/>
  </p:sldMasterIdLst>
  <p:notesMasterIdLst>
    <p:notesMasterId r:id="rId10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03"/>
      <p:bold r:id="rId104"/>
      <p:italic r:id="rId105"/>
      <p:boldItalic r:id="rId106"/>
    </p:embeddedFont>
    <p:embeddedFont>
      <p:font typeface="IBM Plex Mono Medium" panose="020B0609050203000203" pitchFamily="49" charset="0"/>
      <p:regular r:id="rId107"/>
      <p:bold r:id="rId108"/>
      <p:italic r:id="rId109"/>
      <p:boldItalic r:id="rId110"/>
    </p:embeddedFont>
    <p:embeddedFont>
      <p:font typeface="Public Sans"/>
      <p:regular r:id="rId111"/>
      <p:bold r:id="rId112"/>
      <p:italic r:id="rId113"/>
      <p:boldItalic r:id="rId114"/>
    </p:embeddedFont>
    <p:embeddedFont>
      <p:font typeface="Public Sans ExtraBold"/>
      <p:bold r:id="rId115"/>
      <p:italic r:id="rId116"/>
      <p:boldItalic r:id="rId117"/>
    </p:embeddedFont>
    <p:embeddedFont>
      <p:font typeface="Public Sans ExtraLight"/>
      <p:regular r:id="rId118"/>
      <p:bold r:id="rId119"/>
      <p:italic r:id="rId120"/>
      <p:boldItalic r:id="rId121"/>
    </p:embeddedFont>
    <p:embeddedFont>
      <p:font typeface="Public Sans Light"/>
      <p:regular r:id="rId122"/>
      <p:bold r:id="rId123"/>
      <p:italic r:id="rId124"/>
      <p:boldItalic r:id="rId125"/>
    </p:embeddedFont>
    <p:embeddedFont>
      <p:font typeface="Public Sans Medium"/>
      <p:regular r:id="rId126"/>
      <p:bold r:id="rId127"/>
      <p:italic r:id="rId128"/>
      <p:boldItalic r:id="rId129"/>
    </p:embeddedFont>
    <p:embeddedFont>
      <p:font typeface="Public Sans Thin"/>
      <p:regular r:id="rId130"/>
      <p:bold r:id="rId131"/>
      <p:italic r:id="rId132"/>
      <p:boldItalic r:id="rId1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4"/>
    <p:restoredTop sz="94674"/>
  </p:normalViewPr>
  <p:slideViewPr>
    <p:cSldViewPr snapToGrid="0">
      <p:cViewPr varScale="1">
        <p:scale>
          <a:sx n="73" d="100"/>
          <a:sy n="73" d="100"/>
        </p:scale>
        <p:origin x="60" y="11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15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font" Target="fonts/font5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notesMaster" Target="notesMasters/notesMaster1.xml"/><Relationship Id="rId123" Type="http://schemas.openxmlformats.org/officeDocument/2006/relationships/font" Target="fonts/font21.fntdata"/><Relationship Id="rId128" Type="http://schemas.openxmlformats.org/officeDocument/2006/relationships/font" Target="fonts/font26.fntdata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1.fntdata"/><Relationship Id="rId118" Type="http://schemas.openxmlformats.org/officeDocument/2006/relationships/font" Target="fonts/font16.fntdata"/><Relationship Id="rId134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24" Type="http://schemas.openxmlformats.org/officeDocument/2006/relationships/font" Target="fonts/font22.fntdata"/><Relationship Id="rId129" Type="http://schemas.openxmlformats.org/officeDocument/2006/relationships/font" Target="fonts/font27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12.fntdata"/><Relationship Id="rId119" Type="http://schemas.openxmlformats.org/officeDocument/2006/relationships/font" Target="fonts/font17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font" Target="fonts/font28.fntdata"/><Relationship Id="rId135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7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2.fntdata"/><Relationship Id="rId120" Type="http://schemas.openxmlformats.org/officeDocument/2006/relationships/font" Target="fonts/font18.fntdata"/><Relationship Id="rId125" Type="http://schemas.openxmlformats.org/officeDocument/2006/relationships/font" Target="fonts/font23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font" Target="fonts/font8.fntdata"/><Relationship Id="rId115" Type="http://schemas.openxmlformats.org/officeDocument/2006/relationships/font" Target="fonts/font13.fntdata"/><Relationship Id="rId131" Type="http://schemas.openxmlformats.org/officeDocument/2006/relationships/font" Target="fonts/font29.fntdata"/><Relationship Id="rId136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3.fntdata"/><Relationship Id="rId126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19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14.fntdata"/><Relationship Id="rId13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font" Target="fonts/font9.fntdata"/><Relationship Id="rId132" Type="http://schemas.openxmlformats.org/officeDocument/2006/relationships/font" Target="fonts/font30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font" Target="fonts/font4.fntdata"/><Relationship Id="rId127" Type="http://schemas.openxmlformats.org/officeDocument/2006/relationships/font" Target="fonts/font2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font" Target="fonts/font10.fntdata"/><Relationship Id="rId133" Type="http://schemas.openxmlformats.org/officeDocument/2006/relationships/font" Target="fonts/font3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5af80a16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5af80a16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5a6dcb03b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5a6dcb03b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0a2f968ed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80a2f968ed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5a6dcb03b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5a6dcb03b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0a2f968ed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0a2f968ed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80a2f968ed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80a2f968ed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0a2f968ed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0a2f968ed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0a2f968e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0a2f968e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0a2f968e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0a2f968e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80a2f968ed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80a2f968ed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80a2f968ed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80a2f968ed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b3ab2e8b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b3ab2e8b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0a2f968ed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0a2f968ed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80a2f968ed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80a2f968ed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80a2f968e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80a2f968e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0a2f968e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80a2f968e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0a2f968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0a2f968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0a2f968ed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0a2f968ed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0a2f968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0a2f968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0a2f968e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0a2f968e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0a2f968e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0a2f968e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0a2f968e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0a2f968e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80a2f968ed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80a2f968ed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80a2f968e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80a2f968e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80a2f968e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80a2f968e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80a2f968e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80a2f968e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80a2f968ed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80a2f968ed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80a2f968ed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80a2f968ed_0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80a2f968ed_0_1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80a2f968ed_0_1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0a2f968ed_0_1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0a2f968ed_0_1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80a2f968ed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80a2f968ed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80a2f968ed_0_1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80a2f968ed_0_1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80a2f968e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80a2f968e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80a2f968ed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80a2f968ed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80a2f968ed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80a2f968ed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80a2f968ed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80a2f968ed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80a2f968ed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80a2f968ed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80a2f968ed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80a2f968ed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0a2f968ed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0a2f968ed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81d94987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81d94987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81d94987f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81d94987f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81e482a70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81e482a70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0a2f968e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0a2f968e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1d94987f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1d94987f9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0a2f968ed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80a2f968ed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81d94987f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81d94987f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81d94987f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81d94987f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80a2f968e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80a2f968e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80a2f968ed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80a2f968ed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80a2f968e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80a2f968e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0a2f968e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0a2f968e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0a2f968e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0a2f968e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80a2f968e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80a2f968e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80a2f968e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80a2f968e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280a2f968e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280a2f968e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0a2f968ed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80a2f968ed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1d94987f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81d94987f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80a2f968ed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80a2f968ed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81d94987f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81d94987f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81e482a7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81e482a7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81e482a7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81e482a7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81e482a70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81e482a70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81e482a70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81e482a70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81e482a70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281e482a70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81e482a70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81e482a70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0a2f968ed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0a2f968ed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5a6dcb03b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5a6dcb03b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80a2f968e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80a2f968e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80a2f968ed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80a2f968ed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80a2f968ed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80a2f968ed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80a2f968ed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80a2f968ed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80a2f968e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80a2f968e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80a2f968e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80a2f968e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80a2f968ed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80a2f968ed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80a2f968ed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80a2f968ed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80a2f968ed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80a2f968ed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80a2f968e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80a2f968e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5a6dcb03b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5a6dcb03b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80a2f968e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80a2f968ed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80a2f968e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80a2f968e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80a2f968ed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280a2f968ed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80a2f968ed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80a2f968ed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80a2f968ed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80a2f968ed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80a2f968ed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80a2f968ed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80a2f968ed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80a2f968ed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80a2f968ed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80a2f968ed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80a2f968e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80a2f968e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80a2f968ed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80a2f968ed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e5a6dcb03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e5a6dcb03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0a2f968ed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80a2f968ed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80a2f968ed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80a2f968ed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80a2f968ed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280a2f968ed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281e785e09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281e785e09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81e785e09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81e785e09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80a2f968ed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80a2f968ed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281e785e09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281e785e09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81e785e0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81e785e09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2b3ab2e8b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2b3ab2e8b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2b3ab2e8ba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2b3ab2e8ba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1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12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13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942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Font typeface="Public Sans Light"/>
              <a:buChar char="●"/>
              <a:defRPr sz="2400" b="0">
                <a:latin typeface="Public Sans Light"/>
                <a:ea typeface="Public Sans Light"/>
                <a:cs typeface="Public Sans Light"/>
                <a:sym typeface="Public Sans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11700" y="2135550"/>
            <a:ext cx="8520600" cy="22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head">
  <p:cSld name="TITLE_AND_BODY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item">
  <p:cSld name="TITLE_AND_TWO_COLUMNS_1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56616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981075"/>
            <a:ext cx="3999900" cy="29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Char char="●"/>
              <a:defRPr sz="1400">
                <a:solidFill>
                  <a:srgbClr val="21212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●"/>
              <a:defRPr sz="1200">
                <a:solidFill>
                  <a:srgbClr val="21212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○"/>
              <a:defRPr sz="1200">
                <a:solidFill>
                  <a:srgbClr val="21212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Char char="■"/>
              <a:defRPr sz="12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832400" y="1973750"/>
            <a:ext cx="3999900" cy="28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3"/>
          </p:nvPr>
        </p:nvSpPr>
        <p:spPr>
          <a:xfrm>
            <a:off x="281920" y="699154"/>
            <a:ext cx="85380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3"/>
          <p:cNvSpPr>
            <a:spLocks noGrp="1"/>
          </p:cNvSpPr>
          <p:nvPr>
            <p:ph type="pic" idx="2"/>
          </p:nvPr>
        </p:nvSpPr>
        <p:spPr>
          <a:xfrm>
            <a:off x="-47134" y="-668034"/>
            <a:ext cx="9229800" cy="5191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3" name="Google Shape;123;p24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5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25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25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25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98000" y="1479300"/>
            <a:ext cx="81480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>
                <a:solidFill>
                  <a:srgbClr val="FFBE2E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6166225" y="4127975"/>
            <a:ext cx="27297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311700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ublic Sans Thin"/>
              <a:buNone/>
              <a:defRPr sz="40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33"/>
          <p:cNvSpPr>
            <a:spLocks noGrp="1"/>
          </p:cNvSpPr>
          <p:nvPr>
            <p:ph type="pic" idx="2"/>
          </p:nvPr>
        </p:nvSpPr>
        <p:spPr>
          <a:xfrm>
            <a:off x="3227925" y="619632"/>
            <a:ext cx="2648400" cy="253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1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Public Sans"/>
              <a:buNone/>
              <a:defRPr sz="4000" b="1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ublic Sans Thin"/>
              <a:buNone/>
              <a:defRPr sz="40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4" name="Google Shape;174;p34"/>
          <p:cNvSpPr>
            <a:spLocks noGrp="1"/>
          </p:cNvSpPr>
          <p:nvPr>
            <p:ph type="pic" idx="2"/>
          </p:nvPr>
        </p:nvSpPr>
        <p:spPr>
          <a:xfrm>
            <a:off x="3898200" y="3464650"/>
            <a:ext cx="13476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4 Items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body" idx="4"/>
          </p:nvPr>
        </p:nvSpPr>
        <p:spPr>
          <a:xfrm>
            <a:off x="668400" y="31456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uest">
  <p:cSld name="CUSTOM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1"/>
          </p:nvPr>
        </p:nvSpPr>
        <p:spPr>
          <a:xfrm>
            <a:off x="5016000" y="1362200"/>
            <a:ext cx="3860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2" name="Google Shape;192;p38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ection">
  <p:cSld name="CUSTOM_3_1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96" name="Google Shape;196;p39" descr="A simple outline of a geodesic dom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97075" y="2862131"/>
            <a:ext cx="5149848" cy="271044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te Launch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>
            <a:spLocks noGrp="1"/>
          </p:cNvSpPr>
          <p:nvPr>
            <p:ph type="title"/>
          </p:nvPr>
        </p:nvSpPr>
        <p:spPr>
          <a:xfrm>
            <a:off x="4376165" y="259294"/>
            <a:ext cx="42816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ublic Sans"/>
              <a:buNone/>
              <a:defRPr sz="1600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Public Sans ExtraBold"/>
              <a:buNone/>
              <a:defRPr sz="2000" b="0">
                <a:solidFill>
                  <a:schemeClr val="lt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>
            <a:spLocks noGrp="1"/>
          </p:cNvSpPr>
          <p:nvPr>
            <p:ph type="pic" idx="2"/>
          </p:nvPr>
        </p:nvSpPr>
        <p:spPr>
          <a:xfrm>
            <a:off x="557275" y="895300"/>
            <a:ext cx="8029500" cy="4560600"/>
          </a:xfrm>
          <a:prstGeom prst="roundRect">
            <a:avLst>
              <a:gd name="adj" fmla="val 2153"/>
            </a:avLst>
          </a:prstGeom>
          <a:noFill/>
          <a:ln>
            <a:noFill/>
          </a:ln>
        </p:spPr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06" name="Google Shape;206;p41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: 5 Items">
  <p:cSld name="CUSTOM_4_3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68400" y="10485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68400" y="15738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668400" y="20941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4"/>
          </p:nvPr>
        </p:nvSpPr>
        <p:spPr>
          <a:xfrm>
            <a:off x="668400" y="2612240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5"/>
          </p:nvPr>
        </p:nvSpPr>
        <p:spPr>
          <a:xfrm>
            <a:off x="4235100" y="4303925"/>
            <a:ext cx="673800" cy="839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6"/>
          </p:nvPr>
        </p:nvSpPr>
        <p:spPr>
          <a:xfrm>
            <a:off x="668400" y="313966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Code Right">
  <p:cSld name="CUSTOM_1_3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title"/>
          </p:nvPr>
        </p:nvSpPr>
        <p:spPr>
          <a:xfrm>
            <a:off x="295238" y="673625"/>
            <a:ext cx="3592200" cy="19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body" idx="1"/>
          </p:nvPr>
        </p:nvSpPr>
        <p:spPr>
          <a:xfrm>
            <a:off x="295238" y="2551950"/>
            <a:ext cx="36348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0" name="Google Shape;210;p42"/>
          <p:cNvSpPr/>
          <p:nvPr/>
        </p:nvSpPr>
        <p:spPr>
          <a:xfrm>
            <a:off x="3990950" y="0"/>
            <a:ext cx="5143500" cy="515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42"/>
          <p:cNvSpPr txBox="1">
            <a:spLocks noGrp="1"/>
          </p:cNvSpPr>
          <p:nvPr>
            <p:ph type="body" idx="2"/>
          </p:nvPr>
        </p:nvSpPr>
        <p:spPr>
          <a:xfrm>
            <a:off x="4509900" y="391750"/>
            <a:ext cx="4046700" cy="4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●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○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 Medium"/>
              <a:buChar char="■"/>
              <a:defRPr b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Right: Top heading">
  <p:cSld name="CUSTOM_1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>
            <a:spLocks noGrp="1"/>
          </p:cNvSpPr>
          <p:nvPr>
            <p:ph type="title"/>
          </p:nvPr>
        </p:nvSpPr>
        <p:spPr>
          <a:xfrm>
            <a:off x="295250" y="496850"/>
            <a:ext cx="3592200" cy="6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295250" y="1108375"/>
            <a:ext cx="36348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1pPr>
            <a:lvl2pPr marL="914400" lvl="1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2pPr>
            <a:lvl3pPr marL="1371600" lvl="2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3pPr>
            <a:lvl4pPr marL="1828800" lvl="3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4pPr>
            <a:lvl5pPr marL="2286000" lvl="4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5pPr>
            <a:lvl6pPr marL="2743200" lvl="5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6pPr>
            <a:lvl7pPr marL="3200400" lvl="6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/>
            </a:lvl7pPr>
            <a:lvl8pPr marL="3657600" lvl="7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b="0"/>
            </a:lvl8pPr>
            <a:lvl9pPr marL="4114800" lvl="8" indent="-3810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b="0"/>
            </a:lvl9pPr>
          </a:lstStyle>
          <a:p>
            <a:endParaRPr/>
          </a:p>
        </p:txBody>
      </p:sp>
      <p:sp>
        <p:nvSpPr>
          <p:cNvPr id="215" name="Google Shape;215;p43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: Heading only">
  <p:cSld name="CUSTOM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295250" y="1077950"/>
            <a:ext cx="3592200" cy="29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4"/>
          <p:cNvSpPr>
            <a:spLocks noGrp="1"/>
          </p:cNvSpPr>
          <p:nvPr>
            <p:ph type="pic" idx="2"/>
          </p:nvPr>
        </p:nvSpPr>
        <p:spPr>
          <a:xfrm>
            <a:off x="3996000" y="201"/>
            <a:ext cx="51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6" name="Google Shape;226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&amp;A">
  <p:cSld name="CUSTOM_5">
    <p:bg>
      <p:bgPr>
        <a:solidFill>
          <a:schemeClr val="dk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2" name="Google Shape;232;p48" descr="A colorful collection of human avatar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172" y="3720369"/>
            <a:ext cx="8120741" cy="142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49"/>
          <p:cNvCxnSpPr/>
          <p:nvPr/>
        </p:nvCxnSpPr>
        <p:spPr>
          <a:xfrm>
            <a:off x="683089" y="2514604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p49"/>
          <p:cNvCxnSpPr/>
          <p:nvPr/>
        </p:nvCxnSpPr>
        <p:spPr>
          <a:xfrm>
            <a:off x="683089" y="3167746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p49"/>
          <p:cNvCxnSpPr/>
          <p:nvPr/>
        </p:nvCxnSpPr>
        <p:spPr>
          <a:xfrm>
            <a:off x="683089" y="37991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238;p49"/>
          <p:cNvCxnSpPr/>
          <p:nvPr/>
        </p:nvCxnSpPr>
        <p:spPr>
          <a:xfrm>
            <a:off x="683089" y="4408718"/>
            <a:ext cx="7655400" cy="0"/>
          </a:xfrm>
          <a:prstGeom prst="straightConnector1">
            <a:avLst/>
          </a:prstGeom>
          <a:noFill/>
          <a:ln w="9525" cap="flat" cmpd="sng">
            <a:solidFill>
              <a:srgbClr val="FFBE2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9" name="Google Shape;239;p49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ublic Sans Thin"/>
              <a:buNone/>
              <a:defRPr sz="2400" b="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9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49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ublic Sans Thin"/>
              <a:buChar char="●"/>
              <a:defRPr sz="2800" b="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marL="914400" lvl="1" indent="-317500" rtl="0">
              <a:spcBef>
                <a:spcPts val="1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1121" y="2646250"/>
            <a:ext cx="387637" cy="387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204" y="3272477"/>
            <a:ext cx="424554" cy="4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279" y="3930215"/>
            <a:ext cx="396866" cy="3691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title and text">
  <p:cSld name="CUSTOM_4_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ist">
  <p:cSld name="CUSTOM_4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93192" y="310896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33125" y="1420075"/>
            <a:ext cx="7842600" cy="2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●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○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4572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ublic Sans ExtraBold"/>
              <a:buChar char="■"/>
              <a:defRPr sz="36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ow: 3 items">
  <p:cSld name="CUSTOM_4_1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90266" y="308875"/>
            <a:ext cx="8262600" cy="9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65950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65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48" name="Google Shape;48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4646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343457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33434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pic>
        <p:nvPicPr>
          <p:cNvPr id="51" name="Google Shape;51;p8" title="Forward arrow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38921" y="2008213"/>
            <a:ext cx="212675" cy="2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body" idx="5"/>
          </p:nvPr>
        </p:nvSpPr>
        <p:spPr>
          <a:xfrm>
            <a:off x="6220964" y="1523350"/>
            <a:ext cx="2507700" cy="1209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marL="914400" lvl="1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2pPr>
            <a:lvl3pPr marL="1371600" lvl="2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3pPr>
            <a:lvl4pPr marL="1828800" lvl="3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4pPr>
            <a:lvl5pPr marL="2286000" lvl="4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5pPr>
            <a:lvl6pPr marL="2743200" lvl="5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6pPr>
            <a:lvl7pPr marL="3200400" lvl="6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●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7pPr>
            <a:lvl8pPr marL="3657600" lvl="7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○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8pPr>
            <a:lvl9pPr marL="4114800" lvl="8" indent="-32385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 ExtraBold"/>
              <a:buChar char="■"/>
              <a:defRPr sz="1500" b="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6"/>
          </p:nvPr>
        </p:nvSpPr>
        <p:spPr>
          <a:xfrm>
            <a:off x="6220950" y="2899843"/>
            <a:ext cx="2507700" cy="120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marL="914400" lvl="1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2pPr>
            <a:lvl3pPr marL="1371600" lvl="2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3pPr>
            <a:lvl4pPr marL="1828800" lvl="3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4pPr>
            <a:lvl5pPr marL="2286000" lvl="4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5pPr>
            <a:lvl6pPr marL="2743200" lvl="5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6pPr>
            <a:lvl7pPr marL="3200400" lvl="6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7pPr>
            <a:lvl8pPr marL="3657600" lvl="7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/>
            </a:lvl8pPr>
            <a:lvl9pPr marL="4114800" lvl="8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CUSTOM_3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ublic Sans Thin"/>
              <a:buNone/>
              <a:defRPr sz="12000" b="0">
                <a:solidFill>
                  <a:schemeClr val="lt1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 rt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ExtraBold"/>
              <a:buNone/>
              <a:defRPr sz="280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Char char="●"/>
              <a:defRPr sz="18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●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○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■"/>
              <a:defRPr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>
            <a:spLocks noGrp="1"/>
          </p:cNvSpPr>
          <p:nvPr>
            <p:ph type="ctrTitle"/>
          </p:nvPr>
        </p:nvSpPr>
        <p:spPr>
          <a:xfrm>
            <a:off x="311700" y="331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USWDS Monthly Call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51" name="Google Shape;251;p50"/>
          <p:cNvSpPr txBox="1">
            <a:spLocks noGrp="1"/>
          </p:cNvSpPr>
          <p:nvPr>
            <p:ph type="subTitle" idx="1"/>
          </p:nvPr>
        </p:nvSpPr>
        <p:spPr>
          <a:xfrm>
            <a:off x="311575" y="3899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2023</a:t>
            </a:r>
            <a:endParaRPr/>
          </a:p>
        </p:txBody>
      </p:sp>
      <p:pic>
        <p:nvPicPr>
          <p:cNvPr id="252" name="Google Shape;252;p50" descr="USWDS logo: Five triangles forming a pentagon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65" r="455"/>
          <a:stretch/>
        </p:blipFill>
        <p:spPr>
          <a:xfrm>
            <a:off x="3227925" y="619632"/>
            <a:ext cx="2648400" cy="2533200"/>
          </a:xfrm>
          <a:prstGeom prst="rect">
            <a:avLst/>
          </a:prstGeom>
        </p:spPr>
      </p:pic>
      <p:sp>
        <p:nvSpPr>
          <p:cNvPr id="254" name="Google Shape;25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8555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Mission, vision, and polestar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2023 and beyond</a:t>
            </a:r>
            <a:endParaRPr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327" name="Google Shape;32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>
            <a:spLocks noGrp="1"/>
          </p:cNvSpPr>
          <p:nvPr>
            <p:ph type="title"/>
          </p:nvPr>
        </p:nvSpPr>
        <p:spPr>
          <a:xfrm>
            <a:off x="311700" y="1362200"/>
            <a:ext cx="4628100" cy="10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 Petersen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Light"/>
                <a:ea typeface="Public Sans Light"/>
                <a:cs typeface="Public Sans Light"/>
                <a:sym typeface="Public Sans Light"/>
              </a:rPr>
              <a:t>they/them</a:t>
            </a:r>
            <a:endParaRPr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33" name="Google Shape;333;p60"/>
          <p:cNvSpPr txBox="1">
            <a:spLocks noGrp="1"/>
          </p:cNvSpPr>
          <p:nvPr>
            <p:ph type="subTitle" idx="1"/>
          </p:nvPr>
        </p:nvSpPr>
        <p:spPr>
          <a:xfrm>
            <a:off x="4572000" y="1388309"/>
            <a:ext cx="43044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ublic Sans ExtraBold"/>
                <a:ea typeface="Public Sans ExtraBold"/>
                <a:cs typeface="Public Sans ExtraBold"/>
                <a:sym typeface="Public Sans ExtraBold"/>
              </a:rPr>
              <a:t>Experience Design Lead</a:t>
            </a:r>
            <a:endParaRPr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</a:t>
            </a:r>
            <a:endParaRPr/>
          </a:p>
        </p:txBody>
      </p:sp>
      <p:sp>
        <p:nvSpPr>
          <p:cNvPr id="334" name="Google Shape;33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USWDS turns eight next week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September 28, 2015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6" name="Google Shape;34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>
            <a:spLocks noGrp="1"/>
          </p:cNvSpPr>
          <p:nvPr>
            <p:ph type="title"/>
          </p:nvPr>
        </p:nvSpPr>
        <p:spPr>
          <a:xfrm>
            <a:off x="486456" y="179856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Hello world.</a:t>
            </a:r>
            <a:endParaRPr sz="2000" dirty="0">
              <a:solidFill>
                <a:schemeClr val="lt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353" name="Google Shape;353;p63"/>
          <p:cNvSpPr txBox="1">
            <a:spLocks noGrp="1"/>
          </p:cNvSpPr>
          <p:nvPr>
            <p:ph type="subTitle" idx="1"/>
          </p:nvPr>
        </p:nvSpPr>
        <p:spPr>
          <a:xfrm>
            <a:off x="2661802" y="259300"/>
            <a:ext cx="596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We introduce ourselves for the first time. </a:t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54" name="Google Shape;354;p63" descr="A screenshot from the date of the original post, which reads &quot;Introducing the U.S. Web Design System&quot; with an old iteration of the gov banner, and the old 18F log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098" b="49946"/>
          <a:stretch/>
        </p:blipFill>
        <p:spPr>
          <a:xfrm>
            <a:off x="557275" y="895300"/>
            <a:ext cx="8029500" cy="4328400"/>
          </a:xfrm>
          <a:prstGeom prst="roundRect">
            <a:avLst>
              <a:gd name="adj" fmla="val 1628"/>
            </a:avLst>
          </a:prstGeom>
        </p:spPr>
      </p:pic>
      <p:sp>
        <p:nvSpPr>
          <p:cNvPr id="352" name="Google Shape;352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“Is it possible to create a shared </a:t>
            </a:r>
            <a:b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set of tools to provide consistent, beautiful, and easy-to-use government websites?”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60" name="Google Shape;360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5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first design principles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67" name="Google Shape;367;p65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Make the best thing the easiest thing. 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Be accessible out of the box. 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Design for flexibility. </a:t>
            </a:r>
            <a:endParaRPr sz="2400"/>
          </a:p>
          <a:p>
            <a:pPr marL="457200" lvl="0" indent="-3810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Reuse, reuse, reuse. </a:t>
            </a:r>
            <a:endParaRPr sz="2400"/>
          </a:p>
        </p:txBody>
      </p:sp>
      <p:grpSp>
        <p:nvGrpSpPr>
          <p:cNvPr id="368" name="Google Shape;368;p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1908141"/>
            <a:chOff x="639675" y="1766650"/>
            <a:chExt cx="7858800" cy="1908141"/>
          </a:xfrm>
        </p:grpSpPr>
        <p:cxnSp>
          <p:nvCxnSpPr>
            <p:cNvPr id="369" name="Google Shape;369;p65"/>
            <p:cNvCxnSpPr/>
            <p:nvPr/>
          </p:nvCxnSpPr>
          <p:spPr>
            <a:xfrm>
              <a:off x="639675" y="1766650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65"/>
            <p:cNvCxnSpPr/>
            <p:nvPr/>
          </p:nvCxnSpPr>
          <p:spPr>
            <a:xfrm>
              <a:off x="639675" y="2234989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65"/>
            <p:cNvCxnSpPr/>
            <p:nvPr/>
          </p:nvCxnSpPr>
          <p:spPr>
            <a:xfrm>
              <a:off x="639675" y="269761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65"/>
            <p:cNvCxnSpPr/>
            <p:nvPr/>
          </p:nvCxnSpPr>
          <p:spPr>
            <a:xfrm>
              <a:off x="639675" y="3183095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65"/>
            <p:cNvCxnSpPr/>
            <p:nvPr/>
          </p:nvCxnSpPr>
          <p:spPr>
            <a:xfrm>
              <a:off x="639675" y="3674791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6" name="Google Shape;36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January 2018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standards becomes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the design system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" name="Google Shape;37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December 2018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21st Century Integrated Digital Experience Act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85" name="Google Shape;3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January 2020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New website standards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1" name="Google Shape;39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>
            <a:spLocks noGrp="1"/>
          </p:cNvSpPr>
          <p:nvPr>
            <p:ph type="ctrTitle"/>
          </p:nvPr>
        </p:nvSpPr>
        <p:spPr>
          <a:xfrm>
            <a:off x="311700" y="113294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Hi!</a:t>
            </a:r>
            <a:endParaRPr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1"/>
          </p:nvPr>
        </p:nvSpPr>
        <p:spPr>
          <a:xfrm>
            <a:off x="311700" y="16997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being here!</a:t>
            </a:r>
            <a:endParaRPr/>
          </a:p>
        </p:txBody>
      </p:sp>
      <p:pic>
        <p:nvPicPr>
          <p:cNvPr id="262" name="Google Shape;262;p51" descr="Avatar of Dan William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98200" y="3464650"/>
            <a:ext cx="1347600" cy="1678800"/>
          </a:xfrm>
          <a:prstGeom prst="rect">
            <a:avLst/>
          </a:prstGeom>
        </p:spPr>
      </p:pic>
      <p:sp>
        <p:nvSpPr>
          <p:cNvPr id="263" name="Google Shape;26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needed a mission and vision.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But why?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7" name="Google Shape;39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Our mission and vision was meant to give us stability through all this change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3" name="Google Shape;403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USWDS Mission 2020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10" name="Google Shape;410;p71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USWDS is a design system for the federal government. We make it easier to build accessible, mobile-friendly government websites.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409" name="Google Shape;40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USWDS Vision 2020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417" name="Google Shape;417;p7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32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We envision empowered agency digital teams who share solutions and </a:t>
            </a:r>
            <a:endParaRPr sz="3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use effective human-centered </a:t>
            </a:r>
            <a:endParaRPr sz="32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</a:rPr>
              <a:t>design practices.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416" name="Google Shape;41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Did we do it?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3" name="Google Shape;42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Is this still the whole story?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it still express our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values and value?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it help guide our decisions?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it still inspire?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7" name="Google Shape;44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Yes and no.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3" name="Google Shape;45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>
            <a:spLocks noGrp="1"/>
          </p:cNvSpPr>
          <p:nvPr>
            <p:ph type="title"/>
          </p:nvPr>
        </p:nvSpPr>
        <p:spPr>
          <a:xfrm>
            <a:off x="3117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69" name="Google Shape;269;p52"/>
          <p:cNvSpPr txBox="1">
            <a:spLocks noGrp="1"/>
          </p:cNvSpPr>
          <p:nvPr>
            <p:ph type="body" idx="1"/>
          </p:nvPr>
        </p:nvSpPr>
        <p:spPr>
          <a:xfrm>
            <a:off x="668400" y="158192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52"/>
          <p:cNvSpPr txBox="1">
            <a:spLocks noGrp="1"/>
          </p:cNvSpPr>
          <p:nvPr>
            <p:ph type="body" idx="2"/>
          </p:nvPr>
        </p:nvSpPr>
        <p:spPr>
          <a:xfrm>
            <a:off x="668400" y="2107215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3.6.1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52"/>
          <p:cNvSpPr txBox="1">
            <a:spLocks noGrp="1"/>
          </p:cNvSpPr>
          <p:nvPr>
            <p:ph type="body" idx="3"/>
          </p:nvPr>
        </p:nvSpPr>
        <p:spPr>
          <a:xfrm>
            <a:off x="668400" y="2627506"/>
            <a:ext cx="78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Mission, vision, and polestar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pic>
        <p:nvPicPr>
          <p:cNvPr id="272" name="Google Shape;272;p52" descr="Avatar of Dan William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35100" y="4303925"/>
            <a:ext cx="673800" cy="839400"/>
          </a:xfrm>
          <a:prstGeom prst="rect">
            <a:avLst/>
          </a:prstGeom>
        </p:spPr>
      </p:pic>
      <p:sp>
        <p:nvSpPr>
          <p:cNvPr id="273" name="Google Shape;27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Commonality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9" name="Google Shape;459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Value over time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5" name="Google Shape;465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design system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should deliver value over the lifetime of a service.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1" name="Google Shape;471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Easier to update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7" name="Google Shape;47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Easier to get new improvements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3" name="Google Shape;48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Easier to change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9" name="Google Shape;489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Easier to stay up to date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95" name="Google Shape;495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biggest value comes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after the service is launched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1" name="Google Shape;501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we’re in it for the long term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will the future look like?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 launches</a:t>
            </a:r>
            <a:endParaRPr/>
          </a:p>
        </p:txBody>
      </p:sp>
      <p:sp>
        <p:nvSpPr>
          <p:cNvPr id="279" name="Google Shape;27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Together, we will shape 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9" name="Google Shape;519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Common things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25" name="Google Shape;525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Familiar, easy-to-use 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government services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had an opportunity to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take a fresh look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7" name="Google Shape;537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did.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approach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9" name="Google Shape;549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 definitions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5" name="Google Shape;555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6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felt like this sometimes</a:t>
            </a:r>
            <a:endParaRPr/>
          </a:p>
        </p:txBody>
      </p:sp>
      <p:pic>
        <p:nvPicPr>
          <p:cNvPr id="561" name="Google Shape;561;p96" descr="The words &quot;mission&quot; and &quot;vision&quot; overlapping each other to disorienting effec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9025" y="765989"/>
            <a:ext cx="8457626" cy="2655474"/>
          </a:xfrm>
          <a:prstGeom prst="rect">
            <a:avLst/>
          </a:prstGeom>
        </p:spPr>
      </p:pic>
      <p:sp>
        <p:nvSpPr>
          <p:cNvPr id="560" name="Google Shape;560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Make it short.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grpSp>
        <p:nvGrpSpPr>
          <p:cNvPr id="575" name="Google Shape;575;p98" descr="Red editing marks edit the phrase &quot;Make it short&quot; to result in simply &quot;Short.&quot;"/>
          <p:cNvGrpSpPr/>
          <p:nvPr/>
        </p:nvGrpSpPr>
        <p:grpSpPr>
          <a:xfrm>
            <a:off x="2849662" y="2323038"/>
            <a:ext cx="2259299" cy="572512"/>
            <a:chOff x="2849662" y="2323038"/>
            <a:chExt cx="2259299" cy="572512"/>
          </a:xfrm>
        </p:grpSpPr>
        <p:cxnSp>
          <p:nvCxnSpPr>
            <p:cNvPr id="576" name="Google Shape;576;p98"/>
            <p:cNvCxnSpPr/>
            <p:nvPr/>
          </p:nvCxnSpPr>
          <p:spPr>
            <a:xfrm rot="10800000">
              <a:off x="2849662" y="2323038"/>
              <a:ext cx="1905300" cy="374700"/>
            </a:xfrm>
            <a:prstGeom prst="straightConnector1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98"/>
            <p:cNvCxnSpPr/>
            <p:nvPr/>
          </p:nvCxnSpPr>
          <p:spPr>
            <a:xfrm rot="10800000">
              <a:off x="4848561" y="2812250"/>
              <a:ext cx="2604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98"/>
            <p:cNvCxnSpPr/>
            <p:nvPr/>
          </p:nvCxnSpPr>
          <p:spPr>
            <a:xfrm rot="10800000">
              <a:off x="4848561" y="2895550"/>
              <a:ext cx="2604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4" name="Google Shape;574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>
            <a:spLocks noGrp="1"/>
          </p:cNvSpPr>
          <p:nvPr>
            <p:ph type="title"/>
          </p:nvPr>
        </p:nvSpPr>
        <p:spPr>
          <a:xfrm>
            <a:off x="3758701" y="259300"/>
            <a:ext cx="4899000" cy="56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18F</a:t>
            </a:r>
            <a:endParaRPr/>
          </a:p>
        </p:txBody>
      </p:sp>
      <p:sp>
        <p:nvSpPr>
          <p:cNvPr id="286" name="Google Shape;286;p54"/>
          <p:cNvSpPr txBox="1">
            <a:spLocks noGrp="1"/>
          </p:cNvSpPr>
          <p:nvPr>
            <p:ph type="subTitle" idx="1"/>
          </p:nvPr>
        </p:nvSpPr>
        <p:spPr>
          <a:xfrm>
            <a:off x="461704" y="259294"/>
            <a:ext cx="369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18f.gsa.gov</a:t>
            </a:r>
            <a:endParaRPr/>
          </a:p>
        </p:txBody>
      </p:sp>
      <p:pic>
        <p:nvPicPr>
          <p:cNvPr id="287" name="Google Shape;287;p54" descr="The 18F homepage features a crisp, simple layout, focussed on the words &quot;18F knows how to work within government because we're already here,&quot; alongside a schematic illustration of connected government products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b="37394"/>
          <a:stretch/>
        </p:blipFill>
        <p:spPr>
          <a:xfrm>
            <a:off x="557275" y="895300"/>
            <a:ext cx="8029500" cy="4560600"/>
          </a:xfrm>
          <a:prstGeom prst="roundRect">
            <a:avLst>
              <a:gd name="adj" fmla="val 1205"/>
            </a:avLst>
          </a:prstGeom>
        </p:spPr>
      </p:pic>
      <p:sp>
        <p:nvSpPr>
          <p:cNvPr id="285" name="Google Shape;28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4" name="Google Shape;584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Polestar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0" name="Google Shape;590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Jargon and clarity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6" name="Google Shape;596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Would anyone you just met understand?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602" name="Google Shape;602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it sound like us?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8" name="Google Shape;608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Be real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614" name="Google Shape;614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Does it sound like only us?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0" name="Google Shape;620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Be specific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626" name="Google Shape;626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Is there a shelf-life?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ExtraLight"/>
                <a:ea typeface="Public Sans ExtraLight"/>
                <a:cs typeface="Public Sans ExtraLight"/>
                <a:sym typeface="Public Sans ExtraLight"/>
              </a:rPr>
              <a:t>Avoid specific technologies</a:t>
            </a:r>
            <a:endParaRPr>
              <a:solidFill>
                <a:schemeClr val="lt1"/>
              </a:solidFill>
              <a:latin typeface="Public Sans ExtraLight"/>
              <a:ea typeface="Public Sans ExtraLight"/>
              <a:cs typeface="Public Sans ExtraLight"/>
              <a:sym typeface="Public Sans ExtraLight"/>
            </a:endParaRPr>
          </a:p>
        </p:txBody>
      </p:sp>
      <p:sp>
        <p:nvSpPr>
          <p:cNvPr id="638" name="Google Shape;638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work!</a:t>
            </a:r>
            <a:endParaRPr/>
          </a:p>
        </p:txBody>
      </p:sp>
      <p:sp>
        <p:nvSpPr>
          <p:cNvPr id="293" name="Google Shape;29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exact words or phrases we wanted to avoid</a:t>
            </a:r>
            <a:endParaRPr sz="1600"/>
          </a:p>
        </p:txBody>
      </p:sp>
      <p:sp>
        <p:nvSpPr>
          <p:cNvPr id="645" name="Google Shape;645;p109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Playbook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Template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Standards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Sustainable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Code 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Mobile 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646" name="Google Shape;646;p109"/>
          <p:cNvSpPr txBox="1">
            <a:spLocks noGrp="1"/>
          </p:cNvSpPr>
          <p:nvPr>
            <p:ph type="body" idx="2"/>
          </p:nvPr>
        </p:nvSpPr>
        <p:spPr>
          <a:xfrm>
            <a:off x="2955775" y="1152475"/>
            <a:ext cx="634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Continuous improvement</a:t>
            </a:r>
            <a:b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Universal design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Design system</a:t>
            </a:r>
            <a:endParaRPr sz="30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 ExtraBold"/>
              <a:buChar char="●"/>
            </a:pPr>
            <a:r>
              <a:rPr lang="en" sz="30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Agile</a:t>
            </a:r>
            <a:endParaRPr sz="31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1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644" name="Google Shape;64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Who?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What?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How?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2" name="Google Shape;652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11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of virtual sticky notes</a:t>
            </a:r>
            <a:endParaRPr/>
          </a:p>
        </p:txBody>
      </p:sp>
      <p:pic>
        <p:nvPicPr>
          <p:cNvPr id="661" name="Google Shape;661;p111" descr="A field of virtual sticky notes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88" y="166577"/>
            <a:ext cx="7953375" cy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2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of fewer virtual sticky notes</a:t>
            </a:r>
            <a:endParaRPr/>
          </a:p>
        </p:txBody>
      </p:sp>
      <p:pic>
        <p:nvPicPr>
          <p:cNvPr id="670" name="Google Shape;670;p112" descr="A field of fewer virtual sticky not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175" y="853777"/>
            <a:ext cx="3095625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3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of even fewer virtual sticky notes</a:t>
            </a:r>
            <a:endParaRPr/>
          </a:p>
        </p:txBody>
      </p:sp>
      <p:pic>
        <p:nvPicPr>
          <p:cNvPr id="679" name="Google Shape;679;p113" descr="A field of even fewer virtual sticky not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725" y="794625"/>
            <a:ext cx="30861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14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of arrows and boxes and also virtual sticky notes</a:t>
            </a:r>
            <a:endParaRPr/>
          </a:p>
        </p:txBody>
      </p:sp>
      <p:pic>
        <p:nvPicPr>
          <p:cNvPr id="688" name="Google Shape;688;p114" descr="A field of arrows and boxes and also virtual sticky not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430236"/>
            <a:ext cx="51244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5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of virtual sticky notes, plus labels and frames around some notes</a:t>
            </a:r>
            <a:endParaRPr/>
          </a:p>
        </p:txBody>
      </p:sp>
      <p:pic>
        <p:nvPicPr>
          <p:cNvPr id="697" name="Google Shape;697;p115" descr="A field of virtual sticky notes, plus labels and frames around some notes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1850" y="1087250"/>
            <a:ext cx="31718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116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section labeled “examples” with many differently colored sticky notes below</a:t>
            </a:r>
            <a:endParaRPr/>
          </a:p>
        </p:txBody>
      </p:sp>
      <p:pic>
        <p:nvPicPr>
          <p:cNvPr id="706" name="Google Shape;706;p116" descr="A section labeled “examples” with many differently colored sticky notes below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013" y="72881"/>
            <a:ext cx="4663525" cy="415660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47125" y="-668025"/>
            <a:ext cx="9229800" cy="519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17"/>
          <p:cNvSpPr txBox="1">
            <a:spLocks noGrp="1"/>
          </p:cNvSpPr>
          <p:nvPr>
            <p:ph type="title"/>
          </p:nvPr>
        </p:nvSpPr>
        <p:spPr>
          <a:xfrm>
            <a:off x="77150" y="4673709"/>
            <a:ext cx="81795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colored stickies with labels, still unreadable</a:t>
            </a:r>
            <a:endParaRPr/>
          </a:p>
        </p:txBody>
      </p:sp>
      <p:pic>
        <p:nvPicPr>
          <p:cNvPr id="715" name="Google Shape;715;p117" descr="Three colored stickies with labels, still unreadable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38" y="1169969"/>
            <a:ext cx="282892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did we find?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Small but mighty</a:t>
            </a:r>
            <a:endParaRPr>
              <a:solidFill>
                <a:schemeClr val="accent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299" name="Google Shape;29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Who are we?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7" name="Google Shape;727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words that express who we are</a:t>
            </a:r>
            <a:endParaRPr sz="1600"/>
          </a:p>
        </p:txBody>
      </p:sp>
      <p:sp>
        <p:nvSpPr>
          <p:cNvPr id="734" name="Google Shape;734;p120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Design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System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Product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Government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Standards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35" name="Google Shape;735;p120"/>
          <p:cNvSpPr txBox="1">
            <a:spLocks noGrp="1"/>
          </p:cNvSpPr>
          <p:nvPr>
            <p:ph type="body" idx="2"/>
          </p:nvPr>
        </p:nvSpPr>
        <p:spPr>
          <a:xfrm>
            <a:off x="295578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Community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Resource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Reference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Product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Styleguide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36" name="Google Shape;736;p120"/>
          <p:cNvSpPr txBox="1">
            <a:spLocks noGrp="1"/>
          </p:cNvSpPr>
          <p:nvPr>
            <p:ph type="body" idx="2"/>
          </p:nvPr>
        </p:nvSpPr>
        <p:spPr>
          <a:xfrm>
            <a:off x="60640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Open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Library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Service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Template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Model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33" name="Google Shape;733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21"/>
          <p:cNvSpPr txBox="1">
            <a:spLocks noGrp="1"/>
          </p:cNvSpPr>
          <p:nvPr>
            <p:ph type="title"/>
          </p:nvPr>
        </p:nvSpPr>
        <p:spPr>
          <a:xfrm>
            <a:off x="311700" y="162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identity</a:t>
            </a:r>
            <a:endParaRPr sz="32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743" name="Google Shape;743;p121"/>
          <p:cNvSpPr txBox="1">
            <a:spLocks noGrp="1"/>
          </p:cNvSpPr>
          <p:nvPr>
            <p:ph type="body" idx="1"/>
          </p:nvPr>
        </p:nvSpPr>
        <p:spPr>
          <a:xfrm>
            <a:off x="668400" y="2233000"/>
            <a:ext cx="78072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The design system for the federal government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42" name="Google Shape;74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72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“The”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9" name="Google Shape;749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only government design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system developed for use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across the entire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federal government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5" name="Google Shape;755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do we exist?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61" name="Google Shape;761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action words that express what we do</a:t>
            </a:r>
            <a:endParaRPr sz="1600"/>
          </a:p>
        </p:txBody>
      </p:sp>
      <p:sp>
        <p:nvSpPr>
          <p:cNvPr id="769" name="Google Shape;769;p125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Design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Guide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Teach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Connect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Improve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66" name="Google Shape;766;p125"/>
          <p:cNvSpPr txBox="1">
            <a:spLocks noGrp="1"/>
          </p:cNvSpPr>
          <p:nvPr>
            <p:ph type="body" idx="2"/>
          </p:nvPr>
        </p:nvSpPr>
        <p:spPr>
          <a:xfrm>
            <a:off x="295578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Coordinate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Align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Shape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Make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Accelerate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70" name="Google Shape;770;p125"/>
          <p:cNvSpPr txBox="1">
            <a:spLocks noGrp="1"/>
          </p:cNvSpPr>
          <p:nvPr>
            <p:ph type="body" idx="2"/>
          </p:nvPr>
        </p:nvSpPr>
        <p:spPr>
          <a:xfrm>
            <a:off x="60640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Adopt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Fuel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Maintain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Update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Define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68" name="Google Shape;768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descriptive words that express how we want to be </a:t>
            </a:r>
            <a:endParaRPr sz="1600"/>
          </a:p>
        </p:txBody>
      </p:sp>
      <p:sp>
        <p:nvSpPr>
          <p:cNvPr id="779" name="Google Shape;779;p126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Honest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Open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Consistent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Responsive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Reliable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76" name="Google Shape;776;p126"/>
          <p:cNvSpPr txBox="1">
            <a:spLocks noGrp="1"/>
          </p:cNvSpPr>
          <p:nvPr>
            <p:ph type="body" idx="2"/>
          </p:nvPr>
        </p:nvSpPr>
        <p:spPr>
          <a:xfrm>
            <a:off x="2955774" y="1152475"/>
            <a:ext cx="434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Clear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Thoughtful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Curious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Trustworthy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Straightforward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75" name="Google Shape;775;p126"/>
          <p:cNvSpPr txBox="1">
            <a:spLocks noGrp="1"/>
          </p:cNvSpPr>
          <p:nvPr>
            <p:ph type="body" idx="2"/>
          </p:nvPr>
        </p:nvSpPr>
        <p:spPr>
          <a:xfrm>
            <a:off x="60640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Humane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Fair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Effective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Bold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778" name="Google Shape;77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just our team but our community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5" name="Google Shape;78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Bit by bit.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Improvement by improvement.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1" name="Google Shape;791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7"/>
          <p:cNvSpPr txBox="1">
            <a:spLocks noGrp="1"/>
          </p:cNvSpPr>
          <p:nvPr>
            <p:ph type="title"/>
          </p:nvPr>
        </p:nvSpPr>
        <p:spPr>
          <a:xfrm>
            <a:off x="533157" y="445025"/>
            <a:ext cx="819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improvements in USWDS 3.6.1</a:t>
            </a:r>
            <a:endParaRPr sz="1600">
              <a:solidFill>
                <a:schemeClr val="accen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06" name="Google Shape;306;p57"/>
          <p:cNvSpPr txBox="1">
            <a:spLocks noGrp="1"/>
          </p:cNvSpPr>
          <p:nvPr>
            <p:ph type="body" idx="1"/>
          </p:nvPr>
        </p:nvSpPr>
        <p:spPr>
          <a:xfrm>
            <a:off x="83100" y="1273375"/>
            <a:ext cx="8415300" cy="31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Stacked responsive table reads properly in Safari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Tile borders are less distracting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Wrapping breadcrumbs now wrap properly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Improved display of tooltip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Improved image display in the open banner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Fixed a rare mobile menu bug in Safari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endParaRPr sz="2400"/>
          </a:p>
        </p:txBody>
      </p:sp>
      <p:sp>
        <p:nvSpPr>
          <p:cNvPr id="305" name="Google Shape;30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07" name="Google Shape;307;p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9675" y="1309450"/>
            <a:ext cx="7858800" cy="2834547"/>
            <a:chOff x="639675" y="1309450"/>
            <a:chExt cx="7858800" cy="2834547"/>
          </a:xfrm>
        </p:grpSpPr>
        <p:grpSp>
          <p:nvGrpSpPr>
            <p:cNvPr id="308" name="Google Shape;308;p57"/>
            <p:cNvGrpSpPr/>
            <p:nvPr/>
          </p:nvGrpSpPr>
          <p:grpSpPr>
            <a:xfrm>
              <a:off x="639675" y="1309450"/>
              <a:ext cx="7858800" cy="1908141"/>
              <a:chOff x="639675" y="1766650"/>
              <a:chExt cx="7858800" cy="1908141"/>
            </a:xfrm>
          </p:grpSpPr>
          <p:cxnSp>
            <p:nvCxnSpPr>
              <p:cNvPr id="309" name="Google Shape;309;p57"/>
              <p:cNvCxnSpPr/>
              <p:nvPr/>
            </p:nvCxnSpPr>
            <p:spPr>
              <a:xfrm>
                <a:off x="639675" y="1766650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7"/>
              <p:cNvCxnSpPr/>
              <p:nvPr/>
            </p:nvCxnSpPr>
            <p:spPr>
              <a:xfrm>
                <a:off x="639675" y="2234989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7"/>
              <p:cNvCxnSpPr/>
              <p:nvPr/>
            </p:nvCxnSpPr>
            <p:spPr>
              <a:xfrm>
                <a:off x="639675" y="2697617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7"/>
              <p:cNvCxnSpPr/>
              <p:nvPr/>
            </p:nvCxnSpPr>
            <p:spPr>
              <a:xfrm>
                <a:off x="639675" y="3183095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7"/>
              <p:cNvCxnSpPr/>
              <p:nvPr/>
            </p:nvCxnSpPr>
            <p:spPr>
              <a:xfrm>
                <a:off x="639675" y="3674791"/>
                <a:ext cx="785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4" name="Google Shape;314;p57"/>
            <p:cNvCxnSpPr/>
            <p:nvPr/>
          </p:nvCxnSpPr>
          <p:spPr>
            <a:xfrm>
              <a:off x="639675" y="369369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57"/>
            <p:cNvCxnSpPr/>
            <p:nvPr/>
          </p:nvCxnSpPr>
          <p:spPr>
            <a:xfrm>
              <a:off x="639675" y="4143997"/>
              <a:ext cx="785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29"/>
          <p:cNvSpPr txBox="1">
            <a:spLocks noGrp="1"/>
          </p:cNvSpPr>
          <p:nvPr>
            <p:ph type="title"/>
          </p:nvPr>
        </p:nvSpPr>
        <p:spPr>
          <a:xfrm>
            <a:off x="311700" y="162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mission</a:t>
            </a:r>
            <a:endParaRPr sz="32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798" name="Google Shape;798;p129"/>
          <p:cNvSpPr txBox="1">
            <a:spLocks noGrp="1"/>
          </p:cNvSpPr>
          <p:nvPr>
            <p:ph type="body" idx="1"/>
          </p:nvPr>
        </p:nvSpPr>
        <p:spPr>
          <a:xfrm>
            <a:off x="668400" y="2233000"/>
            <a:ext cx="78072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Shaping the future of government 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digital services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97" name="Google Shape;797;p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80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What’s in that future?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4" name="Google Shape;804;p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descriptive words that describe our best future</a:t>
            </a:r>
            <a:endParaRPr sz="1600"/>
          </a:p>
        </p:txBody>
      </p:sp>
      <p:sp>
        <p:nvSpPr>
          <p:cNvPr id="813" name="Google Shape;813;p131"/>
          <p:cNvSpPr txBox="1">
            <a:spLocks noGrp="1"/>
          </p:cNvSpPr>
          <p:nvPr>
            <p:ph type="body" idx="1"/>
          </p:nvPr>
        </p:nvSpPr>
        <p:spPr>
          <a:xfrm>
            <a:off x="-387206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Empowered</a:t>
            </a:r>
            <a:endParaRPr sz="3600"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Centered</a:t>
            </a:r>
            <a:endParaRPr sz="3600"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Familiar</a:t>
            </a:r>
            <a:endParaRPr sz="3600"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Reliable</a:t>
            </a:r>
            <a:endParaRPr sz="3600"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 dirty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Collaborative</a:t>
            </a:r>
            <a:endParaRPr sz="3600" b="0" dirty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10" name="Google Shape;810;p131"/>
          <p:cNvSpPr txBox="1">
            <a:spLocks noGrp="1"/>
          </p:cNvSpPr>
          <p:nvPr>
            <p:ph type="body" idx="2"/>
          </p:nvPr>
        </p:nvSpPr>
        <p:spPr>
          <a:xfrm>
            <a:off x="305815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Simple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Trustworthy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Supported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Easy-to-use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Integrated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09" name="Google Shape;809;p131"/>
          <p:cNvSpPr txBox="1">
            <a:spLocks noGrp="1"/>
          </p:cNvSpPr>
          <p:nvPr>
            <p:ph type="body" idx="2"/>
          </p:nvPr>
        </p:nvSpPr>
        <p:spPr>
          <a:xfrm>
            <a:off x="62329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Equitable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Open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Common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Valuable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Better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12" name="Google Shape;812;p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“Development isn’t a collection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of things, it’s a process </a:t>
            </a:r>
            <a:b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</a:b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that yields things.”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819" name="Google Shape;819;p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sustainable without people and process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5" name="Google Shape;825;p1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sustainable without hard work and support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1" name="Google Shape;831;p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 sustainable without new change and creativity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7" name="Google Shape;837;p1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6"/>
          <p:cNvSpPr txBox="1">
            <a:spLocks noGrp="1"/>
          </p:cNvSpPr>
          <p:nvPr>
            <p:ph type="title"/>
          </p:nvPr>
        </p:nvSpPr>
        <p:spPr>
          <a:xfrm>
            <a:off x="311700" y="146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vision</a:t>
            </a:r>
            <a:endParaRPr sz="32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844" name="Google Shape;844;p136"/>
          <p:cNvSpPr txBox="1">
            <a:spLocks noGrp="1"/>
          </p:cNvSpPr>
          <p:nvPr>
            <p:ph type="body" idx="1"/>
          </p:nvPr>
        </p:nvSpPr>
        <p:spPr>
          <a:xfrm>
            <a:off x="668400" y="2073250"/>
            <a:ext cx="7807200" cy="16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Empowered and supported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digital service teams. Familiar and easy-to-use digital services.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43" name="Google Shape;843;p1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87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are we doing?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50" name="Google Shape;850;p1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action words that describe our activities</a:t>
            </a:r>
            <a:endParaRPr sz="1600"/>
          </a:p>
        </p:txBody>
      </p:sp>
      <p:sp>
        <p:nvSpPr>
          <p:cNvPr id="859" name="Google Shape;859;p138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Help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Teach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Support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Test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Validate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56" name="Google Shape;856;p138"/>
          <p:cNvSpPr txBox="1">
            <a:spLocks noGrp="1"/>
          </p:cNvSpPr>
          <p:nvPr>
            <p:ph type="body" idx="2"/>
          </p:nvPr>
        </p:nvSpPr>
        <p:spPr>
          <a:xfrm>
            <a:off x="303813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Simplify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Develop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Design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Identify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Publish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55" name="Google Shape;855;p138"/>
          <p:cNvSpPr txBox="1">
            <a:spLocks noGrp="1"/>
          </p:cNvSpPr>
          <p:nvPr>
            <p:ph type="body" idx="2"/>
          </p:nvPr>
        </p:nvSpPr>
        <p:spPr>
          <a:xfrm>
            <a:off x="60640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Maintain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Research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Update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Improve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Refine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58" name="Google Shape;858;p1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USWDS 3.6.1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Out next week</a:t>
            </a:r>
            <a:endParaRPr>
              <a:solidFill>
                <a:schemeClr val="accent2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321" name="Google Shape;32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And what do we help teams do?</a:t>
            </a:r>
            <a:endParaRPr sz="1600"/>
          </a:p>
        </p:txBody>
      </p:sp>
      <p:sp>
        <p:nvSpPr>
          <p:cNvPr id="868" name="Google Shape;868;p139"/>
          <p:cNvSpPr txBox="1">
            <a:spLocks noGrp="1"/>
          </p:cNvSpPr>
          <p:nvPr>
            <p:ph type="body" idx="1"/>
          </p:nvPr>
        </p:nvSpPr>
        <p:spPr>
          <a:xfrm>
            <a:off x="-168548" y="1152475"/>
            <a:ext cx="469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Design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Build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Maintain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Contribute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Grow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65" name="Google Shape;865;p139"/>
          <p:cNvSpPr txBox="1">
            <a:spLocks noGrp="1"/>
          </p:cNvSpPr>
          <p:nvPr>
            <p:ph type="body" idx="2"/>
          </p:nvPr>
        </p:nvSpPr>
        <p:spPr>
          <a:xfrm>
            <a:off x="2600952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Change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Explore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Listen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Research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Communicate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64" name="Google Shape;864;p139"/>
          <p:cNvSpPr txBox="1">
            <a:spLocks noGrp="1"/>
          </p:cNvSpPr>
          <p:nvPr>
            <p:ph type="body" idx="2"/>
          </p:nvPr>
        </p:nvSpPr>
        <p:spPr>
          <a:xfrm>
            <a:off x="60640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Align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Save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Refine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Optimize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ublic Sans ExtraBold"/>
              <a:buChar char="●"/>
            </a:pPr>
            <a:r>
              <a:rPr lang="en" sz="3600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Update</a:t>
            </a:r>
            <a:endParaRPr sz="3600" b="0"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867" name="Google Shape;867;p1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40"/>
          <p:cNvSpPr txBox="1">
            <a:spLocks noGrp="1"/>
          </p:cNvSpPr>
          <p:nvPr>
            <p:ph type="title"/>
          </p:nvPr>
        </p:nvSpPr>
        <p:spPr>
          <a:xfrm>
            <a:off x="311700" y="146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Our polestar</a:t>
            </a:r>
            <a:endParaRPr sz="3200">
              <a:solidFill>
                <a:schemeClr val="dk1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  <p:sp>
        <p:nvSpPr>
          <p:cNvPr id="875" name="Google Shape;875;p140"/>
          <p:cNvSpPr txBox="1">
            <a:spLocks noGrp="1"/>
          </p:cNvSpPr>
          <p:nvPr>
            <p:ph type="body" idx="1"/>
          </p:nvPr>
        </p:nvSpPr>
        <p:spPr>
          <a:xfrm>
            <a:off x="668400" y="2073250"/>
            <a:ext cx="7807200" cy="16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We help government teams align, design, and keep their websites 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and services up to date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74" name="Google Shape;874;p1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91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work before and 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after the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1" name="Google Shape;881;p1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42"/>
          <p:cNvSpPr txBox="1">
            <a:spLocks noGrp="1"/>
          </p:cNvSpPr>
          <p:nvPr>
            <p:ph type="title"/>
          </p:nvPr>
        </p:nvSpPr>
        <p:spPr>
          <a:xfrm>
            <a:off x="671876" y="434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USWDS mission, vision, and polestar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7" name="Google Shape;887;p1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888" name="Google Shape;888;p142"/>
          <p:cNvSpPr txBox="1">
            <a:spLocks noGrp="1"/>
          </p:cNvSpPr>
          <p:nvPr>
            <p:ph type="body" idx="1"/>
          </p:nvPr>
        </p:nvSpPr>
        <p:spPr>
          <a:xfrm>
            <a:off x="682288" y="1285472"/>
            <a:ext cx="8298900" cy="3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BE2E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Mission</a:t>
            </a:r>
            <a:endParaRPr sz="2000" b="0">
              <a:solidFill>
                <a:srgbClr val="FFBE2E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Shaping the future of government digital services</a:t>
            </a:r>
            <a:endParaRPr sz="20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rgbClr val="FFBE2E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Vision</a:t>
            </a:r>
            <a:endParaRPr sz="2000" b="0">
              <a:solidFill>
                <a:srgbClr val="FFBE2E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Empowered and supported digital service teams. Familiar and easy-to-use digital services.</a:t>
            </a:r>
            <a:endParaRPr sz="20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0">
                <a:solidFill>
                  <a:schemeClr val="dk2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Polestar</a:t>
            </a:r>
            <a:endParaRPr sz="2000" b="0">
              <a:solidFill>
                <a:schemeClr val="dk2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/>
              <a:t>We help government teams align, design, and keep their websites and services up to date</a:t>
            </a:r>
            <a:endParaRPr sz="2000" b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happened to     </a:t>
            </a:r>
            <a:r>
              <a:rPr lang="en">
                <a:solidFill>
                  <a:schemeClr val="dk1"/>
                </a:solidFill>
              </a:rPr>
              <a:t> [blank]</a:t>
            </a:r>
            <a:r>
              <a:rPr lang="en">
                <a:solidFill>
                  <a:schemeClr val="dk2"/>
                </a:solidFill>
              </a:rPr>
              <a:t>       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4" name="Google Shape;894;p1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cxnSp>
        <p:nvCxnSpPr>
          <p:cNvPr id="895" name="Google Shape;895;p1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05987" y="2843500"/>
            <a:ext cx="298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What’s next?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1" name="Google Shape;901;p1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Thank you.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7" name="Google Shape;907;p1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1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Onward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1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7"/>
          <p:cNvSpPr txBox="1">
            <a:spLocks noGrp="1"/>
          </p:cNvSpPr>
          <p:nvPr>
            <p:ph type="title"/>
          </p:nvPr>
        </p:nvSpPr>
        <p:spPr>
          <a:xfrm>
            <a:off x="294125" y="2050485"/>
            <a:ext cx="8520600" cy="8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919" name="Google Shape;919;p1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148"/>
          <p:cNvSpPr txBox="1">
            <a:spLocks noGrp="1"/>
          </p:cNvSpPr>
          <p:nvPr>
            <p:ph type="title"/>
          </p:nvPr>
        </p:nvSpPr>
        <p:spPr>
          <a:xfrm>
            <a:off x="569203" y="4044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month</a:t>
            </a:r>
            <a:endParaRPr/>
          </a:p>
        </p:txBody>
      </p:sp>
      <p:sp>
        <p:nvSpPr>
          <p:cNvPr id="925" name="Google Shape;925;p148"/>
          <p:cNvSpPr txBox="1">
            <a:spLocks noGrp="1"/>
          </p:cNvSpPr>
          <p:nvPr>
            <p:ph type="subTitle" idx="1"/>
          </p:nvPr>
        </p:nvSpPr>
        <p:spPr>
          <a:xfrm>
            <a:off x="537400" y="872275"/>
            <a:ext cx="82722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latin typeface="Public Sans ExtraBold"/>
                <a:ea typeface="Public Sans ExtraBold"/>
                <a:cs typeface="Public Sans ExtraBold"/>
                <a:sym typeface="Public Sans ExtraBold"/>
              </a:rPr>
              <a:t>October: </a:t>
            </a:r>
            <a:r>
              <a:rPr lang="en" b="0">
                <a:solidFill>
                  <a:schemeClr val="accent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Product values and </a:t>
            </a:r>
            <a:br>
              <a:rPr lang="en" b="0">
                <a:solidFill>
                  <a:schemeClr val="accent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</a:br>
            <a:r>
              <a:rPr lang="en" b="0">
                <a:solidFill>
                  <a:schemeClr val="accent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new component proposals</a:t>
            </a:r>
            <a:endParaRPr b="0">
              <a:solidFill>
                <a:schemeClr val="accent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926" name="Google Shape;926;p148"/>
          <p:cNvSpPr txBox="1">
            <a:spLocks noGrp="1"/>
          </p:cNvSpPr>
          <p:nvPr>
            <p:ph type="body" idx="2"/>
          </p:nvPr>
        </p:nvSpPr>
        <p:spPr>
          <a:xfrm>
            <a:off x="1109800" y="2521297"/>
            <a:ext cx="7330500" cy="19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#uswds-public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github.com/uswds</a:t>
            </a:r>
            <a:endParaRPr/>
          </a:p>
          <a:p>
            <a:pPr marL="457200" lvl="0" indent="-406400" algn="l" rtl="0">
              <a:spcBef>
                <a:spcPts val="1300"/>
              </a:spcBef>
              <a:spcAft>
                <a:spcPts val="1300"/>
              </a:spcAft>
              <a:buSzPts val="2800"/>
              <a:buChar char="●"/>
            </a:pPr>
            <a:r>
              <a:rPr lang="en"/>
              <a:t>designsystem.digital.gov</a:t>
            </a:r>
            <a:endParaRPr/>
          </a:p>
        </p:txBody>
      </p:sp>
      <p:sp>
        <p:nvSpPr>
          <p:cNvPr id="927" name="Google Shape;927;p1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EF5E25"/>
      </a:accent4>
      <a:accent5>
        <a:srgbClr val="0097A7"/>
      </a:accent5>
      <a:accent6>
        <a:srgbClr val="F1E5C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WDS">
  <a:themeElements>
    <a:clrScheme name="Simple Light">
      <a:dk1>
        <a:srgbClr val="1B1B1B"/>
      </a:dk1>
      <a:lt1>
        <a:srgbClr val="FFFFFF"/>
      </a:lt1>
      <a:dk2>
        <a:srgbClr val="FFBE2E"/>
      </a:dk2>
      <a:lt2>
        <a:srgbClr val="AD8B65"/>
      </a:lt2>
      <a:accent1>
        <a:srgbClr val="976EFB"/>
      </a:accent1>
      <a:accent2>
        <a:srgbClr val="04CF85"/>
      </a:accent2>
      <a:accent3>
        <a:srgbClr val="EF38A3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On-screen Show (16:9)</PresentationFormat>
  <Paragraphs>351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10" baseType="lpstr">
      <vt:lpstr>Public Sans Thin</vt:lpstr>
      <vt:lpstr>IBM Plex Mono Medium</vt:lpstr>
      <vt:lpstr>Public Sans ExtraBold</vt:lpstr>
      <vt:lpstr>Public Sans ExtraLight</vt:lpstr>
      <vt:lpstr>Public Sans</vt:lpstr>
      <vt:lpstr>IBM Plex Mono</vt:lpstr>
      <vt:lpstr>Public Sans Light</vt:lpstr>
      <vt:lpstr>Public Sans Medium</vt:lpstr>
      <vt:lpstr>Arial</vt:lpstr>
      <vt:lpstr>USWDS</vt:lpstr>
      <vt:lpstr>USWDS</vt:lpstr>
      <vt:lpstr>USWDS Monthly Call</vt:lpstr>
      <vt:lpstr>Hi!</vt:lpstr>
      <vt:lpstr>Agenda</vt:lpstr>
      <vt:lpstr>Site launches</vt:lpstr>
      <vt:lpstr>18F</vt:lpstr>
      <vt:lpstr>Great work!</vt:lpstr>
      <vt:lpstr>USWDS 3.6.1 Small but mighty</vt:lpstr>
      <vt:lpstr>Key improvements in USWDS 3.6.1</vt:lpstr>
      <vt:lpstr>USWDS 3.6.1 Out next week</vt:lpstr>
      <vt:lpstr>Mission, vision, and polestar 2023 and beyond</vt:lpstr>
      <vt:lpstr>Anne Petersen they/them</vt:lpstr>
      <vt:lpstr>USWDS turns eight next week</vt:lpstr>
      <vt:lpstr>September 28, 2015</vt:lpstr>
      <vt:lpstr>Hello world.</vt:lpstr>
      <vt:lpstr>“Is it possible to create a shared  set of tools to provide consistent, beautiful, and easy-to-use government websites?”</vt:lpstr>
      <vt:lpstr>Our first design principles</vt:lpstr>
      <vt:lpstr>January 2018 The standards becomes  the design system</vt:lpstr>
      <vt:lpstr>December 2018 21st Century Integrated Digital Experience Act</vt:lpstr>
      <vt:lpstr>January 2020 New website standards</vt:lpstr>
      <vt:lpstr>We needed a mission and vision. But why?</vt:lpstr>
      <vt:lpstr>Our mission and vision was meant to give us stability through all this change</vt:lpstr>
      <vt:lpstr>USWDS Mission 2020</vt:lpstr>
      <vt:lpstr>USWDS Vision 2020</vt:lpstr>
      <vt:lpstr>Did we do it?</vt:lpstr>
      <vt:lpstr>Is this still the whole story?</vt:lpstr>
      <vt:lpstr>Does it still express our  values and value?</vt:lpstr>
      <vt:lpstr>Does it help guide our decisions?</vt:lpstr>
      <vt:lpstr>Does it still inspire?</vt:lpstr>
      <vt:lpstr>Yes and no.</vt:lpstr>
      <vt:lpstr>Commonality</vt:lpstr>
      <vt:lpstr>Value over time</vt:lpstr>
      <vt:lpstr>The design system  should deliver value over the lifetime of a service.</vt:lpstr>
      <vt:lpstr>Easier to update</vt:lpstr>
      <vt:lpstr>Easier to get new improvements</vt:lpstr>
      <vt:lpstr>Easier to change</vt:lpstr>
      <vt:lpstr>Easier to stay up to date</vt:lpstr>
      <vt:lpstr>The biggest value comes  after the service is launched</vt:lpstr>
      <vt:lpstr>And we’re in it for the long term</vt:lpstr>
      <vt:lpstr>What will the future look like?</vt:lpstr>
      <vt:lpstr>Together, we will shape it</vt:lpstr>
      <vt:lpstr>Common things</vt:lpstr>
      <vt:lpstr>Familiar, easy-to-use  government services </vt:lpstr>
      <vt:lpstr>We had an opportunity to  take a fresh look</vt:lpstr>
      <vt:lpstr>We did.</vt:lpstr>
      <vt:lpstr>Our approach</vt:lpstr>
      <vt:lpstr>Shared definitions</vt:lpstr>
      <vt:lpstr>The process felt like this sometimes</vt:lpstr>
      <vt:lpstr>Mission</vt:lpstr>
      <vt:lpstr>Make it short.</vt:lpstr>
      <vt:lpstr>Vision</vt:lpstr>
      <vt:lpstr>Polestar</vt:lpstr>
      <vt:lpstr>Jargon and clarity</vt:lpstr>
      <vt:lpstr>Would anyone you just met understand?</vt:lpstr>
      <vt:lpstr>Does it sound like us?</vt:lpstr>
      <vt:lpstr>Be real</vt:lpstr>
      <vt:lpstr>Does it sound like only us?</vt:lpstr>
      <vt:lpstr>Be specific</vt:lpstr>
      <vt:lpstr>Is there a shelf-life?</vt:lpstr>
      <vt:lpstr>Avoid specific technologies</vt:lpstr>
      <vt:lpstr>Some exact words or phrases we wanted to avoid</vt:lpstr>
      <vt:lpstr>Who? What? How? Why?</vt:lpstr>
      <vt:lpstr>A field of virtual sticky notes</vt:lpstr>
      <vt:lpstr>A field of fewer virtual sticky notes</vt:lpstr>
      <vt:lpstr>A field of even fewer virtual sticky notes</vt:lpstr>
      <vt:lpstr>A field of arrows and boxes and also virtual sticky notes</vt:lpstr>
      <vt:lpstr>A field of virtual sticky notes, plus labels and frames around some notes</vt:lpstr>
      <vt:lpstr>A section labeled “examples” with many differently colored sticky notes below</vt:lpstr>
      <vt:lpstr>Three colored stickies with labels, still unreadable</vt:lpstr>
      <vt:lpstr>What did we find?</vt:lpstr>
      <vt:lpstr>Who are we?</vt:lpstr>
      <vt:lpstr>Some words that express who we are</vt:lpstr>
      <vt:lpstr>Our identity</vt:lpstr>
      <vt:lpstr>“The”</vt:lpstr>
      <vt:lpstr>The only government design  system developed for use  across the entire  federal government</vt:lpstr>
      <vt:lpstr>Why do we exist?</vt:lpstr>
      <vt:lpstr>Some action words that express what we do</vt:lpstr>
      <vt:lpstr>Some descriptive words that express how we want to be </vt:lpstr>
      <vt:lpstr>Not just our team but our community</vt:lpstr>
      <vt:lpstr>Bit by bit. Improvement by improvement.</vt:lpstr>
      <vt:lpstr>Our mission</vt:lpstr>
      <vt:lpstr>What’s in that future?</vt:lpstr>
      <vt:lpstr>Some descriptive words that describe our best future</vt:lpstr>
      <vt:lpstr>“Development isn’t a collection  of things, it’s a process  that yields things.”</vt:lpstr>
      <vt:lpstr>Not sustainable without people and process</vt:lpstr>
      <vt:lpstr>Not sustainable without hard work and support</vt:lpstr>
      <vt:lpstr>Not sustainable without new change and creativity</vt:lpstr>
      <vt:lpstr>Our vision</vt:lpstr>
      <vt:lpstr>What are we doing?</vt:lpstr>
      <vt:lpstr>Some action words that describe our activities</vt:lpstr>
      <vt:lpstr>And what do we help teams do?</vt:lpstr>
      <vt:lpstr>Our polestar</vt:lpstr>
      <vt:lpstr>The work before and  after the work</vt:lpstr>
      <vt:lpstr>USWDS mission, vision, and polestar</vt:lpstr>
      <vt:lpstr>What happened to      [blank]       ?</vt:lpstr>
      <vt:lpstr>What’s next?</vt:lpstr>
      <vt:lpstr>Thank you.</vt:lpstr>
      <vt:lpstr>Onward</vt:lpstr>
      <vt:lpstr>Q&amp;A</vt:lpstr>
      <vt:lpstr>Next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2023-09-21T13:40:15Z</dcterms:modified>
</cp:coreProperties>
</file>