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autoCompressPictures="0">
  <p:sldMasterIdLst>
    <p:sldMasterId id="2147483650" r:id="rId1"/>
    <p:sldMasterId id="2147483747" r:id="rId2"/>
  </p:sldMasterIdLst>
  <p:notesMasterIdLst>
    <p:notesMasterId r:id="rId28"/>
  </p:notesMasterIdLst>
  <p:sldIdLst>
    <p:sldId id="331" r:id="rId3"/>
    <p:sldId id="314" r:id="rId4"/>
    <p:sldId id="309" r:id="rId5"/>
    <p:sldId id="308" r:id="rId6"/>
    <p:sldId id="302" r:id="rId7"/>
    <p:sldId id="328" r:id="rId8"/>
    <p:sldId id="307" r:id="rId9"/>
    <p:sldId id="303" r:id="rId10"/>
    <p:sldId id="306" r:id="rId11"/>
    <p:sldId id="304" r:id="rId12"/>
    <p:sldId id="310" r:id="rId13"/>
    <p:sldId id="329" r:id="rId14"/>
    <p:sldId id="293" r:id="rId15"/>
    <p:sldId id="324" r:id="rId16"/>
    <p:sldId id="325" r:id="rId17"/>
    <p:sldId id="326" r:id="rId18"/>
    <p:sldId id="312" r:id="rId19"/>
    <p:sldId id="316" r:id="rId20"/>
    <p:sldId id="318" r:id="rId21"/>
    <p:sldId id="320" r:id="rId22"/>
    <p:sldId id="319" r:id="rId23"/>
    <p:sldId id="290" r:id="rId24"/>
    <p:sldId id="292" r:id="rId25"/>
    <p:sldId id="294" r:id="rId26"/>
    <p:sldId id="297"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jjooVVAMmt67nhbkcxkRdR5fJXI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6C"/>
    <a:srgbClr val="FF99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F24A98-9AC9-4627-B7BA-67E457026243}">
  <a:tblStyle styleId="{D4F24A98-9AC9-4627-B7BA-67E457026243}" styleName="Table_0">
    <a:wholeTbl>
      <a:tcTxStyle b="off" i="off">
        <a:font>
          <a:latin typeface="Arial"/>
          <a:ea typeface="Arial"/>
          <a:cs typeface="Arial"/>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1V>
    <a:band2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35" autoAdjust="0"/>
    <p:restoredTop sz="86385" autoAdjust="0"/>
  </p:normalViewPr>
  <p:slideViewPr>
    <p:cSldViewPr snapToGrid="0">
      <p:cViewPr varScale="1">
        <p:scale>
          <a:sx n="98" d="100"/>
          <a:sy n="98" d="100"/>
        </p:scale>
        <p:origin x="27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50" Type="http://customschemas.google.com/relationships/presentationmetadata" Target="metadata"/><Relationship Id="rId55"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365199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46d9969df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46d9969df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Alt Text: </a:t>
            </a:r>
            <a:r>
              <a:rPr lang="en" dirty="0">
                <a:solidFill>
                  <a:schemeClr val="dk1"/>
                </a:solidFill>
              </a:rPr>
              <a:t>“Title card graphic for the event has a dark blue background with multi-colored round shapes on the right side. In white text, the first line says, User Experience Community of Practice. The section below has the title of the event in yellow bold text, Cultivating a dynamic career in UX. Below in white text, says Date: September 19, 2023. The next line in white text says, Time: 2:00 pm, ET. In the bottom left corner, is the blue Digital.gov logo which consists of three ribbons joined together in an hexagon to resemble the shape of a capital letter D, followed by the domain and program name in black bold text, Digital.gov.”</a:t>
            </a:r>
            <a:endParaRPr dirty="0"/>
          </a:p>
        </p:txBody>
      </p:sp>
    </p:spTree>
    <p:extLst>
      <p:ext uri="{BB962C8B-B14F-4D97-AF65-F5344CB8AC3E}">
        <p14:creationId xmlns:p14="http://schemas.microsoft.com/office/powerpoint/2010/main" val="3675326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111289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614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246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820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notes"/>
          <p:cNvSpPr txBox="1">
            <a:spLocks noGrp="1"/>
          </p:cNvSpPr>
          <p:nvPr>
            <p:ph type="body" idx="1"/>
          </p:nvPr>
        </p:nvSpPr>
        <p:spPr>
          <a:xfrm>
            <a:off x="243451" y="3103555"/>
            <a:ext cx="6284700" cy="5641500"/>
          </a:xfrm>
          <a:prstGeom prst="rect">
            <a:avLst/>
          </a:prstGeom>
          <a:noFill/>
          <a:ln>
            <a:noFill/>
          </a:ln>
        </p:spPr>
        <p:txBody>
          <a:bodyPr spcFirstLastPara="1" wrap="square" lIns="0" tIns="0" rIns="0" bIns="0" anchor="t" anchorCtr="0">
            <a:noAutofit/>
          </a:bodyPr>
          <a:lstStyle/>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p:txBody>
      </p:sp>
      <p:sp>
        <p:nvSpPr>
          <p:cNvPr id="416" name="Google Shape;416;p1:notes"/>
          <p:cNvSpPr/>
          <p:nvPr/>
        </p:nvSpPr>
        <p:spPr>
          <a:xfrm>
            <a:off x="3808617" y="648877"/>
            <a:ext cx="2582100" cy="416400"/>
          </a:xfrm>
          <a:prstGeom prst="rect">
            <a:avLst/>
          </a:prstGeom>
          <a:noFill/>
          <a:ln>
            <a:noFill/>
          </a:ln>
        </p:spPr>
        <p:txBody>
          <a:bodyPr spcFirstLastPara="1" wrap="square" lIns="64200" tIns="25050" rIns="64200" bIns="250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p:txBody>
      </p:sp>
      <p:sp>
        <p:nvSpPr>
          <p:cNvPr id="417" name="Google Shape;417;p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226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6043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87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693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b="0" i="0" dirty="0">
              <a:solidFill>
                <a:srgbClr val="111111"/>
              </a:solidFill>
              <a:effectLst/>
              <a:latin typeface="-apple-system"/>
            </a:endParaRPr>
          </a:p>
        </p:txBody>
      </p:sp>
    </p:spTree>
    <p:extLst>
      <p:ext uri="{BB962C8B-B14F-4D97-AF65-F5344CB8AC3E}">
        <p14:creationId xmlns:p14="http://schemas.microsoft.com/office/powerpoint/2010/main" val="273228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514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955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buClr>
                <a:srgbClr val="FF9900"/>
              </a:buClr>
              <a:buSzPct val="115000"/>
            </a:pPr>
            <a:endParaRPr lang="en-US" dirty="0">
              <a:solidFill>
                <a:schemeClr val="accent4">
                  <a:lumMod val="50000"/>
                </a:schemeClr>
              </a:solidFill>
            </a:endParaRPr>
          </a:p>
        </p:txBody>
      </p:sp>
    </p:spTree>
    <p:extLst>
      <p:ext uri="{BB962C8B-B14F-4D97-AF65-F5344CB8AC3E}">
        <p14:creationId xmlns:p14="http://schemas.microsoft.com/office/powerpoint/2010/main" val="44014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indent="-457200">
              <a:buClr>
                <a:srgbClr val="FF9900"/>
              </a:buClr>
              <a:buSzPct val="115000"/>
            </a:pPr>
            <a:endParaRPr lang="en-US" dirty="0">
              <a:solidFill>
                <a:schemeClr val="accent4">
                  <a:lumMod val="50000"/>
                </a:schemeClr>
              </a:solidFill>
            </a:endParaRPr>
          </a:p>
        </p:txBody>
      </p:sp>
    </p:spTree>
    <p:extLst>
      <p:ext uri="{BB962C8B-B14F-4D97-AF65-F5344CB8AC3E}">
        <p14:creationId xmlns:p14="http://schemas.microsoft.com/office/powerpoint/2010/main" val="139112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24"/>
        <p:cNvGrpSpPr/>
        <p:nvPr/>
      </p:nvGrpSpPr>
      <p:grpSpPr>
        <a:xfrm>
          <a:off x="0" y="0"/>
          <a:ext cx="0" cy="0"/>
          <a:chOff x="0" y="0"/>
          <a:chExt cx="0" cy="0"/>
        </a:xfrm>
      </p:grpSpPr>
      <p:sp>
        <p:nvSpPr>
          <p:cNvPr id="25" name="Google Shape;25;p40"/>
          <p:cNvSpPr/>
          <p:nvPr/>
        </p:nvSpPr>
        <p:spPr>
          <a:xfrm>
            <a:off x="8070979" y="1354039"/>
            <a:ext cx="4121019" cy="3286927"/>
          </a:xfrm>
          <a:prstGeom prst="rect">
            <a:avLst/>
          </a:prstGeom>
          <a:solidFill>
            <a:schemeClr val="accent4">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6" name="Google Shape;26;p40"/>
          <p:cNvSpPr/>
          <p:nvPr/>
        </p:nvSpPr>
        <p:spPr>
          <a:xfrm>
            <a:off x="-2" y="1354039"/>
            <a:ext cx="839758" cy="3286927"/>
          </a:xfrm>
          <a:prstGeom prst="rect">
            <a:avLst/>
          </a:prstGeom>
          <a:solidFill>
            <a:srgbClr val="FF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7" name="Google Shape;27;p4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75"/>
        <p:cNvGrpSpPr/>
        <p:nvPr/>
      </p:nvGrpSpPr>
      <p:grpSpPr>
        <a:xfrm>
          <a:off x="0" y="0"/>
          <a:ext cx="0" cy="0"/>
          <a:chOff x="0" y="0"/>
          <a:chExt cx="0" cy="0"/>
        </a:xfrm>
      </p:grpSpPr>
      <p:sp>
        <p:nvSpPr>
          <p:cNvPr id="76" name="Google Shape;76;p5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8"/>
          <p:cNvSpPr txBox="1">
            <a:spLocks noGrp="1"/>
          </p:cNvSpPr>
          <p:nvPr>
            <p:ph type="body" idx="1"/>
          </p:nvPr>
        </p:nvSpPr>
        <p:spPr>
          <a:xfrm>
            <a:off x="457201" y="1527176"/>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8"/>
          <p:cNvSpPr txBox="1">
            <a:spLocks noGrp="1"/>
          </p:cNvSpPr>
          <p:nvPr>
            <p:ph type="body" idx="2"/>
          </p:nvPr>
        </p:nvSpPr>
        <p:spPr>
          <a:xfrm>
            <a:off x="6234114" y="1527176"/>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79"/>
        <p:cNvGrpSpPr/>
        <p:nvPr/>
      </p:nvGrpSpPr>
      <p:grpSpPr>
        <a:xfrm>
          <a:off x="0" y="0"/>
          <a:ext cx="0" cy="0"/>
          <a:chOff x="0" y="0"/>
          <a:chExt cx="0" cy="0"/>
        </a:xfrm>
      </p:grpSpPr>
      <p:sp>
        <p:nvSpPr>
          <p:cNvPr id="80" name="Google Shape;80;p59"/>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9"/>
          <p:cNvSpPr txBox="1">
            <a:spLocks noGrp="1"/>
          </p:cNvSpPr>
          <p:nvPr>
            <p:ph type="body" idx="1"/>
          </p:nvPr>
        </p:nvSpPr>
        <p:spPr>
          <a:xfrm>
            <a:off x="457202" y="2193291"/>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59"/>
          <p:cNvSpPr txBox="1">
            <a:spLocks noGrp="1"/>
          </p:cNvSpPr>
          <p:nvPr>
            <p:ph type="body" idx="2"/>
          </p:nvPr>
        </p:nvSpPr>
        <p:spPr>
          <a:xfrm>
            <a:off x="457200" y="976314"/>
            <a:ext cx="11276013" cy="1047751"/>
          </a:xfrm>
          <a:prstGeom prst="rect">
            <a:avLst/>
          </a:prstGeom>
          <a:solidFill>
            <a:srgbClr val="002856"/>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59"/>
          <p:cNvSpPr txBox="1">
            <a:spLocks noGrp="1"/>
          </p:cNvSpPr>
          <p:nvPr>
            <p:ph type="body" idx="3"/>
          </p:nvPr>
        </p:nvSpPr>
        <p:spPr>
          <a:xfrm>
            <a:off x="6234114" y="2193291"/>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84"/>
        <p:cNvGrpSpPr/>
        <p:nvPr/>
      </p:nvGrpSpPr>
      <p:grpSpPr>
        <a:xfrm>
          <a:off x="0" y="0"/>
          <a:ext cx="0" cy="0"/>
          <a:chOff x="0" y="0"/>
          <a:chExt cx="0" cy="0"/>
        </a:xfrm>
      </p:grpSpPr>
      <p:sp>
        <p:nvSpPr>
          <p:cNvPr id="85" name="Google Shape;85;p60"/>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6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1"/>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87"/>
        <p:cNvGrpSpPr/>
        <p:nvPr/>
      </p:nvGrpSpPr>
      <p:grpSpPr>
        <a:xfrm>
          <a:off x="0" y="0"/>
          <a:ext cx="0" cy="0"/>
          <a:chOff x="0" y="0"/>
          <a:chExt cx="0" cy="0"/>
        </a:xfrm>
      </p:grpSpPr>
      <p:sp>
        <p:nvSpPr>
          <p:cNvPr id="88" name="Google Shape;88;p61"/>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61"/>
          <p:cNvSpPr txBox="1">
            <a:spLocks noGrp="1"/>
          </p:cNvSpPr>
          <p:nvPr>
            <p:ph type="body" idx="1"/>
          </p:nvPr>
        </p:nvSpPr>
        <p:spPr>
          <a:xfrm>
            <a:off x="457202" y="1527176"/>
            <a:ext cx="11276012"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800"/>
              <a:buNone/>
              <a:defRPr sz="28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90"/>
        <p:cNvGrpSpPr/>
        <p:nvPr/>
      </p:nvGrpSpPr>
      <p:grpSpPr>
        <a:xfrm>
          <a:off x="0" y="0"/>
          <a:ext cx="0" cy="0"/>
          <a:chOff x="0" y="0"/>
          <a:chExt cx="0" cy="0"/>
        </a:xfrm>
      </p:grpSpPr>
      <p:sp>
        <p:nvSpPr>
          <p:cNvPr id="91" name="Google Shape;91;p6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6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94"/>
        <p:cNvGrpSpPr/>
        <p:nvPr/>
      </p:nvGrpSpPr>
      <p:grpSpPr>
        <a:xfrm>
          <a:off x="0" y="0"/>
          <a:ext cx="0" cy="0"/>
          <a:chOff x="0" y="0"/>
          <a:chExt cx="0" cy="0"/>
        </a:xfrm>
      </p:grpSpPr>
      <p:sp>
        <p:nvSpPr>
          <p:cNvPr id="95" name="Google Shape;95;p63"/>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63"/>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63"/>
          <p:cNvSpPr txBox="1">
            <a:spLocks noGrp="1"/>
          </p:cNvSpPr>
          <p:nvPr>
            <p:ph type="body" idx="2"/>
          </p:nvPr>
        </p:nvSpPr>
        <p:spPr>
          <a:xfrm>
            <a:off x="457200" y="4778376"/>
            <a:ext cx="11276013" cy="1209675"/>
          </a:xfrm>
          <a:prstGeom prst="rect">
            <a:avLst/>
          </a:prstGeom>
          <a:solidFill>
            <a:srgbClr val="002856"/>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hree column">
  <p:cSld name="1_Three column">
    <p:spTree>
      <p:nvGrpSpPr>
        <p:cNvPr id="1" name="Shape 98"/>
        <p:cNvGrpSpPr/>
        <p:nvPr/>
      </p:nvGrpSpPr>
      <p:grpSpPr>
        <a:xfrm>
          <a:off x="0" y="0"/>
          <a:ext cx="0" cy="0"/>
          <a:chOff x="0" y="0"/>
          <a:chExt cx="0" cy="0"/>
        </a:xfrm>
      </p:grpSpPr>
      <p:sp>
        <p:nvSpPr>
          <p:cNvPr id="99" name="Google Shape;99;p64"/>
          <p:cNvSpPr txBox="1">
            <a:spLocks noGrp="1"/>
          </p:cNvSpPr>
          <p:nvPr>
            <p:ph type="body" idx="1"/>
          </p:nvPr>
        </p:nvSpPr>
        <p:spPr>
          <a:xfrm>
            <a:off x="4424194" y="1527176"/>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6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64"/>
          <p:cNvSpPr txBox="1">
            <a:spLocks noGrp="1"/>
          </p:cNvSpPr>
          <p:nvPr>
            <p:ph type="body" idx="2"/>
          </p:nvPr>
        </p:nvSpPr>
        <p:spPr>
          <a:xfrm>
            <a:off x="457200" y="1527176"/>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64"/>
          <p:cNvSpPr txBox="1">
            <a:spLocks noGrp="1"/>
          </p:cNvSpPr>
          <p:nvPr>
            <p:ph type="body" idx="3"/>
          </p:nvPr>
        </p:nvSpPr>
        <p:spPr>
          <a:xfrm>
            <a:off x="8396288" y="1527176"/>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3"/>
        <p:cNvGrpSpPr/>
        <p:nvPr/>
      </p:nvGrpSpPr>
      <p:grpSpPr>
        <a:xfrm>
          <a:off x="0" y="0"/>
          <a:ext cx="0" cy="0"/>
          <a:chOff x="0" y="0"/>
          <a:chExt cx="0" cy="0"/>
        </a:xfrm>
      </p:grpSpPr>
      <p:sp>
        <p:nvSpPr>
          <p:cNvPr id="104" name="Google Shape;104;p65"/>
          <p:cNvSpPr txBox="1">
            <a:spLocks noGrp="1"/>
          </p:cNvSpPr>
          <p:nvPr>
            <p:ph type="body" idx="1"/>
          </p:nvPr>
        </p:nvSpPr>
        <p:spPr>
          <a:xfrm>
            <a:off x="4424194" y="1527176"/>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65"/>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65"/>
          <p:cNvSpPr txBox="1">
            <a:spLocks noGrp="1"/>
          </p:cNvSpPr>
          <p:nvPr>
            <p:ph type="body" idx="2"/>
          </p:nvPr>
        </p:nvSpPr>
        <p:spPr>
          <a:xfrm>
            <a:off x="457200" y="1527176"/>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65"/>
          <p:cNvSpPr txBox="1">
            <a:spLocks noGrp="1"/>
          </p:cNvSpPr>
          <p:nvPr>
            <p:ph type="body" idx="3"/>
          </p:nvPr>
        </p:nvSpPr>
        <p:spPr>
          <a:xfrm>
            <a:off x="8396288" y="1527176"/>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108"/>
        <p:cNvGrpSpPr/>
        <p:nvPr/>
      </p:nvGrpSpPr>
      <p:grpSpPr>
        <a:xfrm>
          <a:off x="0" y="0"/>
          <a:ext cx="0" cy="0"/>
          <a:chOff x="0" y="0"/>
          <a:chExt cx="0" cy="0"/>
        </a:xfrm>
      </p:grpSpPr>
      <p:sp>
        <p:nvSpPr>
          <p:cNvPr id="109" name="Google Shape;109;p66"/>
          <p:cNvSpPr txBox="1">
            <a:spLocks noGrp="1"/>
          </p:cNvSpPr>
          <p:nvPr>
            <p:ph type="title"/>
          </p:nvPr>
        </p:nvSpPr>
        <p:spPr>
          <a:xfrm>
            <a:off x="457200" y="2985802"/>
            <a:ext cx="11276013" cy="443199"/>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dk2"/>
              </a:buClr>
              <a:buSzPts val="4000"/>
              <a:buFont typeface="Arial Black"/>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110"/>
        <p:cNvGrpSpPr/>
        <p:nvPr/>
      </p:nvGrpSpPr>
      <p:grpSpPr>
        <a:xfrm>
          <a:off x="0" y="0"/>
          <a:ext cx="0" cy="0"/>
          <a:chOff x="0" y="0"/>
          <a:chExt cx="0" cy="0"/>
        </a:xfrm>
      </p:grpSpPr>
      <p:sp>
        <p:nvSpPr>
          <p:cNvPr id="111" name="Google Shape;111;p67"/>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67"/>
          <p:cNvSpPr txBox="1">
            <a:spLocks noGrp="1"/>
          </p:cNvSpPr>
          <p:nvPr>
            <p:ph type="body" idx="1"/>
          </p:nvPr>
        </p:nvSpPr>
        <p:spPr>
          <a:xfrm>
            <a:off x="457200" y="2985802"/>
            <a:ext cx="11276013" cy="443199"/>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dk2"/>
              </a:buClr>
              <a:buSzPts val="4000"/>
              <a:buChar char="•"/>
              <a:defRPr sz="4000" b="0">
                <a:solidFill>
                  <a:schemeClr val="dk2"/>
                </a:solidFill>
                <a:latin typeface="Arial Black"/>
                <a:ea typeface="Arial Black"/>
                <a:cs typeface="Arial Black"/>
                <a:sym typeface="Arial Black"/>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accent4">
            <a:lumMod val="75000"/>
          </a:schemeClr>
        </a:solidFill>
        <a:effectLst/>
      </p:bgPr>
    </p:bg>
    <p:spTree>
      <p:nvGrpSpPr>
        <p:cNvPr id="1" name="Shape 34"/>
        <p:cNvGrpSpPr/>
        <p:nvPr/>
      </p:nvGrpSpPr>
      <p:grpSpPr>
        <a:xfrm>
          <a:off x="0" y="0"/>
          <a:ext cx="0" cy="0"/>
          <a:chOff x="0" y="0"/>
          <a:chExt cx="0" cy="0"/>
        </a:xfrm>
      </p:grpSpPr>
      <p:sp>
        <p:nvSpPr>
          <p:cNvPr id="36" name="Google Shape;36;p50"/>
          <p:cNvSpPr txBox="1">
            <a:spLocks noGrp="1"/>
          </p:cNvSpPr>
          <p:nvPr>
            <p:ph type="subTitle" idx="1"/>
          </p:nvPr>
        </p:nvSpPr>
        <p:spPr>
          <a:xfrm>
            <a:off x="987463" y="4187547"/>
            <a:ext cx="7228207"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37" name="Google Shape;37;p50"/>
          <p:cNvSpPr txBox="1">
            <a:spLocks noGrp="1"/>
          </p:cNvSpPr>
          <p:nvPr>
            <p:ph type="ctrTitle"/>
          </p:nvPr>
        </p:nvSpPr>
        <p:spPr>
          <a:xfrm>
            <a:off x="987464"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0"/>
          <p:cNvSpPr txBox="1">
            <a:spLocks noGrp="1"/>
          </p:cNvSpPr>
          <p:nvPr>
            <p:ph type="body" idx="2"/>
          </p:nvPr>
        </p:nvSpPr>
        <p:spPr>
          <a:xfrm>
            <a:off x="460257" y="348322"/>
            <a:ext cx="9172871"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50"/>
          <p:cNvSpPr txBox="1">
            <a:spLocks noGrp="1"/>
          </p:cNvSpPr>
          <p:nvPr>
            <p:ph type="body" idx="3"/>
          </p:nvPr>
        </p:nvSpPr>
        <p:spPr>
          <a:xfrm>
            <a:off x="460257" y="686573"/>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50"/>
          <p:cNvSpPr/>
          <p:nvPr/>
        </p:nvSpPr>
        <p:spPr>
          <a:xfrm>
            <a:off x="8535557" y="2070747"/>
            <a:ext cx="255281" cy="478725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41" name="Google Shape;41;p50"/>
          <p:cNvSpPr/>
          <p:nvPr/>
        </p:nvSpPr>
        <p:spPr>
          <a:xfrm>
            <a:off x="460257" y="2070748"/>
            <a:ext cx="255281" cy="4787251"/>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13"/>
        <p:cNvGrpSpPr/>
        <p:nvPr/>
      </p:nvGrpSpPr>
      <p:grpSpPr>
        <a:xfrm>
          <a:off x="0" y="0"/>
          <a:ext cx="0" cy="0"/>
          <a:chOff x="0" y="0"/>
          <a:chExt cx="0" cy="0"/>
        </a:xfrm>
      </p:grpSpPr>
      <p:sp>
        <p:nvSpPr>
          <p:cNvPr id="114" name="Google Shape;114;p68"/>
          <p:cNvSpPr/>
          <p:nvPr/>
        </p:nvSpPr>
        <p:spPr>
          <a:xfrm>
            <a:off x="7140899" y="1354039"/>
            <a:ext cx="5051100" cy="32869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5" name="Google Shape;115;p68"/>
          <p:cNvSpPr txBox="1">
            <a:spLocks noGrp="1"/>
          </p:cNvSpPr>
          <p:nvPr>
            <p:ph type="title"/>
          </p:nvPr>
        </p:nvSpPr>
        <p:spPr>
          <a:xfrm>
            <a:off x="2055248" y="1527177"/>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Noto Sans Symbols"/>
              <a:buNone/>
              <a:defRPr sz="3200" b="1">
                <a:solidFill>
                  <a:schemeClr val="dk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68"/>
          <p:cNvSpPr/>
          <p:nvPr/>
        </p:nvSpPr>
        <p:spPr>
          <a:xfrm>
            <a:off x="-3" y="1354039"/>
            <a:ext cx="1753955" cy="32869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117"/>
        <p:cNvGrpSpPr/>
        <p:nvPr/>
      </p:nvGrpSpPr>
      <p:grpSpPr>
        <a:xfrm>
          <a:off x="0" y="0"/>
          <a:ext cx="0" cy="0"/>
          <a:chOff x="0" y="0"/>
          <a:chExt cx="0" cy="0"/>
        </a:xfrm>
      </p:grpSpPr>
      <p:sp>
        <p:nvSpPr>
          <p:cNvPr id="118" name="Google Shape;118;p69"/>
          <p:cNvSpPr/>
          <p:nvPr/>
        </p:nvSpPr>
        <p:spPr>
          <a:xfrm>
            <a:off x="7140899" y="1354039"/>
            <a:ext cx="5051100" cy="32869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9" name="Google Shape;119;p69"/>
          <p:cNvSpPr/>
          <p:nvPr/>
        </p:nvSpPr>
        <p:spPr>
          <a:xfrm>
            <a:off x="-3" y="1354039"/>
            <a:ext cx="1753955" cy="32869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0" name="Google Shape;120;p6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_Lemon">
  <p:cSld name="Divider_Lemon">
    <p:spTree>
      <p:nvGrpSpPr>
        <p:cNvPr id="1" name="Shape 121"/>
        <p:cNvGrpSpPr/>
        <p:nvPr/>
      </p:nvGrpSpPr>
      <p:grpSpPr>
        <a:xfrm>
          <a:off x="0" y="0"/>
          <a:ext cx="0" cy="0"/>
          <a:chOff x="0" y="0"/>
          <a:chExt cx="0" cy="0"/>
        </a:xfrm>
      </p:grpSpPr>
      <p:sp>
        <p:nvSpPr>
          <p:cNvPr id="122" name="Google Shape;122;p70"/>
          <p:cNvSpPr/>
          <p:nvPr/>
        </p:nvSpPr>
        <p:spPr>
          <a:xfrm>
            <a:off x="7140899" y="1354039"/>
            <a:ext cx="5051100" cy="328692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3" name="Google Shape;123;p70"/>
          <p:cNvSpPr/>
          <p:nvPr/>
        </p:nvSpPr>
        <p:spPr>
          <a:xfrm>
            <a:off x="-3" y="1354039"/>
            <a:ext cx="1753955" cy="328692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4" name="Google Shape;124;p7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125"/>
        <p:cNvGrpSpPr/>
        <p:nvPr/>
      </p:nvGrpSpPr>
      <p:grpSpPr>
        <a:xfrm>
          <a:off x="0" y="0"/>
          <a:ext cx="0" cy="0"/>
          <a:chOff x="0" y="0"/>
          <a:chExt cx="0" cy="0"/>
        </a:xfrm>
      </p:grpSpPr>
      <p:sp>
        <p:nvSpPr>
          <p:cNvPr id="126" name="Google Shape;126;p71"/>
          <p:cNvSpPr/>
          <p:nvPr/>
        </p:nvSpPr>
        <p:spPr>
          <a:xfrm>
            <a:off x="7140899" y="1354039"/>
            <a:ext cx="5051100" cy="3286927"/>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7" name="Google Shape;127;p71"/>
          <p:cNvSpPr/>
          <p:nvPr/>
        </p:nvSpPr>
        <p:spPr>
          <a:xfrm>
            <a:off x="-3" y="1354039"/>
            <a:ext cx="1753955" cy="3286927"/>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8" name="Google Shape;128;p7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129"/>
        <p:cNvGrpSpPr/>
        <p:nvPr/>
      </p:nvGrpSpPr>
      <p:grpSpPr>
        <a:xfrm>
          <a:off x="0" y="0"/>
          <a:ext cx="0" cy="0"/>
          <a:chOff x="0" y="0"/>
          <a:chExt cx="0" cy="0"/>
        </a:xfrm>
      </p:grpSpPr>
      <p:sp>
        <p:nvSpPr>
          <p:cNvPr id="130" name="Google Shape;130;p72"/>
          <p:cNvSpPr/>
          <p:nvPr/>
        </p:nvSpPr>
        <p:spPr>
          <a:xfrm>
            <a:off x="7140899" y="1354039"/>
            <a:ext cx="5051100" cy="3286927"/>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31" name="Google Shape;131;p72"/>
          <p:cNvSpPr/>
          <p:nvPr/>
        </p:nvSpPr>
        <p:spPr>
          <a:xfrm>
            <a:off x="-3" y="1354039"/>
            <a:ext cx="1753955" cy="3286927"/>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32" name="Google Shape;132;p7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3"/>
        <p:cNvGrpSpPr/>
        <p:nvPr/>
      </p:nvGrpSpPr>
      <p:grpSpPr>
        <a:xfrm>
          <a:off x="0" y="0"/>
          <a:ext cx="0" cy="0"/>
          <a:chOff x="0" y="0"/>
          <a:chExt cx="0" cy="0"/>
        </a:xfrm>
      </p:grpSpPr>
      <p:sp>
        <p:nvSpPr>
          <p:cNvPr id="134" name="Google Shape;134;p73"/>
          <p:cNvSpPr txBox="1">
            <a:spLocks noGrp="1"/>
          </p:cNvSpPr>
          <p:nvPr>
            <p:ph type="title"/>
          </p:nvPr>
        </p:nvSpPr>
        <p:spPr>
          <a:xfrm>
            <a:off x="457200" y="1009269"/>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73"/>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136"/>
        <p:cNvGrpSpPr/>
        <p:nvPr/>
      </p:nvGrpSpPr>
      <p:grpSpPr>
        <a:xfrm>
          <a:off x="0" y="0"/>
          <a:ext cx="0" cy="0"/>
          <a:chOff x="0" y="0"/>
          <a:chExt cx="0" cy="0"/>
        </a:xfrm>
      </p:grpSpPr>
      <p:sp>
        <p:nvSpPr>
          <p:cNvPr id="137" name="Google Shape;137;p74"/>
          <p:cNvSpPr txBox="1">
            <a:spLocks noGrp="1"/>
          </p:cNvSpPr>
          <p:nvPr>
            <p:ph type="title"/>
          </p:nvPr>
        </p:nvSpPr>
        <p:spPr>
          <a:xfrm>
            <a:off x="457201" y="1009269"/>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74"/>
          <p:cNvSpPr txBox="1">
            <a:spLocks noGrp="1"/>
          </p:cNvSpPr>
          <p:nvPr>
            <p:ph type="body" idx="1"/>
          </p:nvPr>
        </p:nvSpPr>
        <p:spPr>
          <a:xfrm>
            <a:off x="457201"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139"/>
        <p:cNvGrpSpPr/>
        <p:nvPr/>
      </p:nvGrpSpPr>
      <p:grpSpPr>
        <a:xfrm>
          <a:off x="0" y="0"/>
          <a:ext cx="0" cy="0"/>
          <a:chOff x="0" y="0"/>
          <a:chExt cx="0" cy="0"/>
        </a:xfrm>
      </p:grpSpPr>
      <p:sp>
        <p:nvSpPr>
          <p:cNvPr id="140" name="Google Shape;140;p75"/>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75"/>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75"/>
          <p:cNvSpPr/>
          <p:nvPr/>
        </p:nvSpPr>
        <p:spPr>
          <a:xfrm>
            <a:off x="1" y="1343026"/>
            <a:ext cx="507359" cy="417195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43" name="Google Shape;143;p75"/>
          <p:cNvSpPr/>
          <p:nvPr/>
        </p:nvSpPr>
        <p:spPr>
          <a:xfrm>
            <a:off x="11684642" y="1343026"/>
            <a:ext cx="507359" cy="417195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144"/>
        <p:cNvGrpSpPr/>
        <p:nvPr/>
      </p:nvGrpSpPr>
      <p:grpSpPr>
        <a:xfrm>
          <a:off x="0" y="0"/>
          <a:ext cx="0" cy="0"/>
          <a:chOff x="0" y="0"/>
          <a:chExt cx="0" cy="0"/>
        </a:xfrm>
      </p:grpSpPr>
      <p:sp>
        <p:nvSpPr>
          <p:cNvPr id="145" name="Google Shape;145;p76"/>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76"/>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76"/>
          <p:cNvSpPr/>
          <p:nvPr/>
        </p:nvSpPr>
        <p:spPr>
          <a:xfrm>
            <a:off x="1" y="1343026"/>
            <a:ext cx="507359" cy="417195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48" name="Google Shape;148;p76"/>
          <p:cNvSpPr/>
          <p:nvPr/>
        </p:nvSpPr>
        <p:spPr>
          <a:xfrm>
            <a:off x="11684642" y="1343026"/>
            <a:ext cx="507359" cy="417195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49"/>
        <p:cNvGrpSpPr/>
        <p:nvPr/>
      </p:nvGrpSpPr>
      <p:grpSpPr>
        <a:xfrm>
          <a:off x="0" y="0"/>
          <a:ext cx="0" cy="0"/>
          <a:chOff x="0" y="0"/>
          <a:chExt cx="0" cy="0"/>
        </a:xfrm>
      </p:grpSpPr>
      <p:sp>
        <p:nvSpPr>
          <p:cNvPr id="150" name="Google Shape;150;p77"/>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77"/>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77"/>
          <p:cNvSpPr/>
          <p:nvPr/>
        </p:nvSpPr>
        <p:spPr>
          <a:xfrm>
            <a:off x="1" y="1343026"/>
            <a:ext cx="507359" cy="4171951"/>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3" name="Google Shape;153;p77"/>
          <p:cNvSpPr/>
          <p:nvPr/>
        </p:nvSpPr>
        <p:spPr>
          <a:xfrm>
            <a:off x="11684642" y="1343026"/>
            <a:ext cx="507359" cy="4171951"/>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154"/>
        <p:cNvGrpSpPr/>
        <p:nvPr/>
      </p:nvGrpSpPr>
      <p:grpSpPr>
        <a:xfrm>
          <a:off x="0" y="0"/>
          <a:ext cx="0" cy="0"/>
          <a:chOff x="0" y="0"/>
          <a:chExt cx="0" cy="0"/>
        </a:xfrm>
      </p:grpSpPr>
      <p:sp>
        <p:nvSpPr>
          <p:cNvPr id="155" name="Google Shape;155;p78"/>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78"/>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78"/>
          <p:cNvSpPr/>
          <p:nvPr/>
        </p:nvSpPr>
        <p:spPr>
          <a:xfrm>
            <a:off x="1" y="1343026"/>
            <a:ext cx="507359" cy="4171951"/>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8" name="Google Shape;158;p78"/>
          <p:cNvSpPr/>
          <p:nvPr/>
        </p:nvSpPr>
        <p:spPr>
          <a:xfrm>
            <a:off x="11684642" y="1343026"/>
            <a:ext cx="507359" cy="4171951"/>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159"/>
        <p:cNvGrpSpPr/>
        <p:nvPr/>
      </p:nvGrpSpPr>
      <p:grpSpPr>
        <a:xfrm>
          <a:off x="0" y="0"/>
          <a:ext cx="0" cy="0"/>
          <a:chOff x="0" y="0"/>
          <a:chExt cx="0" cy="0"/>
        </a:xfrm>
      </p:grpSpPr>
      <p:sp>
        <p:nvSpPr>
          <p:cNvPr id="160" name="Google Shape;160;p79"/>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79"/>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79"/>
          <p:cNvSpPr/>
          <p:nvPr/>
        </p:nvSpPr>
        <p:spPr>
          <a:xfrm>
            <a:off x="1" y="1343026"/>
            <a:ext cx="507359" cy="4171951"/>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63" name="Google Shape;163;p79"/>
          <p:cNvSpPr/>
          <p:nvPr/>
        </p:nvSpPr>
        <p:spPr>
          <a:xfrm>
            <a:off x="11684642" y="1343026"/>
            <a:ext cx="507359" cy="4171951"/>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4"/>
        <p:cNvGrpSpPr/>
        <p:nvPr/>
      </p:nvGrpSpPr>
      <p:grpSpPr>
        <a:xfrm>
          <a:off x="0" y="0"/>
          <a:ext cx="0" cy="0"/>
          <a:chOff x="0" y="0"/>
          <a:chExt cx="0" cy="0"/>
        </a:xfrm>
      </p:grpSpPr>
      <p:sp>
        <p:nvSpPr>
          <p:cNvPr id="165" name="Google Shape;165;p80"/>
          <p:cNvSpPr txBox="1">
            <a:spLocks noGrp="1"/>
          </p:cNvSpPr>
          <p:nvPr>
            <p:ph type="title"/>
          </p:nvPr>
        </p:nvSpPr>
        <p:spPr>
          <a:xfrm>
            <a:off x="457200" y="361951"/>
            <a:ext cx="11274400" cy="45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Font typeface="Arial Black"/>
              <a:buNone/>
              <a:defRPr/>
            </a:lvl1pPr>
            <a:lvl2pPr lvl="1" algn="l">
              <a:lnSpc>
                <a:spcPct val="100000"/>
              </a:lnSpc>
              <a:spcBef>
                <a:spcPts val="12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6" name="Google Shape;166;p80"/>
          <p:cNvSpPr txBox="1">
            <a:spLocks noGrp="1"/>
          </p:cNvSpPr>
          <p:nvPr>
            <p:ph type="body" idx="1"/>
          </p:nvPr>
        </p:nvSpPr>
        <p:spPr>
          <a:xfrm>
            <a:off x="457200" y="1527048"/>
            <a:ext cx="11274400" cy="4462400"/>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1200"/>
              </a:spcBef>
              <a:spcAft>
                <a:spcPts val="0"/>
              </a:spcAft>
              <a:buClr>
                <a:schemeClr val="dk1"/>
              </a:buClr>
              <a:buSzPts val="1400"/>
              <a:buChar char="•"/>
              <a:defRPr/>
            </a:lvl1pPr>
            <a:lvl2pPr marL="914400" lvl="1" indent="-304800" algn="l">
              <a:lnSpc>
                <a:spcPct val="90000"/>
              </a:lnSpc>
              <a:spcBef>
                <a:spcPts val="1200"/>
              </a:spcBef>
              <a:spcAft>
                <a:spcPts val="0"/>
              </a:spcAft>
              <a:buClr>
                <a:schemeClr val="dk1"/>
              </a:buClr>
              <a:buSzPts val="12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04800" algn="l">
              <a:lnSpc>
                <a:spcPct val="90000"/>
              </a:lnSpc>
              <a:spcBef>
                <a:spcPts val="1200"/>
              </a:spcBef>
              <a:spcAft>
                <a:spcPts val="0"/>
              </a:spcAft>
              <a:buClr>
                <a:schemeClr val="dk1"/>
              </a:buClr>
              <a:buSzPts val="12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533"/>
              </a:spcBef>
              <a:spcAft>
                <a:spcPts val="0"/>
              </a:spcAft>
              <a:buClr>
                <a:schemeClr val="dk1"/>
              </a:buClr>
              <a:buSzPts val="1400"/>
              <a:buChar char="•"/>
              <a:defRPr/>
            </a:lvl6pPr>
            <a:lvl7pPr marL="3200400" lvl="6" indent="-317500" algn="l">
              <a:lnSpc>
                <a:spcPct val="90000"/>
              </a:lnSpc>
              <a:spcBef>
                <a:spcPts val="533"/>
              </a:spcBef>
              <a:spcAft>
                <a:spcPts val="0"/>
              </a:spcAft>
              <a:buClr>
                <a:schemeClr val="dk1"/>
              </a:buClr>
              <a:buSzPts val="1400"/>
              <a:buChar char="•"/>
              <a:defRPr/>
            </a:lvl7pPr>
            <a:lvl8pPr marL="3657600" lvl="7" indent="-317500" algn="l">
              <a:lnSpc>
                <a:spcPct val="90000"/>
              </a:lnSpc>
              <a:spcBef>
                <a:spcPts val="533"/>
              </a:spcBef>
              <a:spcAft>
                <a:spcPts val="0"/>
              </a:spcAft>
              <a:buClr>
                <a:schemeClr val="dk1"/>
              </a:buClr>
              <a:buSzPts val="1400"/>
              <a:buChar char="•"/>
              <a:defRPr/>
            </a:lvl8pPr>
            <a:lvl9pPr marL="4114800" lvl="8" indent="-317500" algn="l">
              <a:lnSpc>
                <a:spcPct val="90000"/>
              </a:lnSpc>
              <a:spcBef>
                <a:spcPts val="533"/>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pic>
        <p:nvPicPr>
          <p:cNvPr id="168" name="Google Shape;168;p81"/>
          <p:cNvPicPr preferRelativeResize="0"/>
          <p:nvPr/>
        </p:nvPicPr>
        <p:blipFill rotWithShape="1">
          <a:blip r:embed="rId2">
            <a:alphaModFix/>
          </a:blip>
          <a:srcRect/>
          <a:stretch/>
        </p:blipFill>
        <p:spPr>
          <a:xfrm>
            <a:off x="10453053" y="6242937"/>
            <a:ext cx="1280161" cy="291371"/>
          </a:xfrm>
          <a:prstGeom prst="rect">
            <a:avLst/>
          </a:prstGeom>
          <a:noFill/>
          <a:ln>
            <a:noFill/>
          </a:ln>
        </p:spPr>
      </p:pic>
      <p:sp>
        <p:nvSpPr>
          <p:cNvPr id="169" name="Google Shape;169;p81"/>
          <p:cNvSpPr txBox="1">
            <a:spLocks noGrp="1"/>
          </p:cNvSpPr>
          <p:nvPr>
            <p:ph type="title"/>
          </p:nvPr>
        </p:nvSpPr>
        <p:spPr>
          <a:xfrm>
            <a:off x="457201" y="361951"/>
            <a:ext cx="9740348"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wo column" type="twoObj">
  <p:cSld name="TWO_OBJECTS">
    <p:spTree>
      <p:nvGrpSpPr>
        <p:cNvPr id="1" name="Shape 171"/>
        <p:cNvGrpSpPr/>
        <p:nvPr/>
      </p:nvGrpSpPr>
      <p:grpSpPr>
        <a:xfrm>
          <a:off x="0" y="0"/>
          <a:ext cx="0" cy="0"/>
          <a:chOff x="0" y="0"/>
          <a:chExt cx="0" cy="0"/>
        </a:xfrm>
      </p:grpSpPr>
      <p:sp>
        <p:nvSpPr>
          <p:cNvPr id="172" name="Google Shape;172;p8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82"/>
          <p:cNvSpPr txBox="1">
            <a:spLocks noGrp="1"/>
          </p:cNvSpPr>
          <p:nvPr>
            <p:ph type="body" idx="1"/>
          </p:nvPr>
        </p:nvSpPr>
        <p:spPr>
          <a:xfrm>
            <a:off x="457202"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82"/>
          <p:cNvSpPr txBox="1">
            <a:spLocks noGrp="1"/>
          </p:cNvSpPr>
          <p:nvPr>
            <p:ph type="body" idx="2"/>
          </p:nvPr>
        </p:nvSpPr>
        <p:spPr>
          <a:xfrm>
            <a:off x="6234114"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accent4">
            <a:lumMod val="75000"/>
          </a:schemeClr>
        </a:solidFill>
        <a:effectLst/>
      </p:bgPr>
    </p:bg>
    <p:spTree>
      <p:nvGrpSpPr>
        <p:cNvPr id="1" name="Shape 9"/>
        <p:cNvGrpSpPr/>
        <p:nvPr/>
      </p:nvGrpSpPr>
      <p:grpSpPr>
        <a:xfrm>
          <a:off x="0" y="0"/>
          <a:ext cx="0" cy="0"/>
          <a:chOff x="0" y="0"/>
          <a:chExt cx="0" cy="0"/>
        </a:xfrm>
      </p:grpSpPr>
      <p:sp>
        <p:nvSpPr>
          <p:cNvPr id="11" name="Google Shape;11;p37"/>
          <p:cNvSpPr/>
          <p:nvPr/>
        </p:nvSpPr>
        <p:spPr>
          <a:xfrm>
            <a:off x="1591055" y="1344168"/>
            <a:ext cx="275357" cy="5513832"/>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Arial"/>
              <a:ea typeface="Arial"/>
              <a:cs typeface="Arial"/>
              <a:sym typeface="Arial"/>
            </a:endParaRPr>
          </a:p>
        </p:txBody>
      </p:sp>
      <p:sp>
        <p:nvSpPr>
          <p:cNvPr id="12" name="Google Shape;12;p37"/>
          <p:cNvSpPr/>
          <p:nvPr/>
        </p:nvSpPr>
        <p:spPr>
          <a:xfrm>
            <a:off x="7520851" y="0"/>
            <a:ext cx="231527" cy="4636168"/>
          </a:xfrm>
          <a:prstGeom prst="rect">
            <a:avLst/>
          </a:prstGeom>
          <a:solidFill>
            <a:srgbClr val="FFCC6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Arial"/>
              <a:ea typeface="Arial"/>
              <a:cs typeface="Arial"/>
              <a:sym typeface="Arial"/>
            </a:endParaRPr>
          </a:p>
        </p:txBody>
      </p:sp>
      <p:sp>
        <p:nvSpPr>
          <p:cNvPr id="14" name="Google Shape;14;p37"/>
          <p:cNvSpPr txBox="1">
            <a:spLocks noGrp="1"/>
          </p:cNvSpPr>
          <p:nvPr>
            <p:ph type="ctrTitle"/>
          </p:nvPr>
        </p:nvSpPr>
        <p:spPr>
          <a:xfrm>
            <a:off x="2167128" y="1736371"/>
            <a:ext cx="4544400" cy="199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2700"/>
              <a:buFont typeface="Arial Black"/>
              <a:buNone/>
              <a:defRPr sz="3600"/>
            </a:lvl1pPr>
            <a:lvl2pPr lvl="1" algn="l">
              <a:lnSpc>
                <a:spcPct val="100000"/>
              </a:lnSpc>
              <a:spcBef>
                <a:spcPts val="12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5" name="Google Shape;15;p37"/>
          <p:cNvSpPr txBox="1">
            <a:spLocks noGrp="1"/>
          </p:cNvSpPr>
          <p:nvPr>
            <p:ph type="subTitle" idx="1"/>
          </p:nvPr>
        </p:nvSpPr>
        <p:spPr>
          <a:xfrm>
            <a:off x="2167128" y="4026056"/>
            <a:ext cx="4544400" cy="287323"/>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400"/>
              <a:buFont typeface="Arial"/>
              <a:buNone/>
              <a:defRPr sz="1867"/>
            </a:lvl1pPr>
            <a:lvl2pPr lvl="1" algn="ctr">
              <a:lnSpc>
                <a:spcPct val="100000"/>
              </a:lnSpc>
              <a:spcBef>
                <a:spcPts val="0"/>
              </a:spcBef>
              <a:spcAft>
                <a:spcPts val="0"/>
              </a:spcAft>
              <a:buClr>
                <a:schemeClr val="lt1"/>
              </a:buClr>
              <a:buSzPts val="1400"/>
              <a:buNone/>
              <a:defRPr sz="2000"/>
            </a:lvl2pPr>
            <a:lvl3pPr lvl="2" algn="ctr">
              <a:lnSpc>
                <a:spcPct val="100000"/>
              </a:lnSpc>
              <a:spcBef>
                <a:spcPts val="933"/>
              </a:spcBef>
              <a:spcAft>
                <a:spcPts val="0"/>
              </a:spcAft>
              <a:buClr>
                <a:schemeClr val="lt1"/>
              </a:buClr>
              <a:buSzPts val="1400"/>
              <a:buNone/>
              <a:defRPr sz="1867"/>
            </a:lvl3pPr>
            <a:lvl4pPr lvl="3" algn="ctr">
              <a:lnSpc>
                <a:spcPct val="100000"/>
              </a:lnSpc>
              <a:spcBef>
                <a:spcPts val="933"/>
              </a:spcBef>
              <a:spcAft>
                <a:spcPts val="0"/>
              </a:spcAft>
              <a:buClr>
                <a:schemeClr val="lt1"/>
              </a:buClr>
              <a:buSzPts val="1100"/>
              <a:buNone/>
              <a:defRPr sz="1600"/>
            </a:lvl4pPr>
            <a:lvl5pPr lvl="4" algn="ctr">
              <a:lnSpc>
                <a:spcPct val="100000"/>
              </a:lnSpc>
              <a:spcBef>
                <a:spcPts val="933"/>
              </a:spcBef>
              <a:spcAft>
                <a:spcPts val="0"/>
              </a:spcAft>
              <a:buClr>
                <a:schemeClr val="lt1"/>
              </a:buClr>
              <a:buSzPts val="1200"/>
              <a:buNone/>
              <a:defRPr sz="1600"/>
            </a:lvl5pPr>
            <a:lvl6pPr lvl="5" algn="ctr">
              <a:lnSpc>
                <a:spcPct val="90000"/>
              </a:lnSpc>
              <a:spcBef>
                <a:spcPts val="933"/>
              </a:spcBef>
              <a:spcAft>
                <a:spcPts val="0"/>
              </a:spcAft>
              <a:buClr>
                <a:schemeClr val="lt1"/>
              </a:buClr>
              <a:buSzPts val="1200"/>
              <a:buNone/>
              <a:defRPr sz="1600"/>
            </a:lvl6pPr>
            <a:lvl7pPr lvl="6" algn="ctr">
              <a:lnSpc>
                <a:spcPct val="90000"/>
              </a:lnSpc>
              <a:spcBef>
                <a:spcPts val="533"/>
              </a:spcBef>
              <a:spcAft>
                <a:spcPts val="0"/>
              </a:spcAft>
              <a:buClr>
                <a:schemeClr val="lt1"/>
              </a:buClr>
              <a:buSzPts val="1200"/>
              <a:buNone/>
              <a:defRPr sz="1600"/>
            </a:lvl7pPr>
            <a:lvl8pPr lvl="7" algn="ctr">
              <a:lnSpc>
                <a:spcPct val="90000"/>
              </a:lnSpc>
              <a:spcBef>
                <a:spcPts val="533"/>
              </a:spcBef>
              <a:spcAft>
                <a:spcPts val="0"/>
              </a:spcAft>
              <a:buClr>
                <a:schemeClr val="lt1"/>
              </a:buClr>
              <a:buSzPts val="1200"/>
              <a:buNone/>
              <a:defRPr sz="1600"/>
            </a:lvl8pPr>
            <a:lvl9pPr lvl="8" algn="ctr">
              <a:lnSpc>
                <a:spcPct val="90000"/>
              </a:lnSpc>
              <a:spcBef>
                <a:spcPts val="533"/>
              </a:spcBef>
              <a:spcAft>
                <a:spcPts val="0"/>
              </a:spcAft>
              <a:buClr>
                <a:schemeClr val="lt1"/>
              </a:buClr>
              <a:buSzPts val="1200"/>
              <a:buNone/>
              <a:defRPr sz="1600"/>
            </a:lvl9pPr>
          </a:lstStyle>
          <a:p>
            <a:endParaRPr/>
          </a:p>
        </p:txBody>
      </p:sp>
    </p:spTree>
    <p:extLst>
      <p:ext uri="{BB962C8B-B14F-4D97-AF65-F5344CB8AC3E}">
        <p14:creationId xmlns:p14="http://schemas.microsoft.com/office/powerpoint/2010/main" val="37283333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3"/>
            <a:ext cx="731520" cy="524914"/>
          </a:xfrm>
          <a:prstGeom prst="rect">
            <a:avLst/>
          </a:prstGeom>
        </p:spPr>
        <p:txBody>
          <a:bodyPr spcFirstLastPara="1" wrap="square" lIns="111750" tIns="111750" rIns="111750" bIns="1117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defTabSz="975390"/>
            <a:fld id="{00000000-1234-1234-1234-123412341234}" type="slidenum">
              <a:rPr lang="en" smtClean="0">
                <a:solidFill>
                  <a:srgbClr val="595959"/>
                </a:solidFill>
              </a:rPr>
              <a:pPr defTabSz="975390"/>
              <a:t>‹#›</a:t>
            </a:fld>
            <a:endParaRPr lang="en">
              <a:solidFill>
                <a:srgbClr val="595959"/>
              </a:solidFill>
            </a:endParaRPr>
          </a:p>
        </p:txBody>
      </p:sp>
    </p:spTree>
    <p:extLst>
      <p:ext uri="{BB962C8B-B14F-4D97-AF65-F5344CB8AC3E}">
        <p14:creationId xmlns:p14="http://schemas.microsoft.com/office/powerpoint/2010/main" val="235733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gure Title 2 Col">
  <p:cSld name="Figure Title 2 Col">
    <p:spTree>
      <p:nvGrpSpPr>
        <p:cNvPr id="1" name="Shape 44"/>
        <p:cNvGrpSpPr/>
        <p:nvPr/>
      </p:nvGrpSpPr>
      <p:grpSpPr>
        <a:xfrm>
          <a:off x="0" y="0"/>
          <a:ext cx="0" cy="0"/>
          <a:chOff x="0" y="0"/>
          <a:chExt cx="0" cy="0"/>
        </a:xfrm>
      </p:grpSpPr>
      <p:sp>
        <p:nvSpPr>
          <p:cNvPr id="45" name="Google Shape;45;p5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2"/>
          <p:cNvSpPr txBox="1">
            <a:spLocks noGrp="1"/>
          </p:cNvSpPr>
          <p:nvPr>
            <p:ph type="body" idx="1"/>
          </p:nvPr>
        </p:nvSpPr>
        <p:spPr>
          <a:xfrm>
            <a:off x="468489"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2"/>
          </p:nvPr>
        </p:nvSpPr>
        <p:spPr>
          <a:xfrm>
            <a:off x="468489"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2"/>
          <p:cNvSpPr txBox="1">
            <a:spLocks noGrp="1"/>
          </p:cNvSpPr>
          <p:nvPr>
            <p:ph type="body" idx="3"/>
          </p:nvPr>
        </p:nvSpPr>
        <p:spPr>
          <a:xfrm>
            <a:off x="6248401"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body" idx="4"/>
          </p:nvPr>
        </p:nvSpPr>
        <p:spPr>
          <a:xfrm>
            <a:off x="6248401"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gure Title Top and Bottom">
  <p:cSld name="Figure Title Top and Bottom">
    <p:spTree>
      <p:nvGrpSpPr>
        <p:cNvPr id="1" name="Shape 50"/>
        <p:cNvGrpSpPr/>
        <p:nvPr/>
      </p:nvGrpSpPr>
      <p:grpSpPr>
        <a:xfrm>
          <a:off x="0" y="0"/>
          <a:ext cx="0" cy="0"/>
          <a:chOff x="0" y="0"/>
          <a:chExt cx="0" cy="0"/>
        </a:xfrm>
      </p:grpSpPr>
      <p:sp>
        <p:nvSpPr>
          <p:cNvPr id="51" name="Google Shape;51;p53"/>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3"/>
          <p:cNvSpPr txBox="1">
            <a:spLocks noGrp="1"/>
          </p:cNvSpPr>
          <p:nvPr>
            <p:ph type="body" idx="1"/>
          </p:nvPr>
        </p:nvSpPr>
        <p:spPr>
          <a:xfrm>
            <a:off x="468490" y="86800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53"/>
          <p:cNvSpPr txBox="1">
            <a:spLocks noGrp="1"/>
          </p:cNvSpPr>
          <p:nvPr>
            <p:ph type="body" idx="2"/>
          </p:nvPr>
        </p:nvSpPr>
        <p:spPr>
          <a:xfrm>
            <a:off x="468490" y="1149178"/>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53"/>
          <p:cNvSpPr txBox="1">
            <a:spLocks noGrp="1"/>
          </p:cNvSpPr>
          <p:nvPr>
            <p:ph type="body" idx="3"/>
          </p:nvPr>
        </p:nvSpPr>
        <p:spPr>
          <a:xfrm>
            <a:off x="463552" y="350346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53"/>
          <p:cNvSpPr txBox="1">
            <a:spLocks noGrp="1"/>
          </p:cNvSpPr>
          <p:nvPr>
            <p:ph type="body" idx="4"/>
          </p:nvPr>
        </p:nvSpPr>
        <p:spPr>
          <a:xfrm>
            <a:off x="463552" y="3784639"/>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igure Title 2x2">
  <p:cSld name="Figure Title 2x2">
    <p:spTree>
      <p:nvGrpSpPr>
        <p:cNvPr id="1" name="Shape 56"/>
        <p:cNvGrpSpPr/>
        <p:nvPr/>
      </p:nvGrpSpPr>
      <p:grpSpPr>
        <a:xfrm>
          <a:off x="0" y="0"/>
          <a:ext cx="0" cy="0"/>
          <a:chOff x="0" y="0"/>
          <a:chExt cx="0" cy="0"/>
        </a:xfrm>
      </p:grpSpPr>
      <p:sp>
        <p:nvSpPr>
          <p:cNvPr id="57" name="Google Shape;57;p5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54"/>
          <p:cNvSpPr txBox="1">
            <a:spLocks noGrp="1"/>
          </p:cNvSpPr>
          <p:nvPr>
            <p:ph type="body" idx="1"/>
          </p:nvPr>
        </p:nvSpPr>
        <p:spPr>
          <a:xfrm>
            <a:off x="468489"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4"/>
          <p:cNvSpPr txBox="1">
            <a:spLocks noGrp="1"/>
          </p:cNvSpPr>
          <p:nvPr>
            <p:ph type="body" idx="2"/>
          </p:nvPr>
        </p:nvSpPr>
        <p:spPr>
          <a:xfrm>
            <a:off x="468489"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54"/>
          <p:cNvSpPr txBox="1">
            <a:spLocks noGrp="1"/>
          </p:cNvSpPr>
          <p:nvPr>
            <p:ph type="body" idx="3"/>
          </p:nvPr>
        </p:nvSpPr>
        <p:spPr>
          <a:xfrm>
            <a:off x="6248401"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54"/>
          <p:cNvSpPr txBox="1">
            <a:spLocks noGrp="1"/>
          </p:cNvSpPr>
          <p:nvPr>
            <p:ph type="body" idx="4"/>
          </p:nvPr>
        </p:nvSpPr>
        <p:spPr>
          <a:xfrm>
            <a:off x="6248401"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54"/>
          <p:cNvSpPr txBox="1">
            <a:spLocks noGrp="1"/>
          </p:cNvSpPr>
          <p:nvPr>
            <p:ph type="body" idx="5"/>
          </p:nvPr>
        </p:nvSpPr>
        <p:spPr>
          <a:xfrm>
            <a:off x="468489" y="349781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54"/>
          <p:cNvSpPr txBox="1">
            <a:spLocks noGrp="1"/>
          </p:cNvSpPr>
          <p:nvPr>
            <p:ph type="body" idx="6"/>
          </p:nvPr>
        </p:nvSpPr>
        <p:spPr>
          <a:xfrm>
            <a:off x="468489" y="3778995"/>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54"/>
          <p:cNvSpPr txBox="1">
            <a:spLocks noGrp="1"/>
          </p:cNvSpPr>
          <p:nvPr>
            <p:ph type="body" idx="7"/>
          </p:nvPr>
        </p:nvSpPr>
        <p:spPr>
          <a:xfrm>
            <a:off x="6248401" y="349781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54"/>
          <p:cNvSpPr txBox="1">
            <a:spLocks noGrp="1"/>
          </p:cNvSpPr>
          <p:nvPr>
            <p:ph type="body" idx="8"/>
          </p:nvPr>
        </p:nvSpPr>
        <p:spPr>
          <a:xfrm>
            <a:off x="6248401" y="3778995"/>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66"/>
        <p:cNvGrpSpPr/>
        <p:nvPr/>
      </p:nvGrpSpPr>
      <p:grpSpPr>
        <a:xfrm>
          <a:off x="0" y="0"/>
          <a:ext cx="0" cy="0"/>
          <a:chOff x="0" y="0"/>
          <a:chExt cx="0" cy="0"/>
        </a:xfrm>
      </p:grpSpPr>
      <p:sp>
        <p:nvSpPr>
          <p:cNvPr id="67" name="Google Shape;67;p55"/>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5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Font typeface="Arial Black"/>
              <a:buAutoNum type="arabicPeriod"/>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69"/>
        <p:cNvGrpSpPr/>
        <p:nvPr/>
      </p:nvGrpSpPr>
      <p:grpSpPr>
        <a:xfrm>
          <a:off x="0" y="0"/>
          <a:ext cx="0" cy="0"/>
          <a:chOff x="0" y="0"/>
          <a:chExt cx="0" cy="0"/>
        </a:xfrm>
      </p:grpSpPr>
      <p:sp>
        <p:nvSpPr>
          <p:cNvPr id="70" name="Google Shape;70;p56"/>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5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979D9D"/>
              </a:buClr>
              <a:buSzPts val="28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72"/>
        <p:cNvGrpSpPr/>
        <p:nvPr/>
      </p:nvGrpSpPr>
      <p:grpSpPr>
        <a:xfrm>
          <a:off x="0" y="0"/>
          <a:ext cx="0" cy="0"/>
          <a:chOff x="0" y="0"/>
          <a:chExt cx="0" cy="0"/>
        </a:xfrm>
      </p:grpSpPr>
      <p:sp>
        <p:nvSpPr>
          <p:cNvPr id="73" name="Google Shape;73;p57"/>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7"/>
          <p:cNvSpPr txBox="1">
            <a:spLocks noGrp="1"/>
          </p:cNvSpPr>
          <p:nvPr>
            <p:ph type="body" idx="1"/>
          </p:nvPr>
        </p:nvSpPr>
        <p:spPr>
          <a:xfrm>
            <a:off x="457201" y="1527176"/>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8" name="Google Shape;18;p3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9" name="Google Shape;19;p3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745" r:id="rId3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3">
          <p15:clr>
            <a:srgbClr val="5ACBF0"/>
          </p15:clr>
        </p15:guide>
        <p15:guide id="2" orient="horz" pos="225">
          <p15:clr>
            <a:srgbClr val="5ACBF0"/>
          </p15:clr>
        </p15:guide>
        <p15:guide id="3" pos="9855">
          <p15:clr>
            <a:srgbClr val="5ACBF0"/>
          </p15:clr>
        </p15:guide>
        <p15:guide id="4" orient="horz" pos="5029">
          <p15:clr>
            <a:srgbClr val="FBAE40"/>
          </p15:clr>
        </p15:guide>
        <p15:guide id="5" orient="horz" pos="5480">
          <p15:clr>
            <a:srgbClr val="5ACBF0"/>
          </p15:clr>
        </p15:guide>
        <p15:guide id="6" orient="horz" pos="716">
          <p15:clr>
            <a:srgbClr val="FDE53C"/>
          </p15:clr>
        </p15:guide>
        <p15:guide id="7" orient="horz" pos="1128">
          <p15:clr>
            <a:srgbClr val="FDE53C"/>
          </p15:clr>
        </p15:guide>
        <p15:guide id="8" orient="horz" pos="1283">
          <p15:clr>
            <a:srgbClr val="5ACBF0"/>
          </p15:clr>
        </p15:guide>
        <p15:guide id="9" orient="horz" pos="5336">
          <p15:clr>
            <a:srgbClr val="5ACBF0"/>
          </p15:clr>
        </p15:guide>
        <p15:guide id="10" pos="3825">
          <p15:clr>
            <a:srgbClr val="5ACBF0"/>
          </p15:clr>
        </p15:guide>
        <p15:guide id="11" pos="7392">
          <p15:clr>
            <a:srgbClr val="5ACBF0"/>
          </p15:clr>
        </p15:guide>
        <p15:guide id="12" orient="horz" pos="5292">
          <p15:clr>
            <a:srgbClr val="9FCC3B"/>
          </p15:clr>
        </p15:guide>
        <p15:guide id="13" orient="horz" pos="40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640" cy="763543"/>
          </a:xfrm>
          <a:prstGeom prst="rect">
            <a:avLst/>
          </a:prstGeom>
          <a:noFill/>
          <a:ln>
            <a:noFill/>
          </a:ln>
        </p:spPr>
        <p:txBody>
          <a:bodyPr spcFirstLastPara="1" wrap="square" lIns="111750" tIns="111750" rIns="111750" bIns="111750" anchor="t" anchorCtr="0">
            <a:normAutofit/>
          </a:bodyPr>
          <a:lstStyle>
            <a:lvl1pPr lvl="0" rtl="0">
              <a:spcBef>
                <a:spcPts val="0"/>
              </a:spcBef>
              <a:spcAft>
                <a:spcPts val="0"/>
              </a:spcAft>
              <a:buClr>
                <a:schemeClr val="dk1"/>
              </a:buClr>
              <a:buSzPts val="3400"/>
              <a:buNone/>
              <a:defRPr sz="3400">
                <a:solidFill>
                  <a:schemeClr val="dk1"/>
                </a:solidFill>
              </a:defRPr>
            </a:lvl1pPr>
            <a:lvl2pPr lvl="1" rtl="0">
              <a:spcBef>
                <a:spcPts val="0"/>
              </a:spcBef>
              <a:spcAft>
                <a:spcPts val="0"/>
              </a:spcAft>
              <a:buClr>
                <a:schemeClr val="dk1"/>
              </a:buClr>
              <a:buSzPts val="3400"/>
              <a:buNone/>
              <a:defRPr sz="3400">
                <a:solidFill>
                  <a:schemeClr val="dk1"/>
                </a:solidFill>
              </a:defRPr>
            </a:lvl2pPr>
            <a:lvl3pPr lvl="2" rtl="0">
              <a:spcBef>
                <a:spcPts val="0"/>
              </a:spcBef>
              <a:spcAft>
                <a:spcPts val="0"/>
              </a:spcAft>
              <a:buClr>
                <a:schemeClr val="dk1"/>
              </a:buClr>
              <a:buSzPts val="3400"/>
              <a:buNone/>
              <a:defRPr sz="3400">
                <a:solidFill>
                  <a:schemeClr val="dk1"/>
                </a:solidFill>
              </a:defRPr>
            </a:lvl3pPr>
            <a:lvl4pPr lvl="3" rtl="0">
              <a:spcBef>
                <a:spcPts val="0"/>
              </a:spcBef>
              <a:spcAft>
                <a:spcPts val="0"/>
              </a:spcAft>
              <a:buClr>
                <a:schemeClr val="dk1"/>
              </a:buClr>
              <a:buSzPts val="3400"/>
              <a:buNone/>
              <a:defRPr sz="3400">
                <a:solidFill>
                  <a:schemeClr val="dk1"/>
                </a:solidFill>
              </a:defRPr>
            </a:lvl4pPr>
            <a:lvl5pPr lvl="4" rtl="0">
              <a:spcBef>
                <a:spcPts val="0"/>
              </a:spcBef>
              <a:spcAft>
                <a:spcPts val="0"/>
              </a:spcAft>
              <a:buClr>
                <a:schemeClr val="dk1"/>
              </a:buClr>
              <a:buSzPts val="3400"/>
              <a:buNone/>
              <a:defRPr sz="3400">
                <a:solidFill>
                  <a:schemeClr val="dk1"/>
                </a:solidFill>
              </a:defRPr>
            </a:lvl5pPr>
            <a:lvl6pPr lvl="5" rtl="0">
              <a:spcBef>
                <a:spcPts val="0"/>
              </a:spcBef>
              <a:spcAft>
                <a:spcPts val="0"/>
              </a:spcAft>
              <a:buClr>
                <a:schemeClr val="dk1"/>
              </a:buClr>
              <a:buSzPts val="3400"/>
              <a:buNone/>
              <a:defRPr sz="3400">
                <a:solidFill>
                  <a:schemeClr val="dk1"/>
                </a:solidFill>
              </a:defRPr>
            </a:lvl6pPr>
            <a:lvl7pPr lvl="6" rtl="0">
              <a:spcBef>
                <a:spcPts val="0"/>
              </a:spcBef>
              <a:spcAft>
                <a:spcPts val="0"/>
              </a:spcAft>
              <a:buClr>
                <a:schemeClr val="dk1"/>
              </a:buClr>
              <a:buSzPts val="3400"/>
              <a:buNone/>
              <a:defRPr sz="3400">
                <a:solidFill>
                  <a:schemeClr val="dk1"/>
                </a:solidFill>
              </a:defRPr>
            </a:lvl7pPr>
            <a:lvl8pPr lvl="7" rtl="0">
              <a:spcBef>
                <a:spcPts val="0"/>
              </a:spcBef>
              <a:spcAft>
                <a:spcPts val="0"/>
              </a:spcAft>
              <a:buClr>
                <a:schemeClr val="dk1"/>
              </a:buClr>
              <a:buSzPts val="3400"/>
              <a:buNone/>
              <a:defRPr sz="3400">
                <a:solidFill>
                  <a:schemeClr val="dk1"/>
                </a:solidFill>
              </a:defRPr>
            </a:lvl8pPr>
            <a:lvl9pPr lvl="8" rtl="0">
              <a:spcBef>
                <a:spcPts val="0"/>
              </a:spcBef>
              <a:spcAft>
                <a:spcPts val="0"/>
              </a:spcAft>
              <a:buClr>
                <a:schemeClr val="dk1"/>
              </a:buClr>
              <a:buSzPts val="3400"/>
              <a:buNone/>
              <a:defRPr sz="3400">
                <a:solidFill>
                  <a:schemeClr val="dk1"/>
                </a:solidFill>
              </a:defRPr>
            </a:lvl9pPr>
          </a:lstStyle>
          <a:p>
            <a:endParaRPr/>
          </a:p>
        </p:txBody>
      </p:sp>
      <p:sp>
        <p:nvSpPr>
          <p:cNvPr id="7" name="Google Shape;7;p1"/>
          <p:cNvSpPr txBox="1">
            <a:spLocks noGrp="1"/>
          </p:cNvSpPr>
          <p:nvPr>
            <p:ph type="body" idx="1"/>
          </p:nvPr>
        </p:nvSpPr>
        <p:spPr>
          <a:xfrm>
            <a:off x="415600" y="1536633"/>
            <a:ext cx="11360640" cy="4555200"/>
          </a:xfrm>
          <a:prstGeom prst="rect">
            <a:avLst/>
          </a:prstGeom>
          <a:noFill/>
          <a:ln>
            <a:noFill/>
          </a:ln>
        </p:spPr>
        <p:txBody>
          <a:bodyPr spcFirstLastPara="1" wrap="square" lIns="111750" tIns="111750" rIns="111750" bIns="111750" anchor="t" anchorCtr="0">
            <a:normAutofit/>
          </a:bodyPr>
          <a:lstStyle>
            <a:lvl1pPr marL="457200" lvl="0" indent="-368300" rtl="0">
              <a:lnSpc>
                <a:spcPct val="115000"/>
              </a:lnSpc>
              <a:spcBef>
                <a:spcPts val="0"/>
              </a:spcBef>
              <a:spcAft>
                <a:spcPts val="0"/>
              </a:spcAft>
              <a:buClr>
                <a:schemeClr val="dk2"/>
              </a:buClr>
              <a:buSzPts val="2200"/>
              <a:buChar char="●"/>
              <a:defRPr sz="2200">
                <a:solidFill>
                  <a:schemeClr val="dk2"/>
                </a:solidFill>
              </a:defRPr>
            </a:lvl1pPr>
            <a:lvl2pPr marL="914400" lvl="1" indent="-336550" rtl="0">
              <a:lnSpc>
                <a:spcPct val="115000"/>
              </a:lnSpc>
              <a:spcBef>
                <a:spcPts val="0"/>
              </a:spcBef>
              <a:spcAft>
                <a:spcPts val="0"/>
              </a:spcAft>
              <a:buClr>
                <a:schemeClr val="dk2"/>
              </a:buClr>
              <a:buSzPts val="1700"/>
              <a:buChar char="○"/>
              <a:defRPr sz="1700">
                <a:solidFill>
                  <a:schemeClr val="dk2"/>
                </a:solidFill>
              </a:defRPr>
            </a:lvl2pPr>
            <a:lvl3pPr marL="1371600" lvl="2" indent="-336550" rtl="0">
              <a:lnSpc>
                <a:spcPct val="115000"/>
              </a:lnSpc>
              <a:spcBef>
                <a:spcPts val="0"/>
              </a:spcBef>
              <a:spcAft>
                <a:spcPts val="0"/>
              </a:spcAft>
              <a:buClr>
                <a:schemeClr val="dk2"/>
              </a:buClr>
              <a:buSzPts val="1700"/>
              <a:buChar char="■"/>
              <a:defRPr sz="1700">
                <a:solidFill>
                  <a:schemeClr val="dk2"/>
                </a:solidFill>
              </a:defRPr>
            </a:lvl3pPr>
            <a:lvl4pPr marL="1828800" lvl="3" indent="-336550" rtl="0">
              <a:lnSpc>
                <a:spcPct val="115000"/>
              </a:lnSpc>
              <a:spcBef>
                <a:spcPts val="0"/>
              </a:spcBef>
              <a:spcAft>
                <a:spcPts val="0"/>
              </a:spcAft>
              <a:buClr>
                <a:schemeClr val="dk2"/>
              </a:buClr>
              <a:buSzPts val="1700"/>
              <a:buChar char="●"/>
              <a:defRPr sz="1700">
                <a:solidFill>
                  <a:schemeClr val="dk2"/>
                </a:solidFill>
              </a:defRPr>
            </a:lvl4pPr>
            <a:lvl5pPr marL="2286000" lvl="4" indent="-336550" rtl="0">
              <a:lnSpc>
                <a:spcPct val="115000"/>
              </a:lnSpc>
              <a:spcBef>
                <a:spcPts val="0"/>
              </a:spcBef>
              <a:spcAft>
                <a:spcPts val="0"/>
              </a:spcAft>
              <a:buClr>
                <a:schemeClr val="dk2"/>
              </a:buClr>
              <a:buSzPts val="1700"/>
              <a:buChar char="○"/>
              <a:defRPr sz="1700">
                <a:solidFill>
                  <a:schemeClr val="dk2"/>
                </a:solidFill>
              </a:defRPr>
            </a:lvl5pPr>
            <a:lvl6pPr marL="2743200" lvl="5" indent="-336550" rtl="0">
              <a:lnSpc>
                <a:spcPct val="115000"/>
              </a:lnSpc>
              <a:spcBef>
                <a:spcPts val="0"/>
              </a:spcBef>
              <a:spcAft>
                <a:spcPts val="0"/>
              </a:spcAft>
              <a:buClr>
                <a:schemeClr val="dk2"/>
              </a:buClr>
              <a:buSzPts val="1700"/>
              <a:buChar char="■"/>
              <a:defRPr sz="1700">
                <a:solidFill>
                  <a:schemeClr val="dk2"/>
                </a:solidFill>
              </a:defRPr>
            </a:lvl6pPr>
            <a:lvl7pPr marL="3200400" lvl="6" indent="-336550" rtl="0">
              <a:lnSpc>
                <a:spcPct val="115000"/>
              </a:lnSpc>
              <a:spcBef>
                <a:spcPts val="0"/>
              </a:spcBef>
              <a:spcAft>
                <a:spcPts val="0"/>
              </a:spcAft>
              <a:buClr>
                <a:schemeClr val="dk2"/>
              </a:buClr>
              <a:buSzPts val="1700"/>
              <a:buChar char="●"/>
              <a:defRPr sz="1700">
                <a:solidFill>
                  <a:schemeClr val="dk2"/>
                </a:solidFill>
              </a:defRPr>
            </a:lvl7pPr>
            <a:lvl8pPr marL="3657600" lvl="7" indent="-336550" rtl="0">
              <a:lnSpc>
                <a:spcPct val="115000"/>
              </a:lnSpc>
              <a:spcBef>
                <a:spcPts val="0"/>
              </a:spcBef>
              <a:spcAft>
                <a:spcPts val="0"/>
              </a:spcAft>
              <a:buClr>
                <a:schemeClr val="dk2"/>
              </a:buClr>
              <a:buSzPts val="1700"/>
              <a:buChar char="○"/>
              <a:defRPr sz="1700">
                <a:solidFill>
                  <a:schemeClr val="dk2"/>
                </a:solidFill>
              </a:defRPr>
            </a:lvl8pPr>
            <a:lvl9pPr marL="4114800" lvl="8" indent="-336550" rtl="0">
              <a:lnSpc>
                <a:spcPct val="115000"/>
              </a:lnSpc>
              <a:spcBef>
                <a:spcPts val="0"/>
              </a:spcBef>
              <a:spcAft>
                <a:spcPts val="0"/>
              </a:spcAft>
              <a:buClr>
                <a:schemeClr val="dk2"/>
              </a:buClr>
              <a:buSzPts val="1700"/>
              <a:buChar char="■"/>
              <a:defRPr sz="1700">
                <a:solidFill>
                  <a:schemeClr val="dk2"/>
                </a:solidFill>
              </a:defRPr>
            </a:lvl9pPr>
          </a:lstStyle>
          <a:p>
            <a:endParaRPr/>
          </a:p>
        </p:txBody>
      </p:sp>
      <p:sp>
        <p:nvSpPr>
          <p:cNvPr id="8" name="Google Shape;8;p1"/>
          <p:cNvSpPr txBox="1">
            <a:spLocks noGrp="1"/>
          </p:cNvSpPr>
          <p:nvPr>
            <p:ph type="sldNum" idx="12"/>
          </p:nvPr>
        </p:nvSpPr>
        <p:spPr>
          <a:xfrm>
            <a:off x="11296610" y="6217623"/>
            <a:ext cx="731520" cy="524914"/>
          </a:xfrm>
          <a:prstGeom prst="rect">
            <a:avLst/>
          </a:prstGeom>
          <a:noFill/>
          <a:ln>
            <a:noFill/>
          </a:ln>
        </p:spPr>
        <p:txBody>
          <a:bodyPr spcFirstLastPara="1" wrap="square" lIns="111750" tIns="111750" rIns="111750" bIns="111750" anchor="ctr" anchorCtr="0">
            <a:normAutofit/>
          </a:bodyPr>
          <a:lstStyle>
            <a:lvl1pPr lvl="0" algn="r" rtl="0">
              <a:buNone/>
              <a:defRPr sz="1280">
                <a:solidFill>
                  <a:schemeClr val="dk2"/>
                </a:solidFill>
              </a:defRPr>
            </a:lvl1pPr>
            <a:lvl2pPr lvl="1" algn="r" rtl="0">
              <a:buNone/>
              <a:defRPr sz="1280">
                <a:solidFill>
                  <a:schemeClr val="dk2"/>
                </a:solidFill>
              </a:defRPr>
            </a:lvl2pPr>
            <a:lvl3pPr lvl="2" algn="r" rtl="0">
              <a:buNone/>
              <a:defRPr sz="1280">
                <a:solidFill>
                  <a:schemeClr val="dk2"/>
                </a:solidFill>
              </a:defRPr>
            </a:lvl3pPr>
            <a:lvl4pPr lvl="3" algn="r" rtl="0">
              <a:buNone/>
              <a:defRPr sz="1280">
                <a:solidFill>
                  <a:schemeClr val="dk2"/>
                </a:solidFill>
              </a:defRPr>
            </a:lvl4pPr>
            <a:lvl5pPr lvl="4" algn="r" rtl="0">
              <a:buNone/>
              <a:defRPr sz="1280">
                <a:solidFill>
                  <a:schemeClr val="dk2"/>
                </a:solidFill>
              </a:defRPr>
            </a:lvl5pPr>
            <a:lvl6pPr lvl="5" algn="r" rtl="0">
              <a:buNone/>
              <a:defRPr sz="1280">
                <a:solidFill>
                  <a:schemeClr val="dk2"/>
                </a:solidFill>
              </a:defRPr>
            </a:lvl6pPr>
            <a:lvl7pPr lvl="6" algn="r" rtl="0">
              <a:buNone/>
              <a:defRPr sz="1280">
                <a:solidFill>
                  <a:schemeClr val="dk2"/>
                </a:solidFill>
              </a:defRPr>
            </a:lvl7pPr>
            <a:lvl8pPr lvl="7" algn="r" rtl="0">
              <a:buNone/>
              <a:defRPr sz="1280">
                <a:solidFill>
                  <a:schemeClr val="dk2"/>
                </a:solidFill>
              </a:defRPr>
            </a:lvl8pPr>
            <a:lvl9pPr lvl="8" algn="r" rtl="0">
              <a:buNone/>
              <a:defRPr sz="128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16749660"/>
      </p:ext>
    </p:extLst>
  </p:cSld>
  <p:clrMap bg1="lt1" tx1="dk1" bg2="dk2" tx2="lt2" accent1="accent1" accent2="accent2" accent3="accent3" accent4="accent4" accent5="accent5" accent6="accent6" hlink="hlink" folHlink="folHlink"/>
  <p:sldLayoutIdLst>
    <p:sldLayoutId id="21474837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6" name="Google Shape;56;p13"/>
          <p:cNvSpPr txBox="1">
            <a:spLocks noGrp="1"/>
          </p:cNvSpPr>
          <p:nvPr>
            <p:ph type="title" idx="4294967295"/>
          </p:nvPr>
        </p:nvSpPr>
        <p:spPr>
          <a:xfrm>
            <a:off x="685801" y="588866"/>
            <a:ext cx="9071680" cy="590842"/>
          </a:xfrm>
          <a:prstGeom prst="rect">
            <a:avLst/>
          </a:prstGeom>
          <a:noFill/>
          <a:ln>
            <a:noFill/>
            <a:prstDash/>
          </a:ln>
          <a:effectLst/>
        </p:spPr>
        <p:txBody>
          <a:bodyPr rot="0" spcFirstLastPara="1" vertOverflow="overflow" horzOverflow="overflow" vert="horz" wrap="square" lIns="119200" tIns="119200" rIns="119200" bIns="119200" numCol="1" spcCol="0" rtlCol="0" fromWordArt="0" anchor="t" anchorCtr="0" forceAA="0" compatLnSpc="1">
            <a:prstTxWarp prst="textNoShape">
              <a:avLst/>
            </a:prstTxWarp>
            <a:spAutoFit/>
          </a:bodyPr>
          <a:lstStyle/>
          <a:p>
            <a:pPr marL="0" marR="0" lvl="0" indent="0" algn="l" defTabSz="975390" rtl="0" eaLnBrk="1" fontAlgn="auto" latinLnBrk="0" hangingPunct="1">
              <a:lnSpc>
                <a:spcPct val="100000"/>
              </a:lnSpc>
              <a:spcBef>
                <a:spcPts val="0"/>
              </a:spcBef>
              <a:spcAft>
                <a:spcPts val="0"/>
              </a:spcAft>
              <a:buClr>
                <a:srgbClr val="000000"/>
              </a:buClr>
              <a:buSzTx/>
              <a:buFont typeface="Arial"/>
              <a:buNone/>
              <a:tabLst/>
              <a:defRPr/>
            </a:pPr>
            <a:r>
              <a:rPr kumimoji="0" lang="en-US" sz="2133" b="1" i="0" u="none" strike="noStrike" kern="0" cap="none" spc="0" normalizeH="0" baseline="0" noProof="0" dirty="0">
                <a:ln>
                  <a:noFill/>
                </a:ln>
                <a:solidFill>
                  <a:srgbClr val="FFFFFF"/>
                </a:solidFill>
                <a:effectLst/>
                <a:uLnTx/>
                <a:uFillTx/>
                <a:latin typeface="Public Sans"/>
                <a:ea typeface="Public Sans"/>
                <a:cs typeface="Public Sans"/>
                <a:sym typeface="Public Sans"/>
              </a:rPr>
              <a:t>User Experience Community of Practice</a:t>
            </a:r>
            <a:endParaRPr kumimoji="0" lang="en-US" sz="2347" b="1" i="0" u="none" strike="noStrike" kern="0" cap="none" spc="0" normalizeH="0" baseline="0" noProof="0" dirty="0">
              <a:ln>
                <a:noFill/>
              </a:ln>
              <a:solidFill>
                <a:srgbClr val="FFFFFF"/>
              </a:solidFill>
              <a:effectLst/>
              <a:uLnTx/>
              <a:uFillTx/>
              <a:latin typeface="Public Sans"/>
              <a:ea typeface="Public Sans"/>
              <a:cs typeface="Public Sans"/>
              <a:sym typeface="Public Sans"/>
            </a:endParaRPr>
          </a:p>
        </p:txBody>
      </p:sp>
      <p:sp>
        <p:nvSpPr>
          <p:cNvPr id="55" name="Google Shape;55;p13"/>
          <p:cNvSpPr txBox="1"/>
          <p:nvPr/>
        </p:nvSpPr>
        <p:spPr>
          <a:xfrm>
            <a:off x="669067" y="1532467"/>
            <a:ext cx="7582400" cy="1838720"/>
          </a:xfrm>
          <a:prstGeom prst="rect">
            <a:avLst/>
          </a:prstGeom>
          <a:noFill/>
          <a:ln>
            <a:noFill/>
          </a:ln>
        </p:spPr>
        <p:txBody>
          <a:bodyPr spcFirstLastPara="1" wrap="square" lIns="119200" tIns="119200" rIns="119200" bIns="119200" anchor="t" anchorCtr="0">
            <a:noAutofit/>
          </a:bodyPr>
          <a:lstStyle/>
          <a:p>
            <a:pPr defTabSz="975390"/>
            <a:r>
              <a:rPr lang="en" sz="3627" b="1">
                <a:solidFill>
                  <a:srgbClr val="FFDB00"/>
                </a:solidFill>
                <a:latin typeface="Public Sans"/>
                <a:ea typeface="Public Sans"/>
                <a:cs typeface="Public Sans"/>
                <a:sym typeface="Public Sans"/>
              </a:rPr>
              <a:t>Cultivating a </a:t>
            </a:r>
            <a:endParaRPr sz="3627" b="1">
              <a:solidFill>
                <a:srgbClr val="FFDB00"/>
              </a:solidFill>
              <a:latin typeface="Public Sans"/>
              <a:ea typeface="Public Sans"/>
              <a:cs typeface="Public Sans"/>
              <a:sym typeface="Public Sans"/>
            </a:endParaRPr>
          </a:p>
          <a:p>
            <a:pPr defTabSz="975390"/>
            <a:r>
              <a:rPr lang="en" sz="3627" b="1">
                <a:solidFill>
                  <a:srgbClr val="FFDB00"/>
                </a:solidFill>
                <a:latin typeface="Public Sans"/>
                <a:ea typeface="Public Sans"/>
                <a:cs typeface="Public Sans"/>
                <a:sym typeface="Public Sans"/>
              </a:rPr>
              <a:t>dynamic career in UX</a:t>
            </a:r>
            <a:endParaRPr sz="3627" b="1">
              <a:solidFill>
                <a:srgbClr val="FFDB00"/>
              </a:solidFill>
              <a:latin typeface="Public Sans"/>
              <a:ea typeface="Public Sans"/>
              <a:cs typeface="Public Sans"/>
              <a:sym typeface="Public Sans"/>
            </a:endParaRPr>
          </a:p>
        </p:txBody>
      </p:sp>
      <p:sp>
        <p:nvSpPr>
          <p:cNvPr id="54" name="Google Shape;54;p13"/>
          <p:cNvSpPr txBox="1"/>
          <p:nvPr/>
        </p:nvSpPr>
        <p:spPr>
          <a:xfrm>
            <a:off x="685801" y="3571240"/>
            <a:ext cx="6016000" cy="1608960"/>
          </a:xfrm>
          <a:prstGeom prst="rect">
            <a:avLst/>
          </a:prstGeom>
          <a:noFill/>
          <a:ln>
            <a:noFill/>
          </a:ln>
        </p:spPr>
        <p:txBody>
          <a:bodyPr spcFirstLastPara="1" wrap="square" lIns="119200" tIns="119200" rIns="119200" bIns="119200" anchor="t" anchorCtr="0">
            <a:noAutofit/>
          </a:bodyPr>
          <a:lstStyle/>
          <a:p>
            <a:pPr defTabSz="975390"/>
            <a:r>
              <a:rPr lang="en" sz="2347">
                <a:solidFill>
                  <a:srgbClr val="FFDB00"/>
                </a:solidFill>
                <a:latin typeface="Public Sans"/>
                <a:ea typeface="Public Sans"/>
                <a:cs typeface="Public Sans"/>
                <a:sym typeface="Public Sans"/>
              </a:rPr>
              <a:t>Date:</a:t>
            </a:r>
            <a:r>
              <a:rPr lang="en" sz="2347">
                <a:solidFill>
                  <a:srgbClr val="FFFFFF"/>
                </a:solidFill>
                <a:latin typeface="Public Sans"/>
                <a:ea typeface="Public Sans"/>
                <a:cs typeface="Public Sans"/>
                <a:sym typeface="Public Sans"/>
              </a:rPr>
              <a:t> September 19, 2023</a:t>
            </a:r>
            <a:br>
              <a:rPr lang="en" sz="2347">
                <a:solidFill>
                  <a:srgbClr val="FFFFFF"/>
                </a:solidFill>
                <a:latin typeface="Public Sans"/>
                <a:ea typeface="Public Sans"/>
                <a:cs typeface="Public Sans"/>
                <a:sym typeface="Public Sans"/>
              </a:rPr>
            </a:br>
            <a:r>
              <a:rPr lang="en" sz="2347">
                <a:solidFill>
                  <a:srgbClr val="FFDB00"/>
                </a:solidFill>
                <a:latin typeface="Public Sans"/>
                <a:ea typeface="Public Sans"/>
                <a:cs typeface="Public Sans"/>
                <a:sym typeface="Public Sans"/>
              </a:rPr>
              <a:t>Time:</a:t>
            </a:r>
            <a:r>
              <a:rPr lang="en" sz="2347">
                <a:solidFill>
                  <a:srgbClr val="FFFFFF"/>
                </a:solidFill>
                <a:latin typeface="Public Sans"/>
                <a:ea typeface="Public Sans"/>
                <a:cs typeface="Public Sans"/>
                <a:sym typeface="Public Sans"/>
              </a:rPr>
              <a:t> 2:00 pm, ET</a:t>
            </a:r>
            <a:endParaRPr sz="2347">
              <a:solidFill>
                <a:srgbClr val="FFFFFF"/>
              </a:solidFill>
              <a:latin typeface="Public Sans"/>
              <a:ea typeface="Public Sans"/>
              <a:cs typeface="Public Sans"/>
              <a:sym typeface="Public Sans"/>
            </a:endParaRPr>
          </a:p>
        </p:txBody>
      </p:sp>
      <p:sp>
        <p:nvSpPr>
          <p:cNvPr id="2" name="TextBox 1">
            <a:extLst>
              <a:ext uri="{FF2B5EF4-FFF2-40B4-BE49-F238E27FC236}">
                <a16:creationId xmlns:a16="http://schemas.microsoft.com/office/drawing/2014/main" id="{D211633C-0331-B590-7FB7-A8CC639D980C}"/>
              </a:ext>
            </a:extLst>
          </p:cNvPr>
          <p:cNvSpPr txBox="1"/>
          <p:nvPr/>
        </p:nvSpPr>
        <p:spPr>
          <a:xfrm>
            <a:off x="11028783" y="6039743"/>
            <a:ext cx="531845" cy="369332"/>
          </a:xfrm>
          <a:prstGeom prst="rect">
            <a:avLst/>
          </a:prstGeom>
          <a:noFill/>
        </p:spPr>
        <p:txBody>
          <a:bodyPr wrap="square" rtlCol="0">
            <a:spAutoFit/>
          </a:bodyPr>
          <a:lstStyle/>
          <a:p>
            <a:r>
              <a:rPr lang="en-US" sz="1800" dirty="0">
                <a:solidFill>
                  <a:schemeClr val="bg1"/>
                </a:solidFill>
                <a:latin typeface="Arial Black" panose="020B0A04020102020204" pitchFamily="34" charset="0"/>
              </a:rPr>
              <a:t>1</a:t>
            </a:r>
          </a:p>
        </p:txBody>
      </p:sp>
    </p:spTree>
    <p:extLst>
      <p:ext uri="{BB962C8B-B14F-4D97-AF65-F5344CB8AC3E}">
        <p14:creationId xmlns:p14="http://schemas.microsoft.com/office/powerpoint/2010/main" val="3741050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B02ADCA-0CB0-824C-A4FC-DC066131D501}"/>
              </a:ext>
            </a:extLst>
          </p:cNvPr>
          <p:cNvSpPr>
            <a:spLocks noGrp="1"/>
          </p:cNvSpPr>
          <p:nvPr>
            <p:ph type="title"/>
          </p:nvPr>
        </p:nvSpPr>
        <p:spPr>
          <a:xfrm>
            <a:off x="457200" y="366713"/>
            <a:ext cx="11276013" cy="443199"/>
          </a:xfrm>
        </p:spPr>
        <p:txBody>
          <a:bodyPr/>
          <a:lstStyle/>
          <a:p>
            <a:r>
              <a:rPr lang="en-US" dirty="0">
                <a:solidFill>
                  <a:schemeClr val="accent4">
                    <a:lumMod val="50000"/>
                  </a:schemeClr>
                </a:solidFill>
              </a:rPr>
              <a:t>  The Human Skills Matrix</a:t>
            </a:r>
          </a:p>
        </p:txBody>
      </p:sp>
      <p:pic>
        <p:nvPicPr>
          <p:cNvPr id="6" name="Picture 5" descr="The Human Skills Matrix diagram with 24 durable skills that workers need to thrive in today's rapidly evolving organizations.">
            <a:extLst>
              <a:ext uri="{FF2B5EF4-FFF2-40B4-BE49-F238E27FC236}">
                <a16:creationId xmlns:a16="http://schemas.microsoft.com/office/drawing/2014/main" id="{1E348D43-2DEC-41AF-9AB4-B170167D3FE4}"/>
              </a:ext>
            </a:extLst>
          </p:cNvPr>
          <p:cNvPicPr>
            <a:picLocks noChangeAspect="1"/>
          </p:cNvPicPr>
          <p:nvPr/>
        </p:nvPicPr>
        <p:blipFill>
          <a:blip r:embed="rId3"/>
          <a:stretch>
            <a:fillRect/>
          </a:stretch>
        </p:blipFill>
        <p:spPr>
          <a:xfrm>
            <a:off x="540666" y="147474"/>
            <a:ext cx="9998306" cy="6378493"/>
          </a:xfrm>
          <a:prstGeom prst="rect">
            <a:avLst/>
          </a:prstGeom>
        </p:spPr>
      </p:pic>
      <p:sp>
        <p:nvSpPr>
          <p:cNvPr id="7" name="TextBox 6">
            <a:extLst>
              <a:ext uri="{FF2B5EF4-FFF2-40B4-BE49-F238E27FC236}">
                <a16:creationId xmlns:a16="http://schemas.microsoft.com/office/drawing/2014/main" id="{3ABB6840-C906-4050-922B-CF607B196843}"/>
              </a:ext>
            </a:extLst>
          </p:cNvPr>
          <p:cNvSpPr txBox="1"/>
          <p:nvPr/>
        </p:nvSpPr>
        <p:spPr>
          <a:xfrm>
            <a:off x="540666" y="6383908"/>
            <a:ext cx="6850003" cy="461665"/>
          </a:xfrm>
          <a:prstGeom prst="rect">
            <a:avLst/>
          </a:prstGeom>
          <a:noFill/>
        </p:spPr>
        <p:txBody>
          <a:bodyPr wrap="square" rtlCol="0">
            <a:spAutoFit/>
          </a:bodyPr>
          <a:lstStyle/>
          <a:p>
            <a:r>
              <a:rPr lang="en-US" sz="1200" dirty="0">
                <a:solidFill>
                  <a:schemeClr val="accent4">
                    <a:lumMod val="50000"/>
                  </a:schemeClr>
                </a:solidFill>
              </a:rPr>
              <a:t>Source: Diagram from The Human Skills Matrix | MIT J-WEL</a:t>
            </a:r>
          </a:p>
          <a:p>
            <a:r>
              <a:rPr lang="en-US" sz="1200" dirty="0">
                <a:solidFill>
                  <a:schemeClr val="accent4">
                    <a:lumMod val="50000"/>
                  </a:schemeClr>
                </a:solidFill>
              </a:rPr>
              <a:t>https://jwel.mit.edu/human-skills-matrix</a:t>
            </a:r>
          </a:p>
        </p:txBody>
      </p:sp>
      <p:sp>
        <p:nvSpPr>
          <p:cNvPr id="2" name="TextBox 1">
            <a:extLst>
              <a:ext uri="{FF2B5EF4-FFF2-40B4-BE49-F238E27FC236}">
                <a16:creationId xmlns:a16="http://schemas.microsoft.com/office/drawing/2014/main" id="{C9337321-D229-F07C-7129-02F871E70851}"/>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10</a:t>
            </a:r>
          </a:p>
        </p:txBody>
      </p:sp>
    </p:spTree>
    <p:extLst>
      <p:ext uri="{BB962C8B-B14F-4D97-AF65-F5344CB8AC3E}">
        <p14:creationId xmlns:p14="http://schemas.microsoft.com/office/powerpoint/2010/main" val="250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457200" y="366713"/>
            <a:ext cx="11276013" cy="818275"/>
          </a:xfrm>
        </p:spPr>
        <p:txBody>
          <a:bodyPr/>
          <a:lstStyle/>
          <a:p>
            <a:r>
              <a:rPr lang="en-US" dirty="0">
                <a:solidFill>
                  <a:schemeClr val="accent4">
                    <a:lumMod val="50000"/>
                  </a:schemeClr>
                </a:solidFill>
              </a:rPr>
              <a:t>Look to the strategic and directional plans for organizational literacy</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457200" y="1762900"/>
            <a:ext cx="9832157" cy="4442053"/>
          </a:xfrm>
        </p:spPr>
        <p:txBody>
          <a:bodyPr/>
          <a:lstStyle/>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Annual reports can demonstrate where improvement is needed or expected</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Strategic plan goals and objectives demonstrate where investments will be made, or the top priorities</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Executive orders and laws such as the 21st Century Integrated Digital Experience Act (21st Century IDEA)</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Connect to gaps, goals, and initiatives directly by including in regular work or joining initiatives; or indirectly by gaining and sharing knowledge in those areas</a:t>
            </a:r>
          </a:p>
        </p:txBody>
      </p:sp>
      <p:sp>
        <p:nvSpPr>
          <p:cNvPr id="4" name="TextBox 3">
            <a:extLst>
              <a:ext uri="{FF2B5EF4-FFF2-40B4-BE49-F238E27FC236}">
                <a16:creationId xmlns:a16="http://schemas.microsoft.com/office/drawing/2014/main" id="{8F7DB3FE-8B98-59F7-46BE-57690664808E}"/>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11</a:t>
            </a:r>
          </a:p>
        </p:txBody>
      </p:sp>
    </p:spTree>
    <p:extLst>
      <p:ext uri="{BB962C8B-B14F-4D97-AF65-F5344CB8AC3E}">
        <p14:creationId xmlns:p14="http://schemas.microsoft.com/office/powerpoint/2010/main" val="55490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457200" y="366713"/>
            <a:ext cx="11276013" cy="818275"/>
          </a:xfrm>
        </p:spPr>
        <p:txBody>
          <a:bodyPr/>
          <a:lstStyle/>
          <a:p>
            <a:r>
              <a:rPr lang="en-US" dirty="0">
                <a:solidFill>
                  <a:schemeClr val="accent4">
                    <a:lumMod val="50000"/>
                  </a:schemeClr>
                </a:solidFill>
              </a:rPr>
              <a:t>Successful habits of a dynamic career</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457200" y="1274603"/>
            <a:ext cx="9832157" cy="4442053"/>
          </a:xfrm>
        </p:spPr>
        <p:txBody>
          <a:bodyPr/>
          <a:lstStyle/>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Increase skills and ability to respond to change</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Career path design and introspection </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Complementary and parallel pursuits, in and out of the workplace</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Habitually capture ideas and experiment</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View career as a series of initiatives or projects</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Continuously seek feedback from peers and managers</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Cultivate professional network and a personal brand</a:t>
            </a:r>
          </a:p>
        </p:txBody>
      </p:sp>
      <p:sp>
        <p:nvSpPr>
          <p:cNvPr id="4" name="TextBox 3">
            <a:extLst>
              <a:ext uri="{FF2B5EF4-FFF2-40B4-BE49-F238E27FC236}">
                <a16:creationId xmlns:a16="http://schemas.microsoft.com/office/drawing/2014/main" id="{8F7DB3FE-8B98-59F7-46BE-57690664808E}"/>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12</a:t>
            </a:r>
          </a:p>
        </p:txBody>
      </p:sp>
    </p:spTree>
    <p:extLst>
      <p:ext uri="{BB962C8B-B14F-4D97-AF65-F5344CB8AC3E}">
        <p14:creationId xmlns:p14="http://schemas.microsoft.com/office/powerpoint/2010/main" val="97676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solidFill>
                  <a:srgbClr val="0070C0"/>
                </a:solidFill>
                <a:latin typeface="Arial Black"/>
                <a:ea typeface="Arial Black"/>
                <a:cs typeface="Arial Black"/>
                <a:sym typeface="Arial Black"/>
              </a:rPr>
              <a:t>Special guest</a:t>
            </a:r>
            <a:br>
              <a:rPr lang="en-US" dirty="0">
                <a:solidFill>
                  <a:srgbClr val="0070C0"/>
                </a:solidFill>
                <a:latin typeface="Arial Black"/>
                <a:ea typeface="Arial Black"/>
                <a:cs typeface="Arial Black"/>
                <a:sym typeface="Arial Black"/>
              </a:rPr>
            </a:br>
            <a:br>
              <a:rPr lang="en-US" dirty="0">
                <a:solidFill>
                  <a:srgbClr val="0070C0"/>
                </a:solidFill>
                <a:latin typeface="Arial Black"/>
                <a:ea typeface="Arial Black"/>
                <a:cs typeface="Arial Black"/>
                <a:sym typeface="Arial Black"/>
              </a:rPr>
            </a:br>
            <a:r>
              <a:rPr lang="en-US" dirty="0">
                <a:solidFill>
                  <a:schemeClr val="accent4">
                    <a:lumMod val="50000"/>
                  </a:schemeClr>
                </a:solidFill>
                <a:latin typeface="Arial Black"/>
                <a:ea typeface="Arial Black"/>
                <a:cs typeface="Arial Black"/>
                <a:sym typeface="Arial Black"/>
              </a:rPr>
              <a:t>Michelle Zager</a:t>
            </a:r>
            <a:br>
              <a:rPr lang="en-US" dirty="0">
                <a:solidFill>
                  <a:schemeClr val="accent4">
                    <a:lumMod val="50000"/>
                  </a:schemeClr>
                </a:solidFill>
                <a:latin typeface="Arial Black"/>
                <a:ea typeface="Arial Black"/>
                <a:cs typeface="Arial Black"/>
                <a:sym typeface="Arial Black"/>
              </a:rPr>
            </a:br>
            <a:r>
              <a:rPr lang="en-US" dirty="0">
                <a:solidFill>
                  <a:srgbClr val="FF9900"/>
                </a:solidFill>
                <a:latin typeface="Arial Black"/>
                <a:ea typeface="Arial Black"/>
                <a:cs typeface="Arial Black"/>
                <a:sym typeface="Arial Black"/>
              </a:rPr>
              <a:t>TEI</a:t>
            </a:r>
            <a:endParaRPr lang="en-US" dirty="0">
              <a:solidFill>
                <a:srgbClr val="FF9900"/>
              </a:solidFill>
            </a:endParaRPr>
          </a:p>
        </p:txBody>
      </p:sp>
      <p:sp>
        <p:nvSpPr>
          <p:cNvPr id="2" name="TextBox 1">
            <a:extLst>
              <a:ext uri="{FF2B5EF4-FFF2-40B4-BE49-F238E27FC236}">
                <a16:creationId xmlns:a16="http://schemas.microsoft.com/office/drawing/2014/main" id="{F6EF4022-A600-92F8-9A66-BD1A1120C37B}"/>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13</a:t>
            </a:r>
          </a:p>
        </p:txBody>
      </p:sp>
    </p:spTree>
    <p:extLst>
      <p:ext uri="{BB962C8B-B14F-4D97-AF65-F5344CB8AC3E}">
        <p14:creationId xmlns:p14="http://schemas.microsoft.com/office/powerpoint/2010/main" val="135723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82161AF-5D5C-59B3-A36B-B6C656F91CE8}"/>
              </a:ext>
            </a:extLst>
          </p:cNvPr>
          <p:cNvSpPr>
            <a:spLocks noGrp="1"/>
          </p:cNvSpPr>
          <p:nvPr>
            <p:ph type="title"/>
          </p:nvPr>
        </p:nvSpPr>
        <p:spPr>
          <a:xfrm>
            <a:off x="457993" y="385374"/>
            <a:ext cx="11276013" cy="443199"/>
          </a:xfrm>
        </p:spPr>
        <p:txBody>
          <a:bodyPr/>
          <a:lstStyle/>
          <a:p>
            <a:r>
              <a:rPr lang="en-US" dirty="0">
                <a:solidFill>
                  <a:schemeClr val="accent4">
                    <a:lumMod val="50000"/>
                  </a:schemeClr>
                </a:solidFill>
              </a:rPr>
              <a:t>Where the story begins</a:t>
            </a:r>
          </a:p>
        </p:txBody>
      </p:sp>
      <p:pic>
        <p:nvPicPr>
          <p:cNvPr id="9" name="Picture 8" descr="Federal Building at 11000 Wilshire">
            <a:extLst>
              <a:ext uri="{FF2B5EF4-FFF2-40B4-BE49-F238E27FC236}">
                <a16:creationId xmlns:a16="http://schemas.microsoft.com/office/drawing/2014/main" id="{61EBA0D6-8444-8F74-342E-3D069970D2D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320" y="1360602"/>
            <a:ext cx="6220408" cy="41469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105E266-964B-A516-D098-398F6731AB65}"/>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14</a:t>
            </a:r>
          </a:p>
        </p:txBody>
      </p:sp>
    </p:spTree>
    <p:extLst>
      <p:ext uri="{BB962C8B-B14F-4D97-AF65-F5344CB8AC3E}">
        <p14:creationId xmlns:p14="http://schemas.microsoft.com/office/powerpoint/2010/main" val="350669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E10788AB-927E-63A9-4A25-45D88CD34A9F}"/>
              </a:ext>
            </a:extLst>
          </p:cNvPr>
          <p:cNvSpPr>
            <a:spLocks noGrp="1"/>
          </p:cNvSpPr>
          <p:nvPr>
            <p:ph type="title"/>
          </p:nvPr>
        </p:nvSpPr>
        <p:spPr>
          <a:xfrm>
            <a:off x="457200" y="366713"/>
            <a:ext cx="11276013" cy="443199"/>
          </a:xfrm>
        </p:spPr>
        <p:txBody>
          <a:bodyPr/>
          <a:lstStyle/>
          <a:p>
            <a:r>
              <a:rPr lang="en-US" dirty="0">
                <a:solidFill>
                  <a:schemeClr val="accent4">
                    <a:lumMod val="50000"/>
                  </a:schemeClr>
                </a:solidFill>
              </a:rPr>
              <a:t>Job crafting</a:t>
            </a:r>
          </a:p>
        </p:txBody>
      </p:sp>
      <p:sp>
        <p:nvSpPr>
          <p:cNvPr id="6" name="Text Placeholder 3">
            <a:extLst>
              <a:ext uri="{FF2B5EF4-FFF2-40B4-BE49-F238E27FC236}">
                <a16:creationId xmlns:a16="http://schemas.microsoft.com/office/drawing/2014/main" id="{10556159-94A8-3F3A-89C7-EE1378546101}"/>
              </a:ext>
            </a:extLst>
          </p:cNvPr>
          <p:cNvSpPr>
            <a:spLocks noGrp="1"/>
          </p:cNvSpPr>
          <p:nvPr>
            <p:ph type="body" idx="1"/>
          </p:nvPr>
        </p:nvSpPr>
        <p:spPr>
          <a:xfrm>
            <a:off x="1726163" y="1259634"/>
            <a:ext cx="5638799" cy="4485820"/>
          </a:xfrm>
        </p:spPr>
        <p:txBody>
          <a:bodyPr/>
          <a:lstStyle/>
          <a:p>
            <a:pPr marL="0" indent="0">
              <a:buNone/>
            </a:pPr>
            <a:r>
              <a:rPr lang="en-US" sz="2800" dirty="0">
                <a:solidFill>
                  <a:srgbClr val="004D6C"/>
                </a:solidFill>
              </a:rPr>
              <a:t>Resources for Adding a “Task”</a:t>
            </a:r>
          </a:p>
          <a:p>
            <a:pPr marL="458788" indent="-460375">
              <a:buClr>
                <a:srgbClr val="FF9900"/>
              </a:buClr>
              <a:buSzPct val="130000"/>
              <a:buFont typeface="Arial" panose="020B0604020202020204" pitchFamily="34" charset="0"/>
              <a:buChar char="•"/>
            </a:pPr>
            <a:r>
              <a:rPr lang="en-US" sz="2800" dirty="0">
                <a:solidFill>
                  <a:srgbClr val="004D6C"/>
                </a:solidFill>
              </a:rPr>
              <a:t>USA Jobs</a:t>
            </a:r>
          </a:p>
          <a:p>
            <a:pPr marL="458788" indent="-460375">
              <a:buClr>
                <a:srgbClr val="FF9900"/>
              </a:buClr>
              <a:buSzPct val="130000"/>
              <a:buFont typeface="Arial" panose="020B0604020202020204" pitchFamily="34" charset="0"/>
              <a:buChar char="•"/>
            </a:pPr>
            <a:r>
              <a:rPr lang="en-US" sz="2800" dirty="0">
                <a:solidFill>
                  <a:srgbClr val="004D6C"/>
                </a:solidFill>
              </a:rPr>
              <a:t>External Listings</a:t>
            </a:r>
          </a:p>
          <a:p>
            <a:pPr marL="458788" indent="-460375">
              <a:buClr>
                <a:srgbClr val="FF9900"/>
              </a:buClr>
              <a:buSzPct val="130000"/>
              <a:buFont typeface="Arial" panose="020B0604020202020204" pitchFamily="34" charset="0"/>
              <a:buChar char="•"/>
            </a:pPr>
            <a:r>
              <a:rPr lang="en-US" sz="2800" dirty="0">
                <a:solidFill>
                  <a:srgbClr val="004D6C"/>
                </a:solidFill>
              </a:rPr>
              <a:t>Your Network </a:t>
            </a:r>
          </a:p>
          <a:p>
            <a:pPr indent="-457200">
              <a:buClr>
                <a:srgbClr val="FF9900"/>
              </a:buClr>
              <a:buSzPct val="115000"/>
            </a:pPr>
            <a:endParaRPr lang="en-US" dirty="0">
              <a:solidFill>
                <a:schemeClr val="accent4">
                  <a:lumMod val="50000"/>
                </a:schemeClr>
              </a:solidFill>
            </a:endParaRPr>
          </a:p>
          <a:p>
            <a:pPr marL="0" indent="0">
              <a:buClr>
                <a:srgbClr val="FF9900"/>
              </a:buClr>
              <a:buSzPct val="115000"/>
              <a:buNone/>
            </a:pPr>
            <a:endParaRPr lang="en-US" dirty="0">
              <a:solidFill>
                <a:schemeClr val="accent4">
                  <a:lumMod val="50000"/>
                </a:schemeClr>
              </a:solidFill>
            </a:endParaRPr>
          </a:p>
        </p:txBody>
      </p:sp>
      <p:sp>
        <p:nvSpPr>
          <p:cNvPr id="10" name="TextBox 9">
            <a:extLst>
              <a:ext uri="{FF2B5EF4-FFF2-40B4-BE49-F238E27FC236}">
                <a16:creationId xmlns:a16="http://schemas.microsoft.com/office/drawing/2014/main" id="{7A6A40AA-9D04-61A4-5AD2-0A822375AD2F}"/>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15</a:t>
            </a:r>
          </a:p>
        </p:txBody>
      </p:sp>
    </p:spTree>
    <p:extLst>
      <p:ext uri="{BB962C8B-B14F-4D97-AF65-F5344CB8AC3E}">
        <p14:creationId xmlns:p14="http://schemas.microsoft.com/office/powerpoint/2010/main" val="306412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46CCAC1-A055-2A21-08AB-B8C243BEDF07}"/>
              </a:ext>
            </a:extLst>
          </p:cNvPr>
          <p:cNvSpPr>
            <a:spLocks noGrp="1"/>
          </p:cNvSpPr>
          <p:nvPr>
            <p:ph type="title"/>
          </p:nvPr>
        </p:nvSpPr>
        <p:spPr>
          <a:xfrm>
            <a:off x="457200" y="366713"/>
            <a:ext cx="11276013" cy="443199"/>
          </a:xfrm>
        </p:spPr>
        <p:txBody>
          <a:bodyPr/>
          <a:lstStyle/>
          <a:p>
            <a:r>
              <a:rPr lang="en-US" dirty="0">
                <a:solidFill>
                  <a:srgbClr val="004D6C"/>
                </a:solidFill>
                <a:latin typeface="Arial Black" panose="020B0A04020102020204" pitchFamily="34" charset="0"/>
              </a:rPr>
              <a:t>Archetypes/personas </a:t>
            </a:r>
          </a:p>
        </p:txBody>
      </p:sp>
      <p:sp>
        <p:nvSpPr>
          <p:cNvPr id="9" name="Text Placeholder 3">
            <a:extLst>
              <a:ext uri="{FF2B5EF4-FFF2-40B4-BE49-F238E27FC236}">
                <a16:creationId xmlns:a16="http://schemas.microsoft.com/office/drawing/2014/main" id="{9B90C3B3-14DA-3412-8F28-9171EABBD873}"/>
              </a:ext>
            </a:extLst>
          </p:cNvPr>
          <p:cNvSpPr>
            <a:spLocks noGrp="1"/>
          </p:cNvSpPr>
          <p:nvPr>
            <p:ph type="body" idx="1"/>
          </p:nvPr>
        </p:nvSpPr>
        <p:spPr>
          <a:xfrm>
            <a:off x="1847462" y="1287624"/>
            <a:ext cx="7716416" cy="4541805"/>
          </a:xfrm>
        </p:spPr>
        <p:txBody>
          <a:bodyPr/>
          <a:lstStyle/>
          <a:p>
            <a:pPr marL="0" indent="0">
              <a:buClr>
                <a:srgbClr val="FF9900"/>
              </a:buClr>
              <a:buNone/>
            </a:pPr>
            <a:r>
              <a:rPr lang="en-US" sz="2800" dirty="0">
                <a:solidFill>
                  <a:srgbClr val="004D6C"/>
                </a:solidFill>
              </a:rPr>
              <a:t>Draw from:</a:t>
            </a:r>
          </a:p>
          <a:p>
            <a:pPr marL="344488" indent="-344488">
              <a:buClr>
                <a:srgbClr val="FF9900"/>
              </a:buClr>
              <a:buSzPct val="120000"/>
              <a:buFont typeface="Arial" panose="020B0604020202020204" pitchFamily="34" charset="0"/>
              <a:buChar char="•"/>
            </a:pPr>
            <a:r>
              <a:rPr lang="en-US" sz="2800" dirty="0">
                <a:solidFill>
                  <a:srgbClr val="004D6C"/>
                </a:solidFill>
              </a:rPr>
              <a:t>Your own experience</a:t>
            </a:r>
          </a:p>
          <a:p>
            <a:pPr marL="344488" indent="-344488">
              <a:buClr>
                <a:srgbClr val="FF9900"/>
              </a:buClr>
              <a:buSzPct val="120000"/>
              <a:buFont typeface="Arial" panose="020B0604020202020204" pitchFamily="34" charset="0"/>
              <a:buChar char="•"/>
            </a:pPr>
            <a:r>
              <a:rPr lang="en-US" sz="2800" dirty="0">
                <a:solidFill>
                  <a:srgbClr val="004D6C"/>
                </a:solidFill>
              </a:rPr>
              <a:t>Other federal employees doing similar work</a:t>
            </a:r>
          </a:p>
          <a:p>
            <a:pPr marL="344488" indent="-344488">
              <a:buClr>
                <a:srgbClr val="FF9900"/>
              </a:buClr>
              <a:buSzPct val="120000"/>
              <a:buFont typeface="Arial" panose="020B0604020202020204" pitchFamily="34" charset="0"/>
              <a:buChar char="•"/>
            </a:pPr>
            <a:r>
              <a:rPr lang="en-US" sz="2800" dirty="0">
                <a:solidFill>
                  <a:srgbClr val="004D6C"/>
                </a:solidFill>
              </a:rPr>
              <a:t>Academics </a:t>
            </a:r>
          </a:p>
          <a:p>
            <a:pPr marL="344488" indent="-344488">
              <a:buClr>
                <a:srgbClr val="FF9900"/>
              </a:buClr>
              <a:buSzPct val="120000"/>
              <a:buFont typeface="Arial" panose="020B0604020202020204" pitchFamily="34" charset="0"/>
              <a:buChar char="•"/>
            </a:pPr>
            <a:r>
              <a:rPr lang="en-US" sz="2800" dirty="0">
                <a:solidFill>
                  <a:srgbClr val="004D6C"/>
                </a:solidFill>
              </a:rPr>
              <a:t>Literature review</a:t>
            </a:r>
          </a:p>
          <a:p>
            <a:pPr marL="344488" indent="-344488">
              <a:buClr>
                <a:srgbClr val="FF9900"/>
              </a:buClr>
              <a:buSzPct val="120000"/>
              <a:buFont typeface="Arial" panose="020B0604020202020204" pitchFamily="34" charset="0"/>
              <a:buChar char="•"/>
            </a:pPr>
            <a:r>
              <a:rPr lang="en-US" sz="2800" dirty="0">
                <a:solidFill>
                  <a:srgbClr val="004D6C"/>
                </a:solidFill>
              </a:rPr>
              <a:t>Open Opportunities: focus groups, surveys </a:t>
            </a:r>
          </a:p>
          <a:p>
            <a:pPr marL="0" indent="0">
              <a:buNone/>
            </a:pPr>
            <a:r>
              <a:rPr lang="en-US" sz="2800" dirty="0">
                <a:solidFill>
                  <a:srgbClr val="004D6C"/>
                </a:solidFill>
              </a:rPr>
              <a:t>     (https://openopps.usajobs.gov/)</a:t>
            </a:r>
            <a:endParaRPr lang="en-US" dirty="0">
              <a:solidFill>
                <a:srgbClr val="004D6C"/>
              </a:solidFill>
            </a:endParaRPr>
          </a:p>
          <a:p>
            <a:pPr indent="-457200">
              <a:buClr>
                <a:srgbClr val="FF9900"/>
              </a:buClr>
              <a:buSzPct val="115000"/>
            </a:pPr>
            <a:endParaRPr lang="en-US" dirty="0">
              <a:solidFill>
                <a:schemeClr val="accent4">
                  <a:lumMod val="50000"/>
                </a:schemeClr>
              </a:solidFill>
            </a:endParaRPr>
          </a:p>
          <a:p>
            <a:pPr marL="0" indent="0">
              <a:buClr>
                <a:srgbClr val="FF9900"/>
              </a:buClr>
              <a:buSzPct val="115000"/>
              <a:buNone/>
            </a:pPr>
            <a:endParaRPr lang="en-US" dirty="0">
              <a:solidFill>
                <a:schemeClr val="accent4">
                  <a:lumMod val="50000"/>
                </a:schemeClr>
              </a:solidFill>
            </a:endParaRPr>
          </a:p>
        </p:txBody>
      </p:sp>
      <p:sp>
        <p:nvSpPr>
          <p:cNvPr id="10" name="TextBox 9">
            <a:extLst>
              <a:ext uri="{FF2B5EF4-FFF2-40B4-BE49-F238E27FC236}">
                <a16:creationId xmlns:a16="http://schemas.microsoft.com/office/drawing/2014/main" id="{D1E6FDA6-9EC0-AA6E-517F-8ADED8FA611B}"/>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16</a:t>
            </a:r>
          </a:p>
        </p:txBody>
      </p:sp>
    </p:spTree>
    <p:extLst>
      <p:ext uri="{BB962C8B-B14F-4D97-AF65-F5344CB8AC3E}">
        <p14:creationId xmlns:p14="http://schemas.microsoft.com/office/powerpoint/2010/main" val="38662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solidFill>
                  <a:schemeClr val="accent4">
                    <a:lumMod val="50000"/>
                  </a:schemeClr>
                </a:solidFill>
                <a:latin typeface="Arial Black"/>
                <a:ea typeface="Arial Black"/>
                <a:cs typeface="Arial Black"/>
                <a:sym typeface="Arial Black"/>
              </a:rPr>
              <a:t>Specific considerations for </a:t>
            </a:r>
            <a:r>
              <a:rPr lang="en-US" dirty="0">
                <a:solidFill>
                  <a:schemeClr val="accent4">
                    <a:lumMod val="50000"/>
                  </a:schemeClr>
                </a:solidFill>
              </a:rPr>
              <a:t>a</a:t>
            </a:r>
            <a:r>
              <a:rPr lang="en-US" dirty="0">
                <a:solidFill>
                  <a:schemeClr val="accent4">
                    <a:lumMod val="50000"/>
                  </a:schemeClr>
                </a:solidFill>
                <a:latin typeface="Arial Black"/>
                <a:ea typeface="Arial Black"/>
                <a:cs typeface="Arial Black"/>
                <a:sym typeface="Arial Black"/>
              </a:rPr>
              <a:t> dynamic career in user </a:t>
            </a:r>
            <a:r>
              <a:rPr lang="en-US" dirty="0">
                <a:solidFill>
                  <a:schemeClr val="accent4">
                    <a:lumMod val="50000"/>
                  </a:schemeClr>
                </a:solidFill>
              </a:rPr>
              <a:t>e</a:t>
            </a:r>
            <a:r>
              <a:rPr lang="en-US" dirty="0">
                <a:solidFill>
                  <a:schemeClr val="accent4">
                    <a:lumMod val="50000"/>
                  </a:schemeClr>
                </a:solidFill>
                <a:latin typeface="Arial Black"/>
                <a:ea typeface="Arial Black"/>
                <a:cs typeface="Arial Black"/>
                <a:sym typeface="Arial Black"/>
              </a:rPr>
              <a:t>xperience</a:t>
            </a:r>
            <a:br>
              <a:rPr lang="en-US" dirty="0">
                <a:solidFill>
                  <a:schemeClr val="accent4">
                    <a:lumMod val="50000"/>
                  </a:schemeClr>
                </a:solidFill>
                <a:latin typeface="Arial Black"/>
                <a:ea typeface="Arial Black"/>
                <a:cs typeface="Arial Black"/>
                <a:sym typeface="Arial Black"/>
              </a:rPr>
            </a:br>
            <a:br>
              <a:rPr lang="en-US" dirty="0">
                <a:solidFill>
                  <a:schemeClr val="accent4">
                    <a:lumMod val="50000"/>
                  </a:schemeClr>
                </a:solidFill>
                <a:latin typeface="Arial Black"/>
                <a:ea typeface="Arial Black"/>
                <a:cs typeface="Arial Black"/>
                <a:sym typeface="Arial Black"/>
              </a:rPr>
            </a:br>
            <a:r>
              <a:rPr lang="en-US" sz="3200" dirty="0">
                <a:solidFill>
                  <a:srgbClr val="004D6C"/>
                </a:solidFill>
                <a:latin typeface="Arial Black"/>
                <a:ea typeface="Arial Black"/>
                <a:cs typeface="Arial Black"/>
                <a:sym typeface="Arial Black"/>
              </a:rPr>
              <a:t>Carlos Alvarado</a:t>
            </a:r>
            <a:br>
              <a:rPr lang="en-US" sz="3200" dirty="0">
                <a:solidFill>
                  <a:srgbClr val="FF9900"/>
                </a:solidFill>
                <a:latin typeface="Arial Black"/>
                <a:ea typeface="Arial Black"/>
                <a:cs typeface="Arial Black"/>
                <a:sym typeface="Arial Black"/>
              </a:rPr>
            </a:br>
            <a:r>
              <a:rPr lang="en-US" sz="3200" dirty="0">
                <a:solidFill>
                  <a:srgbClr val="FF9900"/>
                </a:solidFill>
                <a:latin typeface="Arial Black"/>
                <a:ea typeface="Arial Black"/>
                <a:cs typeface="Arial Black"/>
                <a:sym typeface="Arial Black"/>
              </a:rPr>
              <a:t>Library of Congress</a:t>
            </a:r>
            <a:endParaRPr lang="en-US" dirty="0">
              <a:solidFill>
                <a:schemeClr val="accent4">
                  <a:lumMod val="50000"/>
                </a:schemeClr>
              </a:solidFill>
            </a:endParaRPr>
          </a:p>
        </p:txBody>
      </p:sp>
      <p:sp>
        <p:nvSpPr>
          <p:cNvPr id="2" name="TextBox 1">
            <a:extLst>
              <a:ext uri="{FF2B5EF4-FFF2-40B4-BE49-F238E27FC236}">
                <a16:creationId xmlns:a16="http://schemas.microsoft.com/office/drawing/2014/main" id="{C5D780E9-B3BD-7685-C6D6-5C5B5C04B35B}"/>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17</a:t>
            </a:r>
          </a:p>
        </p:txBody>
      </p:sp>
    </p:spTree>
    <p:extLst>
      <p:ext uri="{BB962C8B-B14F-4D97-AF65-F5344CB8AC3E}">
        <p14:creationId xmlns:p14="http://schemas.microsoft.com/office/powerpoint/2010/main" val="24358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p:txBody>
          <a:bodyPr/>
          <a:lstStyle/>
          <a:p>
            <a:r>
              <a:rPr lang="en-US" dirty="0">
                <a:solidFill>
                  <a:schemeClr val="accent4">
                    <a:lumMod val="50000"/>
                  </a:schemeClr>
                </a:solidFill>
              </a:rPr>
              <a:t>Experiment and push your boundaries</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1" y="1558004"/>
            <a:ext cx="4050791" cy="4460873"/>
          </a:xfrm>
        </p:spPr>
        <p:txBody>
          <a:bodyPr/>
          <a:lstStyle/>
          <a:p>
            <a:pPr indent="-457200">
              <a:buClr>
                <a:srgbClr val="FF9900"/>
              </a:buClr>
              <a:buSzPct val="115000"/>
            </a:pPr>
            <a:r>
              <a:rPr lang="en-US" dirty="0">
                <a:solidFill>
                  <a:schemeClr val="accent4">
                    <a:lumMod val="50000"/>
                  </a:schemeClr>
                </a:solidFill>
              </a:rPr>
              <a:t>Career paths are rarely linear but there are usually common threads</a:t>
            </a:r>
          </a:p>
          <a:p>
            <a:pPr indent="-457200">
              <a:buClr>
                <a:srgbClr val="FF9900"/>
              </a:buClr>
              <a:buSzPct val="115000"/>
            </a:pPr>
            <a:r>
              <a:rPr lang="en-US" dirty="0">
                <a:solidFill>
                  <a:schemeClr val="accent4">
                    <a:lumMod val="50000"/>
                  </a:schemeClr>
                </a:solidFill>
              </a:rPr>
              <a:t>What interests you at a fundamental level?</a:t>
            </a:r>
          </a:p>
          <a:p>
            <a:pPr indent="-457200">
              <a:buClr>
                <a:srgbClr val="FF9900"/>
              </a:buClr>
              <a:buSzPct val="115000"/>
            </a:pPr>
            <a:endParaRPr lang="en-US" dirty="0">
              <a:solidFill>
                <a:schemeClr val="accent4">
                  <a:lumMod val="50000"/>
                </a:schemeClr>
              </a:solidFill>
            </a:endParaRPr>
          </a:p>
          <a:p>
            <a:pPr marL="0" indent="0">
              <a:buClr>
                <a:srgbClr val="FF9900"/>
              </a:buClr>
              <a:buSzPct val="115000"/>
              <a:buNone/>
            </a:pPr>
            <a:endParaRPr lang="en-US" dirty="0">
              <a:solidFill>
                <a:schemeClr val="accent4">
                  <a:lumMod val="50000"/>
                </a:schemeClr>
              </a:solidFill>
            </a:endParaRPr>
          </a:p>
        </p:txBody>
      </p:sp>
      <p:pic>
        <p:nvPicPr>
          <p:cNvPr id="5" name="Picture 4" descr="An image called Career Paths Are Never as Straightforward as We Believe showing diagrams of two different career paths, a linear progression, and a convoluted path">
            <a:extLst>
              <a:ext uri="{FF2B5EF4-FFF2-40B4-BE49-F238E27FC236}">
                <a16:creationId xmlns:a16="http://schemas.microsoft.com/office/drawing/2014/main" id="{4C2F91AE-6272-5066-9102-4CE050C97B27}"/>
              </a:ext>
            </a:extLst>
          </p:cNvPr>
          <p:cNvPicPr>
            <a:picLocks noChangeAspect="1"/>
          </p:cNvPicPr>
          <p:nvPr/>
        </p:nvPicPr>
        <p:blipFill>
          <a:blip r:embed="rId3"/>
          <a:stretch>
            <a:fillRect/>
          </a:stretch>
        </p:blipFill>
        <p:spPr>
          <a:xfrm>
            <a:off x="4880959" y="1554480"/>
            <a:ext cx="6648246" cy="3465575"/>
          </a:xfrm>
          <a:prstGeom prst="rect">
            <a:avLst/>
          </a:prstGeom>
        </p:spPr>
      </p:pic>
      <p:sp>
        <p:nvSpPr>
          <p:cNvPr id="6" name="TextBox 5" descr="A diagram called Career Paths Are Never as Straightforward as We Believe showing two different career paths">
            <a:extLst>
              <a:ext uri="{FF2B5EF4-FFF2-40B4-BE49-F238E27FC236}">
                <a16:creationId xmlns:a16="http://schemas.microsoft.com/office/drawing/2014/main" id="{3CC35004-B046-8760-F56F-371BAF198DF7}"/>
              </a:ext>
            </a:extLst>
          </p:cNvPr>
          <p:cNvSpPr txBox="1"/>
          <p:nvPr/>
        </p:nvSpPr>
        <p:spPr>
          <a:xfrm>
            <a:off x="4789519" y="5024921"/>
            <a:ext cx="6896513" cy="461665"/>
          </a:xfrm>
          <a:prstGeom prst="rect">
            <a:avLst/>
          </a:prstGeom>
          <a:noFill/>
        </p:spPr>
        <p:txBody>
          <a:bodyPr wrap="square" rtlCol="0">
            <a:spAutoFit/>
          </a:bodyPr>
          <a:lstStyle/>
          <a:p>
            <a:r>
              <a:rPr lang="en-US" sz="1200" dirty="0">
                <a:solidFill>
                  <a:srgbClr val="004D6C"/>
                </a:solidFill>
              </a:rPr>
              <a:t>Source: Career Paths Are Never as Straightforward as We Believe: Introducing The Path</a:t>
            </a:r>
          </a:p>
          <a:p>
            <a:r>
              <a:rPr lang="en-US" sz="1200" dirty="0">
                <a:solidFill>
                  <a:srgbClr val="004D6C"/>
                </a:solidFill>
              </a:rPr>
              <a:t>https://www.linkedin.com/pulse/career-paths-never-straightforward-we-believe-path-ryan-roslansky/</a:t>
            </a:r>
          </a:p>
        </p:txBody>
      </p:sp>
      <p:sp>
        <p:nvSpPr>
          <p:cNvPr id="2" name="TextBox 1">
            <a:extLst>
              <a:ext uri="{FF2B5EF4-FFF2-40B4-BE49-F238E27FC236}">
                <a16:creationId xmlns:a16="http://schemas.microsoft.com/office/drawing/2014/main" id="{436D6E40-6464-78AA-AC42-09E80A0D1626}"/>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18</a:t>
            </a:r>
          </a:p>
        </p:txBody>
      </p:sp>
    </p:spTree>
    <p:extLst>
      <p:ext uri="{BB962C8B-B14F-4D97-AF65-F5344CB8AC3E}">
        <p14:creationId xmlns:p14="http://schemas.microsoft.com/office/powerpoint/2010/main" val="178270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p:txBody>
          <a:bodyPr/>
          <a:lstStyle/>
          <a:p>
            <a:r>
              <a:rPr lang="en-US" dirty="0">
                <a:solidFill>
                  <a:schemeClr val="accent4">
                    <a:lumMod val="50000"/>
                  </a:schemeClr>
                </a:solidFill>
              </a:rPr>
              <a:t>Organizational gaps</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0" y="1527175"/>
            <a:ext cx="6344815" cy="4460873"/>
          </a:xfrm>
        </p:spPr>
        <p:txBody>
          <a:bodyPr/>
          <a:lstStyle/>
          <a:p>
            <a:pPr indent="-457200">
              <a:buClr>
                <a:srgbClr val="FF9900"/>
              </a:buClr>
              <a:buSzPct val="115000"/>
            </a:pPr>
            <a:r>
              <a:rPr lang="en-US" dirty="0">
                <a:solidFill>
                  <a:schemeClr val="accent4">
                    <a:lumMod val="50000"/>
                  </a:schemeClr>
                </a:solidFill>
              </a:rPr>
              <a:t>Often organizational gaps can be a place for professional opportunities </a:t>
            </a:r>
          </a:p>
          <a:p>
            <a:pPr indent="-457200">
              <a:buClr>
                <a:srgbClr val="FF9900"/>
              </a:buClr>
              <a:buSzPct val="115000"/>
            </a:pPr>
            <a:r>
              <a:rPr lang="en-US" dirty="0">
                <a:solidFill>
                  <a:schemeClr val="accent4">
                    <a:lumMod val="50000"/>
                  </a:schemeClr>
                </a:solidFill>
              </a:rPr>
              <a:t>Taking ownership of a project</a:t>
            </a:r>
          </a:p>
          <a:p>
            <a:pPr lvl="1" indent="-457200">
              <a:buClr>
                <a:srgbClr val="FF9900"/>
              </a:buClr>
              <a:buSzPct val="115000"/>
            </a:pPr>
            <a:r>
              <a:rPr lang="en-US" dirty="0">
                <a:solidFill>
                  <a:schemeClr val="accent4">
                    <a:lumMod val="50000"/>
                  </a:schemeClr>
                </a:solidFill>
              </a:rPr>
              <a:t>Career benefits </a:t>
            </a:r>
          </a:p>
          <a:p>
            <a:pPr lvl="1" indent="-457200">
              <a:buClr>
                <a:srgbClr val="FF9900"/>
              </a:buClr>
              <a:buSzPct val="115000"/>
            </a:pPr>
            <a:r>
              <a:rPr lang="en-US" dirty="0">
                <a:solidFill>
                  <a:schemeClr val="accent4">
                    <a:lumMod val="50000"/>
                  </a:schemeClr>
                </a:solidFill>
              </a:rPr>
              <a:t>Organizational benefits </a:t>
            </a:r>
          </a:p>
          <a:p>
            <a:pPr lvl="1" indent="-457200">
              <a:buClr>
                <a:srgbClr val="FF9900"/>
              </a:buClr>
              <a:buSzPct val="115000"/>
            </a:pPr>
            <a:r>
              <a:rPr lang="en-US" dirty="0">
                <a:solidFill>
                  <a:schemeClr val="accent4">
                    <a:lumMod val="50000"/>
                  </a:schemeClr>
                </a:solidFill>
              </a:rPr>
              <a:t>Team benefits</a:t>
            </a:r>
          </a:p>
        </p:txBody>
      </p:sp>
      <p:pic>
        <p:nvPicPr>
          <p:cNvPr id="5" name="Picture 4" descr="An image of two animated individuals piecing a puzzle together">
            <a:extLst>
              <a:ext uri="{FF2B5EF4-FFF2-40B4-BE49-F238E27FC236}">
                <a16:creationId xmlns:a16="http://schemas.microsoft.com/office/drawing/2014/main" id="{73366213-23C8-1CF7-050E-6EFB38EE4A86}"/>
              </a:ext>
            </a:extLst>
          </p:cNvPr>
          <p:cNvPicPr>
            <a:picLocks noChangeAspect="1"/>
          </p:cNvPicPr>
          <p:nvPr/>
        </p:nvPicPr>
        <p:blipFill>
          <a:blip r:embed="rId3"/>
          <a:stretch>
            <a:fillRect/>
          </a:stretch>
        </p:blipFill>
        <p:spPr>
          <a:xfrm>
            <a:off x="7328079" y="1704499"/>
            <a:ext cx="4114263" cy="2907825"/>
          </a:xfrm>
          <a:prstGeom prst="rect">
            <a:avLst/>
          </a:prstGeom>
        </p:spPr>
      </p:pic>
      <p:sp>
        <p:nvSpPr>
          <p:cNvPr id="2" name="TextBox 1">
            <a:extLst>
              <a:ext uri="{FF2B5EF4-FFF2-40B4-BE49-F238E27FC236}">
                <a16:creationId xmlns:a16="http://schemas.microsoft.com/office/drawing/2014/main" id="{4C0F2273-268A-3F6B-EE50-FFDDCC5E72F9}"/>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19</a:t>
            </a:r>
          </a:p>
        </p:txBody>
      </p:sp>
    </p:spTree>
    <p:extLst>
      <p:ext uri="{BB962C8B-B14F-4D97-AF65-F5344CB8AC3E}">
        <p14:creationId xmlns:p14="http://schemas.microsoft.com/office/powerpoint/2010/main" val="317041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1147665" y="1558211"/>
            <a:ext cx="6736701" cy="274543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br>
              <a:rPr lang="en-US" dirty="0">
                <a:solidFill>
                  <a:srgbClr val="0070C0"/>
                </a:solidFill>
                <a:latin typeface="Arial Black"/>
                <a:ea typeface="Arial Black"/>
                <a:cs typeface="Arial Black"/>
                <a:sym typeface="Arial Black"/>
              </a:rPr>
            </a:br>
            <a:br>
              <a:rPr lang="en-US" dirty="0">
                <a:solidFill>
                  <a:srgbClr val="0070C0"/>
                </a:solidFill>
                <a:latin typeface="Arial Black"/>
                <a:ea typeface="Arial Black"/>
                <a:cs typeface="Arial Black"/>
                <a:sym typeface="Arial Black"/>
              </a:rPr>
            </a:br>
            <a:r>
              <a:rPr lang="en-US" sz="2400" dirty="0">
                <a:solidFill>
                  <a:srgbClr val="004D6C"/>
                </a:solidFill>
                <a:latin typeface="Arial Black"/>
                <a:ea typeface="Arial Black"/>
                <a:cs typeface="Arial Black"/>
                <a:sym typeface="Arial Black"/>
              </a:rPr>
              <a:t>Jaime Kern</a:t>
            </a:r>
            <a:br>
              <a:rPr lang="en-US" sz="2400" dirty="0">
                <a:solidFill>
                  <a:srgbClr val="FF9900"/>
                </a:solidFill>
                <a:latin typeface="Arial Black"/>
                <a:ea typeface="Arial Black"/>
                <a:cs typeface="Arial Black"/>
                <a:sym typeface="Arial Black"/>
              </a:rPr>
            </a:br>
            <a:r>
              <a:rPr lang="en-US" sz="2400" dirty="0">
                <a:solidFill>
                  <a:srgbClr val="FF9900"/>
                </a:solidFill>
                <a:latin typeface="Arial Black"/>
                <a:ea typeface="Arial Black"/>
                <a:cs typeface="Arial Black"/>
                <a:sym typeface="Arial Black"/>
              </a:rPr>
              <a:t>General Services Administration</a:t>
            </a:r>
            <a:br>
              <a:rPr lang="en-US" sz="2400" dirty="0">
                <a:solidFill>
                  <a:srgbClr val="FF9900"/>
                </a:solidFill>
                <a:latin typeface="Arial Black"/>
                <a:ea typeface="Arial Black"/>
                <a:cs typeface="Arial Black"/>
                <a:sym typeface="Arial Black"/>
              </a:rPr>
            </a:br>
            <a:br>
              <a:rPr lang="en-US" sz="1000" dirty="0">
                <a:solidFill>
                  <a:srgbClr val="FF9900"/>
                </a:solidFill>
                <a:latin typeface="Arial Black"/>
                <a:ea typeface="Arial Black"/>
                <a:cs typeface="Arial Black"/>
                <a:sym typeface="Arial Black"/>
              </a:rPr>
            </a:br>
            <a:r>
              <a:rPr lang="en-US" sz="2400" dirty="0">
                <a:solidFill>
                  <a:srgbClr val="004D6C"/>
                </a:solidFill>
                <a:latin typeface="Arial Black"/>
                <a:ea typeface="Arial Black"/>
                <a:cs typeface="Arial Black"/>
                <a:sym typeface="Arial Black"/>
              </a:rPr>
              <a:t>Natalie Buda Smith</a:t>
            </a:r>
            <a:br>
              <a:rPr lang="en-US" sz="2400" dirty="0">
                <a:solidFill>
                  <a:srgbClr val="FF9900"/>
                </a:solidFill>
                <a:latin typeface="Arial Black"/>
                <a:ea typeface="Arial Black"/>
                <a:cs typeface="Arial Black"/>
                <a:sym typeface="Arial Black"/>
              </a:rPr>
            </a:br>
            <a:r>
              <a:rPr lang="en-US" sz="2400" dirty="0">
                <a:solidFill>
                  <a:srgbClr val="FF9900"/>
                </a:solidFill>
                <a:latin typeface="Arial Black"/>
                <a:ea typeface="Arial Black"/>
                <a:cs typeface="Arial Black"/>
                <a:sym typeface="Arial Black"/>
              </a:rPr>
              <a:t>Library of Congress</a:t>
            </a:r>
            <a:br>
              <a:rPr lang="en-US" sz="2400" dirty="0">
                <a:solidFill>
                  <a:srgbClr val="FF9900"/>
                </a:solidFill>
                <a:latin typeface="Arial Black"/>
                <a:ea typeface="Arial Black"/>
                <a:cs typeface="Arial Black"/>
                <a:sym typeface="Arial Black"/>
              </a:rPr>
            </a:br>
            <a:br>
              <a:rPr lang="en-US" sz="1400" dirty="0">
                <a:solidFill>
                  <a:srgbClr val="FF9900"/>
                </a:solidFill>
                <a:latin typeface="Arial Black"/>
                <a:ea typeface="Arial Black"/>
                <a:cs typeface="Arial Black"/>
                <a:sym typeface="Arial Black"/>
              </a:rPr>
            </a:br>
            <a:r>
              <a:rPr lang="en-US" sz="1800" dirty="0">
                <a:solidFill>
                  <a:srgbClr val="0070C0"/>
                </a:solidFill>
                <a:latin typeface="Arial Black"/>
                <a:ea typeface="Arial Black"/>
                <a:cs typeface="Arial Black"/>
                <a:sym typeface="Arial Black"/>
              </a:rPr>
              <a:t>Special guest</a:t>
            </a:r>
            <a:br>
              <a:rPr lang="en-US" sz="2400" dirty="0">
                <a:solidFill>
                  <a:srgbClr val="FF9900"/>
                </a:solidFill>
                <a:latin typeface="Arial Black"/>
                <a:ea typeface="Arial Black"/>
                <a:cs typeface="Arial Black"/>
                <a:sym typeface="Arial Black"/>
              </a:rPr>
            </a:br>
            <a:r>
              <a:rPr lang="en-US" sz="2400" dirty="0">
                <a:solidFill>
                  <a:schemeClr val="accent4">
                    <a:lumMod val="50000"/>
                  </a:schemeClr>
                </a:solidFill>
                <a:latin typeface="Arial Black"/>
                <a:ea typeface="Arial Black"/>
                <a:cs typeface="Arial Black"/>
                <a:sym typeface="Arial Black"/>
              </a:rPr>
              <a:t>Michelle Zager</a:t>
            </a:r>
            <a:br>
              <a:rPr lang="en-US" sz="2400" dirty="0">
                <a:solidFill>
                  <a:schemeClr val="accent4">
                    <a:lumMod val="50000"/>
                  </a:schemeClr>
                </a:solidFill>
                <a:latin typeface="Arial Black"/>
                <a:ea typeface="Arial Black"/>
                <a:cs typeface="Arial Black"/>
                <a:sym typeface="Arial Black"/>
              </a:rPr>
            </a:br>
            <a:r>
              <a:rPr lang="en-US" sz="2400" dirty="0">
                <a:solidFill>
                  <a:srgbClr val="FF9900"/>
                </a:solidFill>
                <a:latin typeface="Arial Black"/>
                <a:ea typeface="Arial Black"/>
                <a:cs typeface="Arial Black"/>
                <a:sym typeface="Arial Black"/>
              </a:rPr>
              <a:t>TEI, Department of the Treasury</a:t>
            </a:r>
            <a:br>
              <a:rPr lang="en-US" sz="2400" dirty="0">
                <a:solidFill>
                  <a:srgbClr val="FF9900"/>
                </a:solidFill>
                <a:latin typeface="Arial Black"/>
                <a:ea typeface="Arial Black"/>
                <a:cs typeface="Arial Black"/>
                <a:sym typeface="Arial Black"/>
              </a:rPr>
            </a:br>
            <a:br>
              <a:rPr lang="en-US" sz="2000" dirty="0">
                <a:solidFill>
                  <a:srgbClr val="FF9900"/>
                </a:solidFill>
                <a:latin typeface="Arial Black"/>
                <a:ea typeface="Arial Black"/>
                <a:cs typeface="Arial Black"/>
                <a:sym typeface="Arial Black"/>
              </a:rPr>
            </a:br>
            <a:r>
              <a:rPr lang="en-US" sz="1800" dirty="0">
                <a:solidFill>
                  <a:srgbClr val="0070C0"/>
                </a:solidFill>
                <a:latin typeface="Arial Black"/>
                <a:ea typeface="Arial Black"/>
                <a:cs typeface="Arial Black"/>
                <a:sym typeface="Arial Black"/>
              </a:rPr>
              <a:t>Special guest and moderator</a:t>
            </a:r>
            <a:br>
              <a:rPr lang="en-US" sz="2400" dirty="0">
                <a:solidFill>
                  <a:srgbClr val="0070C0"/>
                </a:solidFill>
                <a:latin typeface="Arial Black"/>
                <a:ea typeface="Arial Black"/>
                <a:cs typeface="Arial Black"/>
                <a:sym typeface="Arial Black"/>
              </a:rPr>
            </a:br>
            <a:r>
              <a:rPr lang="en-US" sz="2400" dirty="0">
                <a:solidFill>
                  <a:srgbClr val="004D6C"/>
                </a:solidFill>
                <a:latin typeface="Arial Black"/>
                <a:ea typeface="Arial Black"/>
                <a:cs typeface="Arial Black"/>
                <a:sym typeface="Arial Black"/>
              </a:rPr>
              <a:t>Carlos Alvarado</a:t>
            </a:r>
            <a:br>
              <a:rPr lang="en-US" sz="2400" dirty="0">
                <a:solidFill>
                  <a:srgbClr val="FF9900"/>
                </a:solidFill>
                <a:latin typeface="Arial Black"/>
                <a:ea typeface="Arial Black"/>
                <a:cs typeface="Arial Black"/>
                <a:sym typeface="Arial Black"/>
              </a:rPr>
            </a:br>
            <a:r>
              <a:rPr lang="en-US" sz="2400" dirty="0">
                <a:solidFill>
                  <a:srgbClr val="FF9900"/>
                </a:solidFill>
                <a:latin typeface="Arial Black"/>
                <a:ea typeface="Arial Black"/>
                <a:cs typeface="Arial Black"/>
                <a:sym typeface="Arial Black"/>
              </a:rPr>
              <a:t>Library of Congress</a:t>
            </a:r>
            <a:endParaRPr lang="en-US" sz="2400" dirty="0">
              <a:solidFill>
                <a:srgbClr val="FF9900"/>
              </a:solidFill>
            </a:endParaRPr>
          </a:p>
        </p:txBody>
      </p:sp>
      <p:sp>
        <p:nvSpPr>
          <p:cNvPr id="2" name="TextBox 1">
            <a:extLst>
              <a:ext uri="{FF2B5EF4-FFF2-40B4-BE49-F238E27FC236}">
                <a16:creationId xmlns:a16="http://schemas.microsoft.com/office/drawing/2014/main" id="{1DAB6A98-13A8-A8C4-F51F-5D3F1BF1A0F7}"/>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a:t>
            </a:r>
          </a:p>
        </p:txBody>
      </p:sp>
    </p:spTree>
    <p:extLst>
      <p:ext uri="{BB962C8B-B14F-4D97-AF65-F5344CB8AC3E}">
        <p14:creationId xmlns:p14="http://schemas.microsoft.com/office/powerpoint/2010/main" val="266667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p:txBody>
          <a:bodyPr/>
          <a:lstStyle/>
          <a:p>
            <a:r>
              <a:rPr lang="en-US" dirty="0">
                <a:solidFill>
                  <a:schemeClr val="accent4">
                    <a:lumMod val="50000"/>
                  </a:schemeClr>
                </a:solidFill>
              </a:rPr>
              <a:t>Creating a design system</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1" y="1527175"/>
            <a:ext cx="5638799" cy="4460873"/>
          </a:xfrm>
        </p:spPr>
        <p:txBody>
          <a:bodyPr/>
          <a:lstStyle/>
          <a:p>
            <a:pPr indent="-457200">
              <a:buClr>
                <a:srgbClr val="FF9900"/>
              </a:buClr>
              <a:buSzPct val="115000"/>
            </a:pPr>
            <a:r>
              <a:rPr lang="en-US" dirty="0">
                <a:solidFill>
                  <a:schemeClr val="accent4">
                    <a:lumMod val="50000"/>
                  </a:schemeClr>
                </a:solidFill>
              </a:rPr>
              <a:t>Identify the organizational gap</a:t>
            </a:r>
          </a:p>
          <a:p>
            <a:pPr indent="-457200">
              <a:buClr>
                <a:srgbClr val="FF9900"/>
              </a:buClr>
              <a:buSzPct val="115000"/>
            </a:pPr>
            <a:r>
              <a:rPr lang="en-US" dirty="0">
                <a:solidFill>
                  <a:schemeClr val="accent4">
                    <a:lumMod val="50000"/>
                  </a:schemeClr>
                </a:solidFill>
              </a:rPr>
              <a:t>Create buy-in and excitement for the initiative</a:t>
            </a:r>
          </a:p>
          <a:p>
            <a:pPr indent="-457200">
              <a:buClr>
                <a:srgbClr val="FF9900"/>
              </a:buClr>
              <a:buSzPct val="115000"/>
            </a:pPr>
            <a:r>
              <a:rPr lang="en-US" dirty="0">
                <a:solidFill>
                  <a:schemeClr val="accent4">
                    <a:lumMod val="50000"/>
                  </a:schemeClr>
                </a:solidFill>
              </a:rPr>
              <a:t>Start solving the problem and bring others along</a:t>
            </a:r>
          </a:p>
          <a:p>
            <a:pPr indent="-457200">
              <a:buClr>
                <a:srgbClr val="FF9900"/>
              </a:buClr>
              <a:buSzPct val="115000"/>
            </a:pPr>
            <a:endParaRPr lang="en-US" dirty="0">
              <a:solidFill>
                <a:schemeClr val="accent4">
                  <a:lumMod val="50000"/>
                </a:schemeClr>
              </a:solidFill>
            </a:endParaRPr>
          </a:p>
          <a:p>
            <a:pPr indent="-457200">
              <a:buClr>
                <a:srgbClr val="FF9900"/>
              </a:buClr>
              <a:buSzPct val="115000"/>
            </a:pPr>
            <a:endParaRPr lang="en-US" dirty="0">
              <a:solidFill>
                <a:schemeClr val="accent4">
                  <a:lumMod val="50000"/>
                </a:schemeClr>
              </a:solidFill>
            </a:endParaRPr>
          </a:p>
          <a:p>
            <a:pPr>
              <a:buClr>
                <a:srgbClr val="FF9900"/>
              </a:buClr>
              <a:buSzPct val="115000"/>
            </a:pPr>
            <a:endParaRPr lang="en-US" dirty="0">
              <a:solidFill>
                <a:schemeClr val="accent4">
                  <a:lumMod val="50000"/>
                </a:schemeClr>
              </a:solidFill>
            </a:endParaRPr>
          </a:p>
        </p:txBody>
      </p:sp>
      <p:pic>
        <p:nvPicPr>
          <p:cNvPr id="6" name="Picture 5" descr="Various images of a design systems including utilities, components, and patterns">
            <a:extLst>
              <a:ext uri="{FF2B5EF4-FFF2-40B4-BE49-F238E27FC236}">
                <a16:creationId xmlns:a16="http://schemas.microsoft.com/office/drawing/2014/main" id="{24ABACAC-CAAB-C6A3-3B5E-3ADF35E31113}"/>
              </a:ext>
            </a:extLst>
          </p:cNvPr>
          <p:cNvPicPr>
            <a:picLocks noChangeAspect="1"/>
          </p:cNvPicPr>
          <p:nvPr/>
        </p:nvPicPr>
        <p:blipFill>
          <a:blip r:embed="rId3"/>
          <a:stretch>
            <a:fillRect/>
          </a:stretch>
        </p:blipFill>
        <p:spPr>
          <a:xfrm>
            <a:off x="7122253" y="737102"/>
            <a:ext cx="4362984" cy="5754186"/>
          </a:xfrm>
          <a:prstGeom prst="rect">
            <a:avLst/>
          </a:prstGeom>
        </p:spPr>
      </p:pic>
      <p:sp>
        <p:nvSpPr>
          <p:cNvPr id="2" name="TextBox 1">
            <a:extLst>
              <a:ext uri="{FF2B5EF4-FFF2-40B4-BE49-F238E27FC236}">
                <a16:creationId xmlns:a16="http://schemas.microsoft.com/office/drawing/2014/main" id="{3FC2E5C2-531B-3C78-936D-E0BB65DCC1E9}"/>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20</a:t>
            </a:r>
          </a:p>
        </p:txBody>
      </p:sp>
    </p:spTree>
    <p:extLst>
      <p:ext uri="{BB962C8B-B14F-4D97-AF65-F5344CB8AC3E}">
        <p14:creationId xmlns:p14="http://schemas.microsoft.com/office/powerpoint/2010/main" val="352205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p:txBody>
          <a:bodyPr/>
          <a:lstStyle/>
          <a:p>
            <a:r>
              <a:rPr lang="en-US" dirty="0">
                <a:solidFill>
                  <a:schemeClr val="accent4">
                    <a:lumMod val="50000"/>
                  </a:schemeClr>
                </a:solidFill>
              </a:rPr>
              <a:t>Identify an opportunity</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2" y="1527175"/>
            <a:ext cx="9853126" cy="4460873"/>
          </a:xfrm>
        </p:spPr>
        <p:txBody>
          <a:bodyPr/>
          <a:lstStyle/>
          <a:p>
            <a:pPr indent="-457200">
              <a:buClr>
                <a:srgbClr val="FF9900"/>
              </a:buClr>
              <a:buSzPct val="115000"/>
            </a:pPr>
            <a:r>
              <a:rPr lang="en-US" dirty="0">
                <a:solidFill>
                  <a:schemeClr val="accent4">
                    <a:lumMod val="50000"/>
                  </a:schemeClr>
                </a:solidFill>
              </a:rPr>
              <a:t>UX research -  never led a usability study? </a:t>
            </a:r>
          </a:p>
          <a:p>
            <a:pPr lvl="1" indent="-457200">
              <a:buClr>
                <a:srgbClr val="FF9900"/>
              </a:buClr>
              <a:buSzPct val="115000"/>
            </a:pPr>
            <a:r>
              <a:rPr lang="en-US" dirty="0">
                <a:solidFill>
                  <a:schemeClr val="accent4">
                    <a:lumMod val="50000"/>
                  </a:schemeClr>
                </a:solidFill>
              </a:rPr>
              <a:t>Sit in on one and take notes</a:t>
            </a:r>
          </a:p>
          <a:p>
            <a:pPr indent="-457200">
              <a:buClr>
                <a:srgbClr val="FF9900"/>
              </a:buClr>
              <a:buSzPct val="115000"/>
            </a:pPr>
            <a:r>
              <a:rPr lang="en-US" dirty="0">
                <a:solidFill>
                  <a:schemeClr val="accent4">
                    <a:lumMod val="50000"/>
                  </a:schemeClr>
                </a:solidFill>
              </a:rPr>
              <a:t>No clearly defined UX research practice or design principles in your organization?</a:t>
            </a:r>
          </a:p>
          <a:p>
            <a:pPr lvl="1" indent="-457200">
              <a:buClr>
                <a:srgbClr val="FF9900"/>
              </a:buClr>
              <a:buSzPct val="115000"/>
            </a:pPr>
            <a:r>
              <a:rPr lang="en-US" dirty="0">
                <a:solidFill>
                  <a:schemeClr val="accent4">
                    <a:lumMod val="50000"/>
                  </a:schemeClr>
                </a:solidFill>
              </a:rPr>
              <a:t>Take the initiative</a:t>
            </a:r>
          </a:p>
          <a:p>
            <a:pPr indent="-457200">
              <a:buClr>
                <a:srgbClr val="FF9900"/>
              </a:buClr>
              <a:buSzPct val="115000"/>
            </a:pPr>
            <a:r>
              <a:rPr lang="en-US" dirty="0">
                <a:solidFill>
                  <a:schemeClr val="accent4">
                    <a:lumMod val="50000"/>
                  </a:schemeClr>
                </a:solidFill>
              </a:rPr>
              <a:t>No design system?</a:t>
            </a:r>
          </a:p>
          <a:p>
            <a:pPr lvl="1" indent="-457200">
              <a:buClr>
                <a:srgbClr val="FF9900"/>
              </a:buClr>
              <a:buSzPct val="115000"/>
            </a:pPr>
            <a:r>
              <a:rPr lang="en-US" dirty="0">
                <a:solidFill>
                  <a:schemeClr val="accent4">
                    <a:lumMod val="50000"/>
                  </a:schemeClr>
                </a:solidFill>
              </a:rPr>
              <a:t>Explore the possibilities of building one or leveraging another design system – U.S. Web Design System (https://designsystem.digital.gov/)</a:t>
            </a:r>
          </a:p>
        </p:txBody>
      </p:sp>
      <p:sp>
        <p:nvSpPr>
          <p:cNvPr id="2" name="TextBox 1">
            <a:extLst>
              <a:ext uri="{FF2B5EF4-FFF2-40B4-BE49-F238E27FC236}">
                <a16:creationId xmlns:a16="http://schemas.microsoft.com/office/drawing/2014/main" id="{376AE7D9-B4FE-71DF-87E3-E5B9F0B18DA7}"/>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21</a:t>
            </a:r>
          </a:p>
        </p:txBody>
      </p:sp>
    </p:spTree>
    <p:extLst>
      <p:ext uri="{BB962C8B-B14F-4D97-AF65-F5344CB8AC3E}">
        <p14:creationId xmlns:p14="http://schemas.microsoft.com/office/powerpoint/2010/main" val="2695401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1917441" y="1639016"/>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sz="6000" dirty="0">
                <a:solidFill>
                  <a:schemeClr val="accent4">
                    <a:lumMod val="50000"/>
                  </a:schemeClr>
                </a:solidFill>
                <a:latin typeface="Arial Black"/>
                <a:ea typeface="Arial Black"/>
                <a:cs typeface="Arial Black"/>
                <a:sym typeface="Arial Black"/>
              </a:rPr>
              <a:t>Questions?</a:t>
            </a:r>
            <a:br>
              <a:rPr lang="en-US" sz="6000" dirty="0">
                <a:solidFill>
                  <a:schemeClr val="accent4">
                    <a:lumMod val="50000"/>
                  </a:schemeClr>
                </a:solidFill>
                <a:latin typeface="Arial Black"/>
                <a:ea typeface="Arial Black"/>
                <a:cs typeface="Arial Black"/>
                <a:sym typeface="Arial Black"/>
              </a:rPr>
            </a:br>
            <a:br>
              <a:rPr lang="en-US" sz="6000" dirty="0">
                <a:solidFill>
                  <a:schemeClr val="accent4">
                    <a:lumMod val="50000"/>
                  </a:schemeClr>
                </a:solidFill>
                <a:latin typeface="Arial Black"/>
                <a:ea typeface="Arial Black"/>
                <a:cs typeface="Arial Black"/>
                <a:sym typeface="Arial Black"/>
              </a:rPr>
            </a:br>
            <a:r>
              <a:rPr lang="en-US" sz="2400" dirty="0">
                <a:solidFill>
                  <a:srgbClr val="0070C0"/>
                </a:solidFill>
                <a:latin typeface="Arial Black"/>
                <a:ea typeface="Arial Black"/>
                <a:cs typeface="Arial Black"/>
                <a:sym typeface="Arial Black"/>
              </a:rPr>
              <a:t>Moderator</a:t>
            </a:r>
            <a:br>
              <a:rPr lang="en-US" sz="6000" dirty="0">
                <a:solidFill>
                  <a:srgbClr val="0070C0"/>
                </a:solidFill>
                <a:latin typeface="Arial Black"/>
                <a:ea typeface="Arial Black"/>
                <a:cs typeface="Arial Black"/>
                <a:sym typeface="Arial Black"/>
              </a:rPr>
            </a:br>
            <a:r>
              <a:rPr lang="en-US" dirty="0">
                <a:solidFill>
                  <a:srgbClr val="004D6C"/>
                </a:solidFill>
                <a:latin typeface="Arial Black"/>
                <a:ea typeface="Arial Black"/>
                <a:cs typeface="Arial Black"/>
                <a:sym typeface="Arial Black"/>
              </a:rPr>
              <a:t>Carlos Alvarado</a:t>
            </a:r>
            <a:br>
              <a:rPr lang="en-US" dirty="0">
                <a:solidFill>
                  <a:srgbClr val="FF9900"/>
                </a:solidFill>
                <a:latin typeface="Arial Black"/>
                <a:ea typeface="Arial Black"/>
                <a:cs typeface="Arial Black"/>
                <a:sym typeface="Arial Black"/>
              </a:rPr>
            </a:br>
            <a:r>
              <a:rPr lang="en-US" dirty="0">
                <a:solidFill>
                  <a:srgbClr val="FF9900"/>
                </a:solidFill>
                <a:latin typeface="Arial Black"/>
                <a:ea typeface="Arial Black"/>
                <a:cs typeface="Arial Black"/>
                <a:sym typeface="Arial Black"/>
              </a:rPr>
              <a:t>Library of Congress</a:t>
            </a:r>
            <a:endParaRPr lang="en-US" dirty="0">
              <a:solidFill>
                <a:schemeClr val="accent4">
                  <a:lumMod val="50000"/>
                </a:schemeClr>
              </a:solidFill>
            </a:endParaRPr>
          </a:p>
        </p:txBody>
      </p:sp>
      <p:sp>
        <p:nvSpPr>
          <p:cNvPr id="2" name="TextBox 1">
            <a:extLst>
              <a:ext uri="{FF2B5EF4-FFF2-40B4-BE49-F238E27FC236}">
                <a16:creationId xmlns:a16="http://schemas.microsoft.com/office/drawing/2014/main" id="{F8B858F0-6069-174F-02A9-2F34A765E88C}"/>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22</a:t>
            </a:r>
          </a:p>
        </p:txBody>
      </p:sp>
    </p:spTree>
    <p:extLst>
      <p:ext uri="{BB962C8B-B14F-4D97-AF65-F5344CB8AC3E}">
        <p14:creationId xmlns:p14="http://schemas.microsoft.com/office/powerpoint/2010/main" val="311987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1716833" y="1511559"/>
            <a:ext cx="6279501" cy="3072011"/>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sz="4000" dirty="0">
                <a:solidFill>
                  <a:schemeClr val="accent4">
                    <a:lumMod val="50000"/>
                  </a:schemeClr>
                </a:solidFill>
                <a:latin typeface="Arial Black"/>
                <a:ea typeface="Arial Black"/>
                <a:cs typeface="Arial Black"/>
                <a:sym typeface="Arial Black"/>
              </a:rPr>
              <a:t>Federal and professional </a:t>
            </a:r>
            <a:r>
              <a:rPr lang="en-US" sz="4000" dirty="0">
                <a:solidFill>
                  <a:schemeClr val="accent4">
                    <a:lumMod val="50000"/>
                  </a:schemeClr>
                </a:solidFill>
              </a:rPr>
              <a:t>r</a:t>
            </a:r>
            <a:r>
              <a:rPr lang="en-US" sz="4000" dirty="0">
                <a:solidFill>
                  <a:schemeClr val="accent4">
                    <a:lumMod val="50000"/>
                  </a:schemeClr>
                </a:solidFill>
                <a:latin typeface="Arial Black"/>
                <a:ea typeface="Arial Black"/>
                <a:cs typeface="Arial Black"/>
                <a:sym typeface="Arial Black"/>
              </a:rPr>
              <a:t>esources</a:t>
            </a:r>
            <a:br>
              <a:rPr lang="en-US" sz="4000" dirty="0">
                <a:solidFill>
                  <a:schemeClr val="accent4">
                    <a:lumMod val="50000"/>
                  </a:schemeClr>
                </a:solidFill>
                <a:latin typeface="Arial Black"/>
                <a:ea typeface="Arial Black"/>
                <a:cs typeface="Arial Black"/>
                <a:sym typeface="Arial Black"/>
              </a:rPr>
            </a:br>
            <a:br>
              <a:rPr lang="en-US" sz="1800" dirty="0">
                <a:solidFill>
                  <a:schemeClr val="accent4">
                    <a:lumMod val="50000"/>
                  </a:schemeClr>
                </a:solidFill>
                <a:latin typeface="Arial Black"/>
                <a:ea typeface="Arial Black"/>
                <a:cs typeface="Arial Black"/>
                <a:sym typeface="Arial Black"/>
              </a:rPr>
            </a:br>
            <a:r>
              <a:rPr lang="en-US" dirty="0">
                <a:solidFill>
                  <a:srgbClr val="004D6C"/>
                </a:solidFill>
                <a:latin typeface="Arial Black"/>
                <a:ea typeface="Arial Black"/>
                <a:cs typeface="Arial Black"/>
                <a:sym typeface="Arial Black"/>
              </a:rPr>
              <a:t>Jaime Kern</a:t>
            </a:r>
            <a:br>
              <a:rPr lang="en-US" dirty="0">
                <a:solidFill>
                  <a:srgbClr val="FF9900"/>
                </a:solidFill>
                <a:latin typeface="Arial Black"/>
                <a:ea typeface="Arial Black"/>
                <a:cs typeface="Arial Black"/>
                <a:sym typeface="Arial Black"/>
              </a:rPr>
            </a:br>
            <a:r>
              <a:rPr lang="en-US" dirty="0">
                <a:solidFill>
                  <a:srgbClr val="FF9900"/>
                </a:solidFill>
                <a:latin typeface="Arial Black"/>
                <a:ea typeface="Arial Black"/>
                <a:cs typeface="Arial Black"/>
                <a:sym typeface="Arial Black"/>
              </a:rPr>
              <a:t>General Services Administration</a:t>
            </a:r>
            <a:endParaRPr lang="en-US" dirty="0">
              <a:solidFill>
                <a:schemeClr val="accent4">
                  <a:lumMod val="50000"/>
                </a:schemeClr>
              </a:solidFill>
            </a:endParaRPr>
          </a:p>
        </p:txBody>
      </p:sp>
      <p:sp>
        <p:nvSpPr>
          <p:cNvPr id="2" name="TextBox 1">
            <a:extLst>
              <a:ext uri="{FF2B5EF4-FFF2-40B4-BE49-F238E27FC236}">
                <a16:creationId xmlns:a16="http://schemas.microsoft.com/office/drawing/2014/main" id="{6D424634-64C9-D9A2-6C33-597CC778FADC}"/>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23</a:t>
            </a:r>
          </a:p>
        </p:txBody>
      </p:sp>
    </p:spTree>
    <p:extLst>
      <p:ext uri="{BB962C8B-B14F-4D97-AF65-F5344CB8AC3E}">
        <p14:creationId xmlns:p14="http://schemas.microsoft.com/office/powerpoint/2010/main" val="567659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a:xfrm>
            <a:off x="457993" y="301399"/>
            <a:ext cx="11276013" cy="443199"/>
          </a:xfrm>
        </p:spPr>
        <p:txBody>
          <a:bodyPr/>
          <a:lstStyle/>
          <a:p>
            <a:r>
              <a:rPr lang="en-US" sz="3600" dirty="0">
                <a:solidFill>
                  <a:schemeClr val="accent4">
                    <a:lumMod val="50000"/>
                  </a:schemeClr>
                </a:solidFill>
              </a:rPr>
              <a:t>Resources and communities</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0" y="1343608"/>
            <a:ext cx="11276013" cy="5147679"/>
          </a:xfrm>
        </p:spPr>
        <p:txBody>
          <a:bodyPr/>
          <a:lstStyle/>
          <a:p>
            <a:pPr>
              <a:buClr>
                <a:srgbClr val="FF9900"/>
              </a:buClr>
              <a:buSzPct val="115000"/>
            </a:pPr>
            <a:r>
              <a:rPr lang="en-US" dirty="0">
                <a:solidFill>
                  <a:schemeClr val="accent4">
                    <a:lumMod val="50000"/>
                  </a:schemeClr>
                </a:solidFill>
              </a:rPr>
              <a:t>Digital.gov</a:t>
            </a:r>
          </a:p>
          <a:p>
            <a:pPr>
              <a:buClr>
                <a:srgbClr val="FF9900"/>
              </a:buClr>
              <a:buSzPct val="115000"/>
            </a:pPr>
            <a:r>
              <a:rPr lang="en-US" dirty="0" err="1">
                <a:solidFill>
                  <a:schemeClr val="accent4">
                    <a:lumMod val="50000"/>
                  </a:schemeClr>
                </a:solidFill>
              </a:rPr>
              <a:t>Digital.gov’s</a:t>
            </a:r>
            <a:r>
              <a:rPr lang="en-US" dirty="0">
                <a:solidFill>
                  <a:schemeClr val="accent4">
                    <a:lumMod val="50000"/>
                  </a:schemeClr>
                </a:solidFill>
              </a:rPr>
              <a:t> Communities of Practice</a:t>
            </a:r>
          </a:p>
          <a:p>
            <a:pPr lvl="1">
              <a:buClr>
                <a:srgbClr val="FF9900"/>
              </a:buClr>
              <a:buSzPct val="115000"/>
            </a:pPr>
            <a:r>
              <a:rPr lang="en-US" dirty="0">
                <a:solidFill>
                  <a:schemeClr val="accent4">
                    <a:lumMod val="50000"/>
                  </a:schemeClr>
                </a:solidFill>
              </a:rPr>
              <a:t>Many including: Open Data, Robotic Process Automation, Federal Technology Investment Management, Innovation </a:t>
            </a:r>
          </a:p>
          <a:p>
            <a:pPr>
              <a:buClr>
                <a:srgbClr val="FF9900"/>
              </a:buClr>
              <a:buSzPct val="115000"/>
            </a:pPr>
            <a:r>
              <a:rPr lang="en-US" dirty="0">
                <a:solidFill>
                  <a:schemeClr val="accent4">
                    <a:lumMod val="50000"/>
                  </a:schemeClr>
                </a:solidFill>
              </a:rPr>
              <a:t>Open Opportunities on </a:t>
            </a:r>
            <a:r>
              <a:rPr lang="en-US" dirty="0" err="1">
                <a:solidFill>
                  <a:schemeClr val="accent4">
                    <a:lumMod val="50000"/>
                  </a:schemeClr>
                </a:solidFill>
              </a:rPr>
              <a:t>USAJobs</a:t>
            </a:r>
            <a:endParaRPr lang="en-US" dirty="0">
              <a:solidFill>
                <a:schemeClr val="accent4">
                  <a:lumMod val="50000"/>
                </a:schemeClr>
              </a:solidFill>
            </a:endParaRPr>
          </a:p>
          <a:p>
            <a:pPr>
              <a:buClr>
                <a:srgbClr val="FF9900"/>
              </a:buClr>
              <a:buSzPct val="115000"/>
            </a:pPr>
            <a:r>
              <a:rPr lang="en-US" dirty="0">
                <a:solidFill>
                  <a:schemeClr val="accent4">
                    <a:lumMod val="50000"/>
                  </a:schemeClr>
                </a:solidFill>
              </a:rPr>
              <a:t>Federal Mentorship and Leadership Program on MAX.gov</a:t>
            </a:r>
          </a:p>
          <a:p>
            <a:pPr>
              <a:buClr>
                <a:srgbClr val="FF9900"/>
              </a:buClr>
              <a:buSzPct val="115000"/>
            </a:pPr>
            <a:r>
              <a:rPr lang="en-US" dirty="0">
                <a:solidFill>
                  <a:schemeClr val="accent4">
                    <a:lumMod val="50000"/>
                  </a:schemeClr>
                </a:solidFill>
              </a:rPr>
              <a:t>Digital.gov LinkedIn groups </a:t>
            </a:r>
          </a:p>
          <a:p>
            <a:pPr>
              <a:buClr>
                <a:srgbClr val="FF9900"/>
              </a:buClr>
              <a:buSzPct val="115000"/>
            </a:pPr>
            <a:r>
              <a:rPr lang="en-US" dirty="0">
                <a:solidFill>
                  <a:schemeClr val="accent4">
                    <a:lumMod val="50000"/>
                  </a:schemeClr>
                </a:solidFill>
              </a:rPr>
              <a:t>Local professional associations</a:t>
            </a:r>
          </a:p>
        </p:txBody>
      </p:sp>
      <p:sp>
        <p:nvSpPr>
          <p:cNvPr id="2" name="TextBox 1">
            <a:extLst>
              <a:ext uri="{FF2B5EF4-FFF2-40B4-BE49-F238E27FC236}">
                <a16:creationId xmlns:a16="http://schemas.microsoft.com/office/drawing/2014/main" id="{D1498796-F8D6-C752-7A8A-3BFF67D008E6}"/>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24</a:t>
            </a:r>
          </a:p>
        </p:txBody>
      </p:sp>
    </p:spTree>
    <p:extLst>
      <p:ext uri="{BB962C8B-B14F-4D97-AF65-F5344CB8AC3E}">
        <p14:creationId xmlns:p14="http://schemas.microsoft.com/office/powerpoint/2010/main" val="164136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1"/>
          <p:cNvSpPr txBox="1">
            <a:spLocks noGrp="1"/>
          </p:cNvSpPr>
          <p:nvPr>
            <p:ph type="ctrTitle"/>
          </p:nvPr>
        </p:nvSpPr>
        <p:spPr>
          <a:xfrm>
            <a:off x="2142075" y="624037"/>
            <a:ext cx="4659557" cy="19932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2700"/>
              <a:buFont typeface="Arial Black"/>
              <a:buNone/>
            </a:pPr>
            <a:r>
              <a:rPr lang="en-US" sz="4400" dirty="0">
                <a:solidFill>
                  <a:schemeClr val="bg1"/>
                </a:solidFill>
              </a:rPr>
              <a:t>Thank You</a:t>
            </a:r>
            <a:endParaRPr lang="en-US" dirty="0">
              <a:solidFill>
                <a:schemeClr val="bg1"/>
              </a:solidFill>
            </a:endParaRPr>
          </a:p>
        </p:txBody>
      </p:sp>
      <p:sp>
        <p:nvSpPr>
          <p:cNvPr id="419" name="Google Shape;419;p1"/>
          <p:cNvSpPr txBox="1">
            <a:spLocks noGrp="1"/>
          </p:cNvSpPr>
          <p:nvPr>
            <p:ph type="subTitle" idx="1"/>
          </p:nvPr>
        </p:nvSpPr>
        <p:spPr>
          <a:xfrm>
            <a:off x="2000672" y="2259449"/>
            <a:ext cx="5753067" cy="3323987"/>
          </a:xfrm>
          <a:prstGeom prst="rect">
            <a:avLst/>
          </a:prstGeom>
          <a:noFill/>
          <a:ln>
            <a:noFill/>
          </a:ln>
        </p:spPr>
        <p:txBody>
          <a:bodyPr spcFirstLastPara="1" wrap="square" lIns="0" tIns="0" rIns="0" bIns="0" anchor="t" anchorCtr="0">
            <a:spAutoFit/>
          </a:bodyPr>
          <a:lstStyle/>
          <a:p>
            <a:pPr marL="457200" marR="0" lvl="0" indent="-279400" algn="l" rtl="0">
              <a:lnSpc>
                <a:spcPct val="100000"/>
              </a:lnSpc>
              <a:spcBef>
                <a:spcPts val="0"/>
              </a:spcBef>
              <a:spcAft>
                <a:spcPts val="0"/>
              </a:spcAft>
              <a:buClr>
                <a:schemeClr val="lt1"/>
              </a:buClr>
              <a:buSzPts val="1400"/>
              <a:buFont typeface="Arial"/>
              <a:buNone/>
            </a:pPr>
            <a:endParaRPr lang="en-US" sz="1800" b="1" dirty="0">
              <a:solidFill>
                <a:schemeClr val="bg1"/>
              </a:solidFill>
            </a:endParaRPr>
          </a:p>
          <a:p>
            <a:pPr marL="457200" marR="0" lvl="0" indent="-279400" algn="l" rtl="0">
              <a:lnSpc>
                <a:spcPct val="100000"/>
              </a:lnSpc>
              <a:spcBef>
                <a:spcPts val="0"/>
              </a:spcBef>
              <a:spcAft>
                <a:spcPts val="0"/>
              </a:spcAft>
              <a:buClr>
                <a:schemeClr val="lt1"/>
              </a:buClr>
              <a:buSzPts val="1400"/>
              <a:buFont typeface="Arial"/>
              <a:buNone/>
            </a:pPr>
            <a:r>
              <a:rPr lang="en-US" sz="2400" b="1" dirty="0">
                <a:solidFill>
                  <a:schemeClr val="bg1"/>
                </a:solidFill>
              </a:rPr>
              <a:t>Jaime Kern,</a:t>
            </a:r>
            <a:r>
              <a:rPr lang="en-US" sz="2000" dirty="0">
                <a:solidFill>
                  <a:schemeClr val="bg1"/>
                </a:solidFill>
              </a:rPr>
              <a:t> UX CoP Co-Lead</a:t>
            </a:r>
          </a:p>
          <a:p>
            <a:pPr marL="457200" marR="0" lvl="0" indent="-279400" algn="l" rtl="0">
              <a:lnSpc>
                <a:spcPct val="100000"/>
              </a:lnSpc>
              <a:spcBef>
                <a:spcPts val="0"/>
              </a:spcBef>
              <a:spcAft>
                <a:spcPts val="0"/>
              </a:spcAft>
              <a:buClr>
                <a:schemeClr val="lt1"/>
              </a:buClr>
              <a:buSzPts val="1400"/>
              <a:buFont typeface="Arial"/>
              <a:buNone/>
            </a:pPr>
            <a:endParaRPr lang="en-US" sz="1800" b="1" dirty="0"/>
          </a:p>
          <a:p>
            <a:pPr indent="-279400"/>
            <a:r>
              <a:rPr lang="en-US" sz="2400" b="1" dirty="0">
                <a:solidFill>
                  <a:schemeClr val="bg1"/>
                </a:solidFill>
              </a:rPr>
              <a:t>Natalie Buda Smith</a:t>
            </a:r>
            <a:r>
              <a:rPr lang="en-US" sz="2000" dirty="0">
                <a:solidFill>
                  <a:schemeClr val="bg1"/>
                </a:solidFill>
              </a:rPr>
              <a:t>, UX CoP Co-Lead</a:t>
            </a:r>
          </a:p>
          <a:p>
            <a:pPr marL="457200" marR="0" lvl="0" indent="-279400" algn="l" rtl="0">
              <a:lnSpc>
                <a:spcPct val="100000"/>
              </a:lnSpc>
              <a:spcBef>
                <a:spcPts val="0"/>
              </a:spcBef>
              <a:spcAft>
                <a:spcPts val="0"/>
              </a:spcAft>
              <a:buClr>
                <a:schemeClr val="lt1"/>
              </a:buClr>
              <a:buSzPts val="1400"/>
              <a:buFont typeface="Arial"/>
              <a:buNone/>
            </a:pPr>
            <a:endParaRPr lang="en-US" sz="2000" dirty="0">
              <a:solidFill>
                <a:schemeClr val="bg1"/>
              </a:solidFill>
            </a:endParaRPr>
          </a:p>
          <a:p>
            <a:pPr marL="457200" marR="0" lvl="0" indent="-279400" algn="l" rtl="0">
              <a:lnSpc>
                <a:spcPct val="100000"/>
              </a:lnSpc>
              <a:spcBef>
                <a:spcPts val="0"/>
              </a:spcBef>
              <a:spcAft>
                <a:spcPts val="0"/>
              </a:spcAft>
              <a:buClr>
                <a:schemeClr val="lt1"/>
              </a:buClr>
              <a:buSzPts val="1400"/>
              <a:buFont typeface="Arial"/>
              <a:buNone/>
            </a:pPr>
            <a:r>
              <a:rPr lang="en-US" sz="2400" b="1" dirty="0">
                <a:solidFill>
                  <a:schemeClr val="bg1"/>
                </a:solidFill>
              </a:rPr>
              <a:t>Michelle Zager</a:t>
            </a:r>
            <a:r>
              <a:rPr lang="en-US" sz="2000" b="1" dirty="0">
                <a:solidFill>
                  <a:schemeClr val="bg1"/>
                </a:solidFill>
              </a:rPr>
              <a:t>, </a:t>
            </a:r>
            <a:r>
              <a:rPr lang="en-US" sz="2000" dirty="0">
                <a:solidFill>
                  <a:schemeClr val="bg1"/>
                </a:solidFill>
              </a:rPr>
              <a:t>TEI</a:t>
            </a:r>
          </a:p>
          <a:p>
            <a:pPr marL="457200" marR="0" lvl="0" indent="-279400" algn="l" rtl="0">
              <a:lnSpc>
                <a:spcPct val="100000"/>
              </a:lnSpc>
              <a:spcBef>
                <a:spcPts val="0"/>
              </a:spcBef>
              <a:spcAft>
                <a:spcPts val="0"/>
              </a:spcAft>
              <a:buClr>
                <a:schemeClr val="lt1"/>
              </a:buClr>
              <a:buSzPts val="1400"/>
              <a:buFont typeface="Arial"/>
              <a:buNone/>
            </a:pPr>
            <a:endParaRPr lang="en-US" sz="2000" dirty="0">
              <a:solidFill>
                <a:schemeClr val="bg1"/>
              </a:solidFill>
            </a:endParaRPr>
          </a:p>
          <a:p>
            <a:pPr marL="457200" marR="0" lvl="0" indent="-279400" algn="l" rtl="0">
              <a:lnSpc>
                <a:spcPct val="100000"/>
              </a:lnSpc>
              <a:spcBef>
                <a:spcPts val="0"/>
              </a:spcBef>
              <a:spcAft>
                <a:spcPts val="0"/>
              </a:spcAft>
              <a:buClr>
                <a:schemeClr val="lt1"/>
              </a:buClr>
              <a:buSzPts val="1400"/>
              <a:buFont typeface="Arial"/>
              <a:buNone/>
            </a:pPr>
            <a:r>
              <a:rPr lang="en-US" sz="2400" b="1" dirty="0">
                <a:solidFill>
                  <a:schemeClr val="bg1"/>
                </a:solidFill>
              </a:rPr>
              <a:t>Carlos Alvarado</a:t>
            </a:r>
            <a:r>
              <a:rPr lang="en-US" sz="2000" dirty="0">
                <a:solidFill>
                  <a:schemeClr val="bg1"/>
                </a:solidFill>
              </a:rPr>
              <a:t>, Library of Congress</a:t>
            </a:r>
          </a:p>
          <a:p>
            <a:pPr marL="457200" marR="0" lvl="0" indent="-279400" algn="l" rtl="0">
              <a:lnSpc>
                <a:spcPct val="100000"/>
              </a:lnSpc>
              <a:spcBef>
                <a:spcPts val="0"/>
              </a:spcBef>
              <a:spcAft>
                <a:spcPts val="0"/>
              </a:spcAft>
              <a:buClr>
                <a:schemeClr val="lt1"/>
              </a:buClr>
              <a:buSzPts val="1400"/>
              <a:buFont typeface="Arial"/>
              <a:buNone/>
            </a:pPr>
            <a:endParaRPr lang="en-US" sz="2400" b="1" dirty="0">
              <a:solidFill>
                <a:schemeClr val="bg1"/>
              </a:solidFill>
            </a:endParaRPr>
          </a:p>
          <a:p>
            <a:pPr marL="457200" marR="0" lvl="0" indent="-279400" algn="l" rtl="0">
              <a:lnSpc>
                <a:spcPct val="100000"/>
              </a:lnSpc>
              <a:spcBef>
                <a:spcPts val="0"/>
              </a:spcBef>
              <a:spcAft>
                <a:spcPts val="0"/>
              </a:spcAft>
              <a:buClr>
                <a:schemeClr val="lt1"/>
              </a:buClr>
              <a:buSzPts val="1400"/>
              <a:buFont typeface="Arial"/>
              <a:buNone/>
            </a:pPr>
            <a:endParaRPr lang="en-US" sz="2000" dirty="0">
              <a:solidFill>
                <a:schemeClr val="bg1"/>
              </a:solidFill>
            </a:endParaRPr>
          </a:p>
        </p:txBody>
      </p:sp>
      <p:sp>
        <p:nvSpPr>
          <p:cNvPr id="2" name="TextBox 1">
            <a:extLst>
              <a:ext uri="{FF2B5EF4-FFF2-40B4-BE49-F238E27FC236}">
                <a16:creationId xmlns:a16="http://schemas.microsoft.com/office/drawing/2014/main" id="{11F9F279-0898-0D23-9DFE-312B892725C2}"/>
              </a:ext>
            </a:extLst>
          </p:cNvPr>
          <p:cNvSpPr txBox="1"/>
          <p:nvPr/>
        </p:nvSpPr>
        <p:spPr>
          <a:xfrm>
            <a:off x="11028783" y="6039743"/>
            <a:ext cx="531845" cy="369332"/>
          </a:xfrm>
          <a:prstGeom prst="rect">
            <a:avLst/>
          </a:prstGeom>
          <a:noFill/>
        </p:spPr>
        <p:txBody>
          <a:bodyPr wrap="square" rtlCol="0">
            <a:spAutoFit/>
          </a:bodyPr>
          <a:lstStyle/>
          <a:p>
            <a:r>
              <a:rPr lang="en-US" sz="1800" dirty="0">
                <a:solidFill>
                  <a:schemeClr val="bg1"/>
                </a:solidFill>
                <a:latin typeface="Arial Black" panose="020B0A04020102020204" pitchFamily="34" charset="0"/>
              </a:rPr>
              <a:t>25</a:t>
            </a:r>
          </a:p>
        </p:txBody>
      </p:sp>
    </p:spTree>
    <p:extLst>
      <p:ext uri="{BB962C8B-B14F-4D97-AF65-F5344CB8AC3E}">
        <p14:creationId xmlns:p14="http://schemas.microsoft.com/office/powerpoint/2010/main" val="354297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5885B7-D4C5-4D43-BAEA-61C44258CD71}"/>
              </a:ext>
            </a:extLst>
          </p:cNvPr>
          <p:cNvSpPr>
            <a:spLocks noGrp="1"/>
          </p:cNvSpPr>
          <p:nvPr>
            <p:ph type="title"/>
          </p:nvPr>
        </p:nvSpPr>
        <p:spPr>
          <a:xfrm>
            <a:off x="1014718" y="496078"/>
            <a:ext cx="10159695" cy="2215991"/>
          </a:xfrm>
        </p:spPr>
        <p:txBody>
          <a:bodyPr/>
          <a:lstStyle/>
          <a:p>
            <a:r>
              <a:rPr lang="en-US" dirty="0">
                <a:solidFill>
                  <a:schemeClr val="accent4">
                    <a:lumMod val="50000"/>
                  </a:schemeClr>
                </a:solidFill>
              </a:rPr>
              <a:t>What is a dynamic career?</a:t>
            </a:r>
            <a:endParaRPr lang="en-US" dirty="0"/>
          </a:p>
        </p:txBody>
      </p:sp>
      <p:sp>
        <p:nvSpPr>
          <p:cNvPr id="7" name="Text Placeholder 6">
            <a:extLst>
              <a:ext uri="{FF2B5EF4-FFF2-40B4-BE49-F238E27FC236}">
                <a16:creationId xmlns:a16="http://schemas.microsoft.com/office/drawing/2014/main" id="{50B6FE88-E29D-4AE7-8376-D4D51907B796}"/>
              </a:ext>
            </a:extLst>
          </p:cNvPr>
          <p:cNvSpPr>
            <a:spLocks noGrp="1"/>
          </p:cNvSpPr>
          <p:nvPr>
            <p:ph type="body" idx="1"/>
          </p:nvPr>
        </p:nvSpPr>
        <p:spPr>
          <a:xfrm>
            <a:off x="1014717" y="2073894"/>
            <a:ext cx="9902099" cy="4018995"/>
          </a:xfrm>
        </p:spPr>
        <p:txBody>
          <a:bodyPr/>
          <a:lstStyle/>
          <a:p>
            <a:pPr marL="0" indent="0">
              <a:lnSpc>
                <a:spcPct val="100000"/>
              </a:lnSpc>
            </a:pPr>
            <a:r>
              <a:rPr lang="en-US" sz="2800" dirty="0">
                <a:solidFill>
                  <a:schemeClr val="accent4">
                    <a:lumMod val="50000"/>
                  </a:schemeClr>
                </a:solidFill>
                <a:latin typeface="+mj-lt"/>
              </a:rPr>
              <a:t>Today’s economy continues to shift from traditional employment patterns towards increasingly dynamic and often ephemeral lifecycles. </a:t>
            </a:r>
          </a:p>
          <a:p>
            <a:pPr marL="0" indent="0">
              <a:lnSpc>
                <a:spcPct val="100000"/>
              </a:lnSpc>
            </a:pPr>
            <a:r>
              <a:rPr lang="en-US" sz="2800" i="1" strike="noStrike" dirty="0">
                <a:solidFill>
                  <a:schemeClr val="accent4">
                    <a:lumMod val="50000"/>
                  </a:schemeClr>
                </a:solidFill>
                <a:effectLst/>
                <a:latin typeface="-apple-system"/>
              </a:rPr>
              <a:t>A dynamic career is an incremental career path, that responds to change with self-reflection, designed for creativity and growth</a:t>
            </a:r>
            <a:r>
              <a:rPr lang="en-US" sz="2800" i="1" dirty="0">
                <a:solidFill>
                  <a:schemeClr val="accent4">
                    <a:lumMod val="50000"/>
                  </a:schemeClr>
                </a:solidFill>
                <a:effectLst/>
                <a:latin typeface="-apple-system"/>
              </a:rPr>
              <a:t>. </a:t>
            </a:r>
            <a:r>
              <a:rPr lang="en-US" sz="2800" i="1" strike="noStrike" dirty="0">
                <a:solidFill>
                  <a:schemeClr val="accent4">
                    <a:lumMod val="50000"/>
                  </a:schemeClr>
                </a:solidFill>
                <a:effectLst/>
                <a:latin typeface="-apple-system"/>
              </a:rPr>
              <a:t>An approach for a</a:t>
            </a:r>
            <a:r>
              <a:rPr lang="en-US" sz="2800" i="1" dirty="0">
                <a:solidFill>
                  <a:schemeClr val="accent4">
                    <a:lumMod val="50000"/>
                  </a:schemeClr>
                </a:solidFill>
                <a:latin typeface="-apple-system"/>
              </a:rPr>
              <a:t>n </a:t>
            </a:r>
            <a:r>
              <a:rPr lang="en-US" sz="2800" i="1" strike="noStrike" dirty="0">
                <a:solidFill>
                  <a:schemeClr val="accent4">
                    <a:lumMod val="50000"/>
                  </a:schemeClr>
                </a:solidFill>
                <a:effectLst/>
                <a:latin typeface="-apple-system"/>
              </a:rPr>
              <a:t>ever-changing business landscape, with evolving roles and demands</a:t>
            </a:r>
            <a:r>
              <a:rPr lang="en-US" sz="2800" i="1" dirty="0">
                <a:solidFill>
                  <a:schemeClr val="accent4">
                    <a:lumMod val="50000"/>
                  </a:schemeClr>
                </a:solidFill>
                <a:effectLst/>
                <a:latin typeface="-apple-system"/>
              </a:rPr>
              <a:t>.</a:t>
            </a:r>
            <a:endParaRPr lang="en-US" sz="2800" dirty="0"/>
          </a:p>
        </p:txBody>
      </p:sp>
      <p:sp>
        <p:nvSpPr>
          <p:cNvPr id="2" name="TextBox 1">
            <a:extLst>
              <a:ext uri="{FF2B5EF4-FFF2-40B4-BE49-F238E27FC236}">
                <a16:creationId xmlns:a16="http://schemas.microsoft.com/office/drawing/2014/main" id="{08FEDB17-936F-5C95-226F-A571F2A151D0}"/>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3</a:t>
            </a:r>
          </a:p>
        </p:txBody>
      </p:sp>
    </p:spTree>
    <p:extLst>
      <p:ext uri="{BB962C8B-B14F-4D97-AF65-F5344CB8AC3E}">
        <p14:creationId xmlns:p14="http://schemas.microsoft.com/office/powerpoint/2010/main" val="236200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5885B7-D4C5-4D43-BAEA-61C44258CD71}"/>
              </a:ext>
            </a:extLst>
          </p:cNvPr>
          <p:cNvSpPr>
            <a:spLocks noGrp="1"/>
          </p:cNvSpPr>
          <p:nvPr>
            <p:ph type="title"/>
          </p:nvPr>
        </p:nvSpPr>
        <p:spPr>
          <a:xfrm>
            <a:off x="1014718" y="587635"/>
            <a:ext cx="10159695" cy="2215991"/>
          </a:xfrm>
        </p:spPr>
        <p:txBody>
          <a:bodyPr/>
          <a:lstStyle/>
          <a:p>
            <a:r>
              <a:rPr lang="en-US" sz="3200" dirty="0">
                <a:solidFill>
                  <a:schemeClr val="accent4">
                    <a:lumMod val="50000"/>
                  </a:schemeClr>
                </a:solidFill>
              </a:rPr>
              <a:t>Why is developing a dynamic career important?</a:t>
            </a:r>
            <a:endParaRPr lang="en-US" sz="3200" dirty="0"/>
          </a:p>
        </p:txBody>
      </p:sp>
      <p:sp>
        <p:nvSpPr>
          <p:cNvPr id="7" name="Text Placeholder 6">
            <a:extLst>
              <a:ext uri="{FF2B5EF4-FFF2-40B4-BE49-F238E27FC236}">
                <a16:creationId xmlns:a16="http://schemas.microsoft.com/office/drawing/2014/main" id="{50B6FE88-E29D-4AE7-8376-D4D51907B796}"/>
              </a:ext>
            </a:extLst>
          </p:cNvPr>
          <p:cNvSpPr>
            <a:spLocks noGrp="1"/>
          </p:cNvSpPr>
          <p:nvPr>
            <p:ph type="body" idx="1"/>
          </p:nvPr>
        </p:nvSpPr>
        <p:spPr>
          <a:xfrm>
            <a:off x="1014718" y="2413262"/>
            <a:ext cx="10004735" cy="3261672"/>
          </a:xfrm>
        </p:spPr>
        <p:txBody>
          <a:bodyPr/>
          <a:lstStyle/>
          <a:p>
            <a:pPr marL="0" indent="0">
              <a:lnSpc>
                <a:spcPct val="100000"/>
              </a:lnSpc>
            </a:pPr>
            <a:r>
              <a:rPr lang="en-US" sz="2800" dirty="0">
                <a:solidFill>
                  <a:schemeClr val="accent4">
                    <a:lumMod val="50000"/>
                  </a:schemeClr>
                </a:solidFill>
              </a:rPr>
              <a:t>Change is certain, prediction that many of the jobs in 2030 are not yet established</a:t>
            </a:r>
          </a:p>
          <a:p>
            <a:pPr marL="0" indent="0">
              <a:lnSpc>
                <a:spcPct val="100000"/>
              </a:lnSpc>
            </a:pPr>
            <a:r>
              <a:rPr lang="en-US" sz="2800" dirty="0">
                <a:solidFill>
                  <a:schemeClr val="accent4">
                    <a:lumMod val="50000"/>
                  </a:schemeClr>
                </a:solidFill>
              </a:rPr>
              <a:t>We work in the home not from the home, the hybrid workplace is still evolving</a:t>
            </a:r>
          </a:p>
          <a:p>
            <a:pPr marL="0" indent="0">
              <a:lnSpc>
                <a:spcPct val="100000"/>
              </a:lnSpc>
            </a:pPr>
            <a:r>
              <a:rPr lang="en-US" sz="2800" dirty="0">
                <a:solidFill>
                  <a:schemeClr val="accent4">
                    <a:lumMod val="50000"/>
                  </a:schemeClr>
                </a:solidFill>
              </a:rPr>
              <a:t>Continuous and disruptive technology changes</a:t>
            </a:r>
          </a:p>
          <a:p>
            <a:pPr marL="0" indent="0">
              <a:lnSpc>
                <a:spcPct val="100000"/>
              </a:lnSpc>
            </a:pPr>
            <a:r>
              <a:rPr lang="en-US" sz="2800" dirty="0">
                <a:solidFill>
                  <a:schemeClr val="accent4">
                    <a:lumMod val="50000"/>
                  </a:schemeClr>
                </a:solidFill>
              </a:rPr>
              <a:t>Economic, cultural, and social change</a:t>
            </a:r>
          </a:p>
          <a:p>
            <a:endParaRPr lang="en-US" dirty="0"/>
          </a:p>
          <a:p>
            <a:endParaRPr lang="en-US" dirty="0"/>
          </a:p>
        </p:txBody>
      </p:sp>
      <p:sp>
        <p:nvSpPr>
          <p:cNvPr id="2" name="TextBox 1">
            <a:extLst>
              <a:ext uri="{FF2B5EF4-FFF2-40B4-BE49-F238E27FC236}">
                <a16:creationId xmlns:a16="http://schemas.microsoft.com/office/drawing/2014/main" id="{4207F57C-3594-A9CA-1037-C10FA9E8318F}"/>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4</a:t>
            </a:r>
          </a:p>
        </p:txBody>
      </p:sp>
    </p:spTree>
    <p:extLst>
      <p:ext uri="{BB962C8B-B14F-4D97-AF65-F5344CB8AC3E}">
        <p14:creationId xmlns:p14="http://schemas.microsoft.com/office/powerpoint/2010/main" val="150062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584462" y="366713"/>
            <a:ext cx="11148751" cy="443199"/>
          </a:xfrm>
        </p:spPr>
        <p:txBody>
          <a:bodyPr/>
          <a:lstStyle/>
          <a:p>
            <a:r>
              <a:rPr lang="en-US" sz="3600" dirty="0">
                <a:solidFill>
                  <a:schemeClr val="accent4">
                    <a:lumMod val="50000"/>
                  </a:schemeClr>
                </a:solidFill>
              </a:rPr>
              <a:t>Let’s learn about you: poll question 1</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584462" y="1334825"/>
            <a:ext cx="10911092" cy="5156462"/>
          </a:xfrm>
        </p:spPr>
        <p:txBody>
          <a:bodyPr/>
          <a:lstStyle/>
          <a:p>
            <a:pPr marL="0" marR="0" indent="0">
              <a:spcBef>
                <a:spcPts val="400"/>
              </a:spcBef>
              <a:spcAft>
                <a:spcPts val="0"/>
              </a:spcAft>
              <a:buNone/>
            </a:pPr>
            <a:r>
              <a:rPr lang="en-US" dirty="0">
                <a:solidFill>
                  <a:schemeClr val="accent4">
                    <a:lumMod val="50000"/>
                  </a:schemeClr>
                </a:solidFill>
                <a:effectLst/>
                <a:latin typeface="Arial Black" panose="020B0A04020102020204" pitchFamily="34" charset="0"/>
                <a:ea typeface="Times New Roman" panose="02020603050405020304" pitchFamily="18" charset="0"/>
                <a:cs typeface="Arial" panose="020B0604020202020204" pitchFamily="34" charset="0"/>
              </a:rPr>
              <a:t>How many career changes have you made?</a:t>
            </a:r>
          </a:p>
          <a:p>
            <a:pPr marL="0" marR="0" indent="0">
              <a:spcBef>
                <a:spcPts val="400"/>
              </a:spcBef>
              <a:spcAft>
                <a:spcPts val="0"/>
              </a:spcAft>
              <a:buNone/>
            </a:pPr>
            <a:endParaRPr lang="en-US" sz="800" dirty="0">
              <a:solidFill>
                <a:schemeClr val="accent4">
                  <a:lumMod val="50000"/>
                </a:schemeClr>
              </a:solidFill>
              <a:effectLst/>
              <a:latin typeface="Arial Black" panose="020B0A040201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Same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One change </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Two changes</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Three or more</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p:txBody>
      </p:sp>
      <p:pic>
        <p:nvPicPr>
          <p:cNvPr id="1026" name="Picture 2" descr="Checkmark">
            <a:extLst>
              <a:ext uri="{FF2B5EF4-FFF2-40B4-BE49-F238E27FC236}">
                <a16:creationId xmlns:a16="http://schemas.microsoft.com/office/drawing/2014/main" id="{3276A4E1-3F36-E565-88CE-BA04B66E6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2072082"/>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eckmark">
            <a:extLst>
              <a:ext uri="{FF2B5EF4-FFF2-40B4-BE49-F238E27FC236}">
                <a16:creationId xmlns:a16="http://schemas.microsoft.com/office/drawing/2014/main" id="{4900094D-939E-70B3-7DE0-B807E6A0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2565013"/>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heckmark">
            <a:extLst>
              <a:ext uri="{FF2B5EF4-FFF2-40B4-BE49-F238E27FC236}">
                <a16:creationId xmlns:a16="http://schemas.microsoft.com/office/drawing/2014/main" id="{D4686058-F579-9537-2963-9A7787BF8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3059787"/>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eckmark">
            <a:extLst>
              <a:ext uri="{FF2B5EF4-FFF2-40B4-BE49-F238E27FC236}">
                <a16:creationId xmlns:a16="http://schemas.microsoft.com/office/drawing/2014/main" id="{949A94AA-71CE-93AF-B816-F2764788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3554561"/>
            <a:ext cx="310392" cy="310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F018F5-68FF-B702-A838-A6A757D1EBAD}"/>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5</a:t>
            </a:r>
          </a:p>
        </p:txBody>
      </p:sp>
    </p:spTree>
    <p:extLst>
      <p:ext uri="{BB962C8B-B14F-4D97-AF65-F5344CB8AC3E}">
        <p14:creationId xmlns:p14="http://schemas.microsoft.com/office/powerpoint/2010/main" val="342881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584462" y="366713"/>
            <a:ext cx="11148751" cy="443199"/>
          </a:xfrm>
        </p:spPr>
        <p:txBody>
          <a:bodyPr/>
          <a:lstStyle/>
          <a:p>
            <a:r>
              <a:rPr lang="en-US" sz="3600" dirty="0">
                <a:solidFill>
                  <a:schemeClr val="accent4">
                    <a:lumMod val="50000"/>
                  </a:schemeClr>
                </a:solidFill>
              </a:rPr>
              <a:t>Let’s learn about you: poll question 2</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584462" y="1334825"/>
            <a:ext cx="10911092" cy="5156462"/>
          </a:xfrm>
        </p:spPr>
        <p:txBody>
          <a:bodyPr/>
          <a:lstStyle/>
          <a:p>
            <a:pPr marL="0" marR="0" indent="0">
              <a:spcBef>
                <a:spcPts val="400"/>
              </a:spcBef>
              <a:spcAft>
                <a:spcPts val="0"/>
              </a:spcAft>
              <a:buNone/>
            </a:pPr>
            <a:r>
              <a:rPr lang="en-US" dirty="0">
                <a:solidFill>
                  <a:schemeClr val="accent4">
                    <a:lumMod val="50000"/>
                  </a:schemeClr>
                </a:solidFill>
                <a:effectLst/>
                <a:latin typeface="Arial Black" panose="020B0A04020102020204" pitchFamily="34" charset="0"/>
                <a:ea typeface="Times New Roman" panose="02020603050405020304" pitchFamily="18" charset="0"/>
                <a:cs typeface="Arial" panose="020B0604020202020204" pitchFamily="34" charset="0"/>
              </a:rPr>
              <a:t>What career stage are you in currently?</a:t>
            </a:r>
            <a:endParaRPr lang="en-US" dirty="0">
              <a:solidFill>
                <a:schemeClr val="accent4">
                  <a:lumMod val="50000"/>
                </a:schemeClr>
              </a:solidFill>
              <a:effectLst/>
              <a:latin typeface="Arial Black" panose="020B0A04020102020204" pitchFamily="34" charset="0"/>
              <a:ea typeface="DengXian" panose="02010600030101010101" pitchFamily="2" charset="-122"/>
              <a:cs typeface="Arial" panose="020B0604020202020204" pitchFamily="34" charset="0"/>
            </a:endParaRPr>
          </a:p>
          <a:p>
            <a:pPr marL="0" marR="0" indent="0">
              <a:spcBef>
                <a:spcPts val="400"/>
              </a:spcBef>
              <a:spcAft>
                <a:spcPts val="0"/>
              </a:spcAft>
              <a:buNone/>
            </a:pPr>
            <a:endParaRPr lang="en-US" sz="800" dirty="0">
              <a:solidFill>
                <a:schemeClr val="accent4">
                  <a:lumMod val="50000"/>
                </a:schemeClr>
              </a:solidFill>
              <a:effectLst/>
              <a:latin typeface="Arial Black" panose="020B0A04020102020204" pitchFamily="34" charset="0"/>
              <a:ea typeface="DengXian" panose="02010600030101010101" pitchFamily="2" charset="-122"/>
              <a:cs typeface="Arial" panose="020B0604020202020204" pitchFamily="34" charset="0"/>
            </a:endParaRPr>
          </a:p>
          <a:p>
            <a:pPr marL="0" indent="0">
              <a:spcBef>
                <a:spcPts val="800"/>
              </a:spcBef>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a:solidFill>
                  <a:schemeClr val="accent4">
                    <a:lumMod val="50000"/>
                  </a:schemeClr>
                </a:solidFill>
                <a:latin typeface="Arial" panose="020B0604020202020204" pitchFamily="34" charset="0"/>
                <a:ea typeface="DengXian" panose="02010600030101010101" pitchFamily="2" charset="-122"/>
                <a:cs typeface="Arial" panose="020B0604020202020204" pitchFamily="34" charset="0"/>
              </a:rPr>
              <a:t>Undecided on career path</a:t>
            </a:r>
          </a:p>
          <a:p>
            <a:pPr marL="0" marR="0" indent="0">
              <a:spcBef>
                <a:spcPts val="800"/>
              </a:spcBef>
              <a:spcAft>
                <a:spcPts val="0"/>
              </a:spcAft>
              <a:buNone/>
            </a:pPr>
            <a:r>
              <a:rPr lang="en-US" sz="2800"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Just starting my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Establishing my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a:solidFill>
                  <a:schemeClr val="accent4">
                    <a:lumMod val="50000"/>
                  </a:schemeClr>
                </a:solidFill>
                <a:latin typeface="Arial" panose="020B0604020202020204" pitchFamily="34" charset="0"/>
                <a:ea typeface="DengXian" panose="02010600030101010101" pitchFamily="2" charset="-122"/>
                <a:cs typeface="Arial" panose="020B0604020202020204" pitchFamily="34" charset="0"/>
              </a:rPr>
              <a:t>Thinking about making a change</a:t>
            </a: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rPr>
              <a:t>	</a:t>
            </a:r>
            <a:r>
              <a:rPr lang="en-US" sz="2800"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Maturing my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Transitioning out of my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p:txBody>
      </p:sp>
      <p:pic>
        <p:nvPicPr>
          <p:cNvPr id="1026" name="Picture 2" descr="Checkmark">
            <a:extLst>
              <a:ext uri="{FF2B5EF4-FFF2-40B4-BE49-F238E27FC236}">
                <a16:creationId xmlns:a16="http://schemas.microsoft.com/office/drawing/2014/main" id="{3276A4E1-3F36-E565-88CE-BA04B66E6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2072082"/>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eckmark">
            <a:extLst>
              <a:ext uri="{FF2B5EF4-FFF2-40B4-BE49-F238E27FC236}">
                <a16:creationId xmlns:a16="http://schemas.microsoft.com/office/drawing/2014/main" id="{4900094D-939E-70B3-7DE0-B807E6A0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2565013"/>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heckmark">
            <a:extLst>
              <a:ext uri="{FF2B5EF4-FFF2-40B4-BE49-F238E27FC236}">
                <a16:creationId xmlns:a16="http://schemas.microsoft.com/office/drawing/2014/main" id="{D4686058-F579-9537-2963-9A7787BF8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3059787"/>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eckmark">
            <a:extLst>
              <a:ext uri="{FF2B5EF4-FFF2-40B4-BE49-F238E27FC236}">
                <a16:creationId xmlns:a16="http://schemas.microsoft.com/office/drawing/2014/main" id="{949A94AA-71CE-93AF-B816-F2764788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3554561"/>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eckmark">
            <a:extLst>
              <a:ext uri="{FF2B5EF4-FFF2-40B4-BE49-F238E27FC236}">
                <a16:creationId xmlns:a16="http://schemas.microsoft.com/office/drawing/2014/main" id="{2893E603-93AE-20F1-3143-E265C6EA6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929" y="4043743"/>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heckmark">
            <a:extLst>
              <a:ext uri="{FF2B5EF4-FFF2-40B4-BE49-F238E27FC236}">
                <a16:creationId xmlns:a16="http://schemas.microsoft.com/office/drawing/2014/main" id="{EE39593E-7962-2E21-F21C-A108D7FF8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4538517"/>
            <a:ext cx="310392" cy="310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F018F5-68FF-B702-A838-A6A757D1EBAD}"/>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6</a:t>
            </a:r>
          </a:p>
        </p:txBody>
      </p:sp>
    </p:spTree>
    <p:extLst>
      <p:ext uri="{BB962C8B-B14F-4D97-AF65-F5344CB8AC3E}">
        <p14:creationId xmlns:p14="http://schemas.microsoft.com/office/powerpoint/2010/main" val="345796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sz="4000" dirty="0"/>
              <a:t>Qualities of a dynamic career</a:t>
            </a:r>
            <a:br>
              <a:rPr lang="en-US" sz="4000" dirty="0"/>
            </a:br>
            <a:br>
              <a:rPr lang="en-US" sz="4000" dirty="0"/>
            </a:br>
            <a:r>
              <a:rPr lang="en-US" dirty="0">
                <a:solidFill>
                  <a:srgbClr val="004D6C"/>
                </a:solidFill>
                <a:latin typeface="Arial Black"/>
                <a:ea typeface="Arial Black"/>
                <a:cs typeface="Arial Black"/>
                <a:sym typeface="Arial Black"/>
              </a:rPr>
              <a:t>Natalie Buda Smith</a:t>
            </a:r>
            <a:br>
              <a:rPr lang="en-US" dirty="0">
                <a:solidFill>
                  <a:srgbClr val="FF9900"/>
                </a:solidFill>
                <a:latin typeface="Arial Black"/>
                <a:ea typeface="Arial Black"/>
                <a:cs typeface="Arial Black"/>
                <a:sym typeface="Arial Black"/>
              </a:rPr>
            </a:br>
            <a:r>
              <a:rPr lang="en-US" dirty="0">
                <a:solidFill>
                  <a:srgbClr val="FF9900"/>
                </a:solidFill>
                <a:latin typeface="Arial Black"/>
                <a:ea typeface="Arial Black"/>
                <a:cs typeface="Arial Black"/>
                <a:sym typeface="Arial Black"/>
              </a:rPr>
              <a:t>Library of Congress</a:t>
            </a:r>
            <a:endParaRPr lang="en-US" dirty="0"/>
          </a:p>
        </p:txBody>
      </p:sp>
      <p:sp>
        <p:nvSpPr>
          <p:cNvPr id="2" name="TextBox 1">
            <a:extLst>
              <a:ext uri="{FF2B5EF4-FFF2-40B4-BE49-F238E27FC236}">
                <a16:creationId xmlns:a16="http://schemas.microsoft.com/office/drawing/2014/main" id="{C7D6C9CF-E335-3158-9332-36D6DADDD946}"/>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7</a:t>
            </a:r>
          </a:p>
        </p:txBody>
      </p:sp>
    </p:spTree>
    <p:extLst>
      <p:ext uri="{BB962C8B-B14F-4D97-AF65-F5344CB8AC3E}">
        <p14:creationId xmlns:p14="http://schemas.microsoft.com/office/powerpoint/2010/main" val="261473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793102" y="338720"/>
            <a:ext cx="11276013" cy="967566"/>
          </a:xfrm>
        </p:spPr>
        <p:txBody>
          <a:bodyPr/>
          <a:lstStyle/>
          <a:p>
            <a:r>
              <a:rPr lang="en-US" sz="3600" dirty="0">
                <a:solidFill>
                  <a:schemeClr val="accent4">
                    <a:lumMod val="50000"/>
                  </a:schemeClr>
                </a:solidFill>
              </a:rPr>
              <a:t>Top job skills for resilience in 2023, </a:t>
            </a:r>
            <a:br>
              <a:rPr lang="en-US" sz="3600" dirty="0">
                <a:solidFill>
                  <a:schemeClr val="accent4">
                    <a:lumMod val="50000"/>
                  </a:schemeClr>
                </a:solidFill>
              </a:rPr>
            </a:br>
            <a:r>
              <a:rPr lang="en-US" sz="3600" dirty="0">
                <a:solidFill>
                  <a:schemeClr val="accent4">
                    <a:lumMod val="50000"/>
                  </a:schemeClr>
                </a:solidFill>
              </a:rPr>
              <a:t>according to MIT</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793103" y="1678258"/>
            <a:ext cx="10692882" cy="4619135"/>
          </a:xfrm>
        </p:spPr>
        <p:txBody>
          <a:bodyPr/>
          <a:lstStyle/>
          <a:p>
            <a:pPr marL="0" indent="0">
              <a:buNone/>
            </a:pPr>
            <a:r>
              <a:rPr lang="en-US" sz="2000" b="1" dirty="0">
                <a:solidFill>
                  <a:schemeClr val="accent4">
                    <a:lumMod val="50000"/>
                  </a:schemeClr>
                </a:solidFill>
                <a:latin typeface="Arial" panose="020B0604020202020204" pitchFamily="34" charset="0"/>
                <a:cs typeface="Arial" panose="020B0604020202020204" pitchFamily="34" charset="0"/>
              </a:rPr>
              <a:t>Adaptability</a:t>
            </a:r>
          </a:p>
          <a:p>
            <a:pPr marL="0" indent="0">
              <a:spcBef>
                <a:spcPts val="800"/>
              </a:spcBef>
              <a:buNone/>
            </a:pPr>
            <a:r>
              <a:rPr lang="en-US" sz="2000" dirty="0">
                <a:solidFill>
                  <a:schemeClr val="accent4">
                    <a:lumMod val="50000"/>
                  </a:schemeClr>
                </a:solidFill>
                <a:effectLst/>
              </a:rPr>
              <a:t>With potential disruptive change ahead, pay close attention to trends, and be ready to reinvent yourself professionally. </a:t>
            </a:r>
            <a:r>
              <a:rPr lang="en-US" sz="2000" dirty="0">
                <a:solidFill>
                  <a:schemeClr val="accent4">
                    <a:lumMod val="50000"/>
                  </a:schemeClr>
                </a:solidFill>
              </a:rPr>
              <a:t>C</a:t>
            </a:r>
            <a:r>
              <a:rPr lang="en-US" sz="2000" dirty="0">
                <a:solidFill>
                  <a:schemeClr val="accent4">
                    <a:lumMod val="50000"/>
                  </a:schemeClr>
                </a:solidFill>
                <a:effectLst/>
              </a:rPr>
              <a:t>ontinue pivoting and enhancing your skill set in relevant areas.</a:t>
            </a:r>
          </a:p>
          <a:p>
            <a:pPr marL="0" indent="0">
              <a:buNone/>
            </a:pPr>
            <a:r>
              <a:rPr lang="en-US" sz="2000" b="1" dirty="0">
                <a:solidFill>
                  <a:schemeClr val="accent4">
                    <a:lumMod val="50000"/>
                  </a:schemeClr>
                </a:solidFill>
                <a:latin typeface="Arial" panose="020B0604020202020204" pitchFamily="34" charset="0"/>
                <a:cs typeface="Arial" panose="020B0604020202020204" pitchFamily="34" charset="0"/>
              </a:rPr>
              <a:t>Critical thinking</a:t>
            </a:r>
          </a:p>
          <a:p>
            <a:pPr marL="0" indent="0">
              <a:spcBef>
                <a:spcPts val="800"/>
              </a:spcBef>
              <a:buNone/>
            </a:pPr>
            <a:r>
              <a:rPr lang="en-US" sz="2000" dirty="0">
                <a:solidFill>
                  <a:schemeClr val="accent4">
                    <a:lumMod val="50000"/>
                  </a:schemeClr>
                </a:solidFill>
                <a:latin typeface="+mn-lt"/>
              </a:rPr>
              <a:t>C</a:t>
            </a:r>
            <a:r>
              <a:rPr lang="en-US" sz="2000" dirty="0">
                <a:solidFill>
                  <a:schemeClr val="accent4">
                    <a:lumMod val="50000"/>
                  </a:schemeClr>
                </a:solidFill>
                <a:effectLst/>
                <a:latin typeface="+mn-lt"/>
              </a:rPr>
              <a:t>ritical thinking empowers individuals to become better problem-solvers. Critical thinking is a highly sought-after skill in the workplace. </a:t>
            </a:r>
            <a:r>
              <a:rPr lang="en-US" sz="2000" b="0" i="0" dirty="0">
                <a:solidFill>
                  <a:schemeClr val="accent4">
                    <a:lumMod val="50000"/>
                  </a:schemeClr>
                </a:solidFill>
                <a:effectLst/>
                <a:latin typeface="+mn-lt"/>
              </a:rPr>
              <a:t>A critical thinker can analyze solutions to a problem, probing its strengths and weaknesses and comparing it to other alternatives. This process of deliberation leads to a selection of good alternatives and also a clear understanding of why a certain choice was made.</a:t>
            </a:r>
            <a:endParaRPr lang="en-US" sz="2000" dirty="0">
              <a:solidFill>
                <a:schemeClr val="accent4">
                  <a:lumMod val="50000"/>
                </a:schemeClr>
              </a:solidFill>
              <a:effectLst/>
              <a:latin typeface="+mn-lt"/>
            </a:endParaRPr>
          </a:p>
          <a:p>
            <a:pPr marL="0" indent="0">
              <a:buNone/>
            </a:pPr>
            <a:r>
              <a:rPr lang="en-US" sz="2000" b="1" dirty="0">
                <a:solidFill>
                  <a:schemeClr val="accent4">
                    <a:lumMod val="50000"/>
                  </a:schemeClr>
                </a:solidFill>
                <a:latin typeface="Arial" panose="020B0604020202020204" pitchFamily="34" charset="0"/>
                <a:cs typeface="Arial" panose="020B0604020202020204" pitchFamily="34" charset="0"/>
              </a:rPr>
              <a:t>Communication</a:t>
            </a:r>
          </a:p>
          <a:p>
            <a:pPr marL="0" indent="0">
              <a:spcBef>
                <a:spcPts val="800"/>
              </a:spcBef>
              <a:buNone/>
            </a:pPr>
            <a:r>
              <a:rPr lang="en-US" sz="2000" dirty="0">
                <a:solidFill>
                  <a:schemeClr val="accent4">
                    <a:lumMod val="50000"/>
                  </a:schemeClr>
                </a:solidFill>
                <a:effectLst/>
              </a:rPr>
              <a:t>The ability to communicate effectively, whether through data storytelling or good writing and speaking is a well sought out skill set in any industry.</a:t>
            </a:r>
          </a:p>
          <a:p>
            <a:pPr marL="0" indent="0">
              <a:spcBef>
                <a:spcPts val="800"/>
              </a:spcBef>
              <a:buNone/>
            </a:pPr>
            <a:endParaRPr lang="en-US" sz="2000" dirty="0">
              <a:solidFill>
                <a:schemeClr val="accent4">
                  <a:lumMod val="50000"/>
                </a:schemeClr>
              </a:solidFill>
            </a:endParaRPr>
          </a:p>
          <a:p>
            <a:pPr marL="0" indent="0">
              <a:spcBef>
                <a:spcPts val="800"/>
              </a:spcBef>
              <a:buNone/>
            </a:pPr>
            <a:r>
              <a:rPr lang="en-US" sz="1200" dirty="0">
                <a:solidFill>
                  <a:schemeClr val="accent4">
                    <a:lumMod val="50000"/>
                  </a:schemeClr>
                </a:solidFill>
                <a:effectLst/>
              </a:rPr>
              <a:t>Source: https://www.jwel.mit.edu/</a:t>
            </a:r>
          </a:p>
        </p:txBody>
      </p:sp>
      <p:sp>
        <p:nvSpPr>
          <p:cNvPr id="4" name="TextBox 3">
            <a:extLst>
              <a:ext uri="{FF2B5EF4-FFF2-40B4-BE49-F238E27FC236}">
                <a16:creationId xmlns:a16="http://schemas.microsoft.com/office/drawing/2014/main" id="{B5F8E966-B648-DEB4-AAC9-724F4121D299}"/>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8</a:t>
            </a:r>
          </a:p>
        </p:txBody>
      </p:sp>
    </p:spTree>
    <p:extLst>
      <p:ext uri="{BB962C8B-B14F-4D97-AF65-F5344CB8AC3E}">
        <p14:creationId xmlns:p14="http://schemas.microsoft.com/office/powerpoint/2010/main" val="85800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688157" y="366713"/>
            <a:ext cx="11045056" cy="1905147"/>
          </a:xfrm>
        </p:spPr>
        <p:txBody>
          <a:bodyPr/>
          <a:lstStyle/>
          <a:p>
            <a:r>
              <a:rPr lang="en-US" sz="3600" dirty="0">
                <a:solidFill>
                  <a:schemeClr val="accent4">
                    <a:lumMod val="50000"/>
                  </a:schemeClr>
                </a:solidFill>
              </a:rPr>
              <a:t>Four literacies for a dynamic career in addition to specific technical skill according to MIT</a:t>
            </a:r>
            <a:endParaRPr lang="en-US" dirty="0">
              <a:solidFill>
                <a:srgbClr val="0070C0"/>
              </a:solidFill>
            </a:endParaRP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688157" y="2450969"/>
            <a:ext cx="11045056" cy="3874417"/>
          </a:xfrm>
        </p:spPr>
        <p:txBody>
          <a:bodyPr/>
          <a:lstStyle/>
          <a:p>
            <a:pPr marL="514350" indent="-514350">
              <a:spcBef>
                <a:spcPts val="1800"/>
              </a:spcBef>
              <a:buClr>
                <a:srgbClr val="FF9900"/>
              </a:buClr>
              <a:buFont typeface="+mj-lt"/>
              <a:buAutoNum type="arabicPeriod"/>
            </a:pPr>
            <a:r>
              <a:rPr lang="en-US" sz="2600" dirty="0">
                <a:solidFill>
                  <a:schemeClr val="accent4">
                    <a:lumMod val="50000"/>
                  </a:schemeClr>
                </a:solidFill>
                <a:effectLst/>
              </a:rPr>
              <a:t>Digital literacy</a:t>
            </a:r>
          </a:p>
          <a:p>
            <a:pPr marL="514350" indent="-514350">
              <a:spcBef>
                <a:spcPts val="1800"/>
              </a:spcBef>
              <a:buClr>
                <a:srgbClr val="FF9900"/>
              </a:buClr>
              <a:buFont typeface="+mj-lt"/>
              <a:buAutoNum type="arabicPeriod"/>
            </a:pPr>
            <a:r>
              <a:rPr lang="en-US" sz="2600" dirty="0">
                <a:solidFill>
                  <a:schemeClr val="accent4">
                    <a:lumMod val="50000"/>
                  </a:schemeClr>
                </a:solidFill>
              </a:rPr>
              <a:t>Financial literacy</a:t>
            </a:r>
          </a:p>
          <a:p>
            <a:pPr marL="514350" indent="-514350">
              <a:spcBef>
                <a:spcPts val="1800"/>
              </a:spcBef>
              <a:buClr>
                <a:srgbClr val="FF9900"/>
              </a:buClr>
              <a:buFont typeface="+mj-lt"/>
              <a:buAutoNum type="arabicPeriod"/>
            </a:pPr>
            <a:r>
              <a:rPr lang="en-US" sz="2600" dirty="0">
                <a:solidFill>
                  <a:schemeClr val="accent4">
                    <a:lumMod val="50000"/>
                  </a:schemeClr>
                </a:solidFill>
                <a:effectLst/>
              </a:rPr>
              <a:t>Civic and Cultural literacy</a:t>
            </a:r>
          </a:p>
          <a:p>
            <a:pPr marL="514350" indent="-514350">
              <a:spcBef>
                <a:spcPts val="1800"/>
              </a:spcBef>
              <a:buClr>
                <a:srgbClr val="FF9900"/>
              </a:buClr>
              <a:buFont typeface="+mj-lt"/>
              <a:buAutoNum type="arabicPeriod"/>
            </a:pPr>
            <a:r>
              <a:rPr lang="en-US" sz="2600" dirty="0">
                <a:solidFill>
                  <a:schemeClr val="accent4">
                    <a:lumMod val="50000"/>
                  </a:schemeClr>
                </a:solidFill>
              </a:rPr>
              <a:t>Organizational literacy</a:t>
            </a:r>
          </a:p>
          <a:p>
            <a:pPr marL="514350" indent="-514350">
              <a:spcBef>
                <a:spcPts val="1800"/>
              </a:spcBef>
              <a:buClr>
                <a:srgbClr val="FF9900"/>
              </a:buClr>
              <a:buFont typeface="+mj-lt"/>
              <a:buAutoNum type="arabicPeriod"/>
            </a:pPr>
            <a:endParaRPr lang="en-US" sz="3200" dirty="0">
              <a:solidFill>
                <a:schemeClr val="accent4">
                  <a:lumMod val="50000"/>
                </a:schemeClr>
              </a:solidFill>
              <a:effectLst/>
            </a:endParaRPr>
          </a:p>
          <a:p>
            <a:pPr marL="0" indent="0">
              <a:spcBef>
                <a:spcPts val="1800"/>
              </a:spcBef>
              <a:buClr>
                <a:srgbClr val="FF9900"/>
              </a:buClr>
              <a:buNone/>
            </a:pPr>
            <a:endParaRPr lang="en-US" sz="1200" dirty="0">
              <a:solidFill>
                <a:schemeClr val="accent4">
                  <a:lumMod val="50000"/>
                </a:schemeClr>
              </a:solidFill>
              <a:effectLst/>
            </a:endParaRPr>
          </a:p>
          <a:p>
            <a:pPr marL="0" indent="0">
              <a:spcBef>
                <a:spcPts val="1800"/>
              </a:spcBef>
              <a:buClr>
                <a:srgbClr val="FF9900"/>
              </a:buClr>
              <a:buNone/>
            </a:pPr>
            <a:r>
              <a:rPr lang="en-US" sz="1200" dirty="0">
                <a:solidFill>
                  <a:schemeClr val="accent4">
                    <a:lumMod val="50000"/>
                  </a:schemeClr>
                </a:solidFill>
                <a:effectLst/>
              </a:rPr>
              <a:t>Source: https://jwel.mit.edu/human-skills-matrix</a:t>
            </a:r>
          </a:p>
        </p:txBody>
      </p:sp>
      <p:sp>
        <p:nvSpPr>
          <p:cNvPr id="4" name="TextBox 3">
            <a:extLst>
              <a:ext uri="{FF2B5EF4-FFF2-40B4-BE49-F238E27FC236}">
                <a16:creationId xmlns:a16="http://schemas.microsoft.com/office/drawing/2014/main" id="{690B6722-EED5-DE5C-F108-FED6384D6858}"/>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9</a:t>
            </a:r>
          </a:p>
        </p:txBody>
      </p:sp>
    </p:spTree>
    <p:extLst>
      <p:ext uri="{BB962C8B-B14F-4D97-AF65-F5344CB8AC3E}">
        <p14:creationId xmlns:p14="http://schemas.microsoft.com/office/powerpoint/2010/main" val="141942559"/>
      </p:ext>
    </p:extLst>
  </p:cSld>
  <p:clrMapOvr>
    <a:masterClrMapping/>
  </p:clrMapOvr>
</p:sld>
</file>

<file path=ppt/theme/theme1.xml><?xml version="1.0" encoding="utf-8"?>
<a:theme xmlns:a="http://schemas.openxmlformats.org/drawingml/2006/main" name="OG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1127</Words>
  <Application>Microsoft Office PowerPoint</Application>
  <PresentationFormat>Widescreen</PresentationFormat>
  <Paragraphs>149</Paragraphs>
  <Slides>25</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-apple-system</vt:lpstr>
      <vt:lpstr>Arial</vt:lpstr>
      <vt:lpstr>Arial Black</vt:lpstr>
      <vt:lpstr>Noto Sans Symbols</vt:lpstr>
      <vt:lpstr>Public Sans</vt:lpstr>
      <vt:lpstr>Times</vt:lpstr>
      <vt:lpstr>OG_White bkgrnd master</vt:lpstr>
      <vt:lpstr>Simple Light</vt:lpstr>
      <vt:lpstr>User Experience Community of Practice</vt:lpstr>
      <vt:lpstr>  Jaime Kern General Services Administration  Natalie Buda Smith Library of Congress  Special guest Michelle Zager TEI, Department of the Treasury  Special guest and moderator Carlos Alvarado Library of Congress</vt:lpstr>
      <vt:lpstr>What is a dynamic career?</vt:lpstr>
      <vt:lpstr>Why is developing a dynamic career important?</vt:lpstr>
      <vt:lpstr>Let’s learn about you: poll question 1</vt:lpstr>
      <vt:lpstr>Let’s learn about you: poll question 2</vt:lpstr>
      <vt:lpstr>Qualities of a dynamic career  Natalie Buda Smith Library of Congress</vt:lpstr>
      <vt:lpstr>Top job skills for resilience in 2023,  according to MIT</vt:lpstr>
      <vt:lpstr>Four literacies for a dynamic career in addition to specific technical skill according to MIT</vt:lpstr>
      <vt:lpstr>  The Human Skills Matrix</vt:lpstr>
      <vt:lpstr>Look to the strategic and directional plans for organizational literacy</vt:lpstr>
      <vt:lpstr>Successful habits of a dynamic career</vt:lpstr>
      <vt:lpstr>Special guest  Michelle Zager TEI</vt:lpstr>
      <vt:lpstr>Where the story begins</vt:lpstr>
      <vt:lpstr>Job crafting</vt:lpstr>
      <vt:lpstr>Archetypes/personas </vt:lpstr>
      <vt:lpstr>Specific considerations for a dynamic career in user experience  Carlos Alvarado Library of Congress</vt:lpstr>
      <vt:lpstr>Experiment and push your boundaries</vt:lpstr>
      <vt:lpstr>Organizational gaps</vt:lpstr>
      <vt:lpstr>Creating a design system</vt:lpstr>
      <vt:lpstr>Identify an opportunity</vt:lpstr>
      <vt:lpstr>Questions?  Moderator Carlos Alvarado Library of Congress</vt:lpstr>
      <vt:lpstr>Federal and professional resources  Jaime Kern General Services Administration</vt:lpstr>
      <vt:lpstr>Resources and communities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2023-09-19T13:50:26Z</dcterms:modified>
</cp:coreProperties>
</file>