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5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52"/>
      <p:bold r:id="rId53"/>
      <p:italic r:id="rId54"/>
      <p:boldItalic r:id="rId55"/>
    </p:embeddedFont>
    <p:embeddedFont>
      <p:font typeface="IBM Plex Mono Medium" panose="020B0509050203000203" pitchFamily="49" charset="77"/>
      <p:regular r:id="rId56"/>
      <p:bold r:id="rId57"/>
      <p:italic r:id="rId58"/>
      <p:boldItalic r:id="rId59"/>
    </p:embeddedFont>
    <p:embeddedFont>
      <p:font typeface="Public Sans" pitchFamily="2" charset="77"/>
      <p:regular r:id="rId60"/>
      <p:bold r:id="rId61"/>
      <p:italic r:id="rId62"/>
      <p:boldItalic r:id="rId63"/>
    </p:embeddedFont>
    <p:embeddedFont>
      <p:font typeface="Public Sans Black" pitchFamily="2" charset="77"/>
      <p:bold r:id="rId64"/>
      <p:italic r:id="rId65"/>
      <p:boldItalic r:id="rId66"/>
    </p:embeddedFont>
    <p:embeddedFont>
      <p:font typeface="Public Sans ExtraBold" pitchFamily="2" charset="77"/>
      <p:bold r:id="rId67"/>
      <p:italic r:id="rId68"/>
      <p:boldItalic r:id="rId69"/>
    </p:embeddedFont>
    <p:embeddedFont>
      <p:font typeface="Public Sans ExtraLight" pitchFamily="2" charset="77"/>
      <p:regular r:id="rId70"/>
      <p:bold r:id="rId71"/>
      <p:italic r:id="rId72"/>
      <p:boldItalic r:id="rId73"/>
    </p:embeddedFont>
    <p:embeddedFont>
      <p:font typeface="Public Sans Light" pitchFamily="2" charset="77"/>
      <p:regular r:id="rId74"/>
      <p:bold r:id="rId75"/>
      <p:italic r:id="rId76"/>
      <p:boldItalic r:id="rId77"/>
    </p:embeddedFont>
    <p:embeddedFont>
      <p:font typeface="Public Sans Medium" pitchFamily="2" charset="77"/>
      <p:regular r:id="rId78"/>
      <p:bold r:id="rId79"/>
      <p:italic r:id="rId80"/>
      <p:boldItalic r:id="rId81"/>
    </p:embeddedFont>
    <p:embeddedFont>
      <p:font typeface="Public Sans Thin" pitchFamily="2" charset="77"/>
      <p:regular r:id="rId82"/>
      <p:bold r:id="rId83"/>
      <p:italic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 Petersen - Q2AACB" initials="" lastIdx="1" clrIdx="0"/>
  <p:cmAuthor id="1" name="Daniel Williams - Q2AACB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6"/>
    <p:restoredTop sz="61224"/>
  </p:normalViewPr>
  <p:slideViewPr>
    <p:cSldViewPr snapToGrid="0">
      <p:cViewPr varScale="1">
        <p:scale>
          <a:sx n="101" d="100"/>
          <a:sy n="101" d="100"/>
        </p:scale>
        <p:origin x="19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84" Type="http://schemas.openxmlformats.org/officeDocument/2006/relationships/font" Target="fonts/font33.fntdata"/><Relationship Id="rId89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74" Type="http://schemas.openxmlformats.org/officeDocument/2006/relationships/font" Target="fonts/font23.fntdata"/><Relationship Id="rId79" Type="http://schemas.openxmlformats.org/officeDocument/2006/relationships/font" Target="fonts/font28.fntdata"/><Relationship Id="rId5" Type="http://schemas.openxmlformats.org/officeDocument/2006/relationships/slide" Target="slides/slide3.xml"/><Relationship Id="rId90" Type="http://schemas.openxmlformats.org/officeDocument/2006/relationships/tableStyles" Target="tableStyle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font" Target="fonts/font26.fntdata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80" Type="http://schemas.openxmlformats.org/officeDocument/2006/relationships/font" Target="fonts/font29.fntdata"/><Relationship Id="rId85" Type="http://schemas.openxmlformats.org/officeDocument/2006/relationships/font" Target="fonts/font3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font" Target="fonts/font24.fntdata"/><Relationship Id="rId83" Type="http://schemas.openxmlformats.org/officeDocument/2006/relationships/font" Target="fonts/font32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78" Type="http://schemas.openxmlformats.org/officeDocument/2006/relationships/font" Target="fonts/font27.fntdata"/><Relationship Id="rId81" Type="http://schemas.openxmlformats.org/officeDocument/2006/relationships/font" Target="fonts/font30.fntdata"/><Relationship Id="rId86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4.fntdata"/><Relationship Id="rId76" Type="http://schemas.openxmlformats.org/officeDocument/2006/relationships/font" Target="fonts/font25.fntdata"/><Relationship Id="rId7" Type="http://schemas.openxmlformats.org/officeDocument/2006/relationships/slide" Target="slides/slide5.xml"/><Relationship Id="rId71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15.fntdata"/><Relationship Id="rId87" Type="http://schemas.openxmlformats.org/officeDocument/2006/relationships/presProps" Target="presProps.xml"/><Relationship Id="rId61" Type="http://schemas.openxmlformats.org/officeDocument/2006/relationships/font" Target="fonts/font10.fntdata"/><Relationship Id="rId82" Type="http://schemas.openxmlformats.org/officeDocument/2006/relationships/font" Target="fonts/font31.fntdata"/><Relationship Id="rId19" Type="http://schemas.openxmlformats.org/officeDocument/2006/relationships/slide" Target="slides/slide1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14T21:30:14.194" idx="1">
    <p:pos x="1113" y="692"/>
    <p:text>realizing I should replace this with an actual table</p:text>
  </p:cm>
  <p:cm authorId="1" dt="2024-08-14T21:30:14.194" idx="1">
    <p:pos x="1113" y="692"/>
    <p:text>I think it's ok to use an image here and just describe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29d19ad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29d19ad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29d19ad5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29d19ad5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295f7aea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295f7aea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295f7ae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295f7ae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29d19ad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29d19ad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295f7aea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295f7aea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295f7aea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295f7aea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ba4e3f2c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ba4e3f2c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6a06d33cc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e6a06d33cc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295f7aea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295f7aea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295f7aea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295f7aea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f295f7aea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f295f7aea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295f7aea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f295f7aea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295f7aea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295f7aea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f295f7aea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f295f7aea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295f7aea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f295f7aea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f295f7aea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f295f7aea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295f7aea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f295f7aea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f295f7aea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f295f7aea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f29d19ad5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f29d19ad5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295f7aea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295f7aea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f29d19ad5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f29d19ad5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f295f7aeaa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f295f7aeaa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295f7aeaa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295f7aeaa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295f7aeaa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295f7aeaa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29d19ad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f29d19ad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295f7aea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295f7aea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d2144292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ad2144292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e6a06d33cc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e6a06d33cc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29d19ad5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f29d19ad5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d21442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ad21442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65e0c4a8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65e0c4a8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ad2144292b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ad2144292b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e6a06d33c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e6a06d33c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6a06d33c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e6a06d33c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6a06d33c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e6a06d33c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6a06d33c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e6a06d33c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e6a06d33cc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e6a06d33cc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6a06d33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6a06d33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d214429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d214429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d2144292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d2144292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d214429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d214429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5e0c4a8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65e0c4a8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">
  <p:cSld name="Big Quot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83631" y="1077686"/>
            <a:ext cx="77751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  <a:defRPr sz="27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83581" y="3465668"/>
            <a:ext cx="77769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180B0"/>
              </a:buClr>
              <a:buSzPts val="1500"/>
              <a:buFont typeface="Arial"/>
              <a:buChar char="​"/>
              <a:defRPr sz="1500" b="1" i="0">
                <a:solidFill>
                  <a:srgbClr val="3180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1200"/>
              <a:buFont typeface="Arial"/>
              <a:buChar char="​"/>
              <a:defRPr sz="1200" b="1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0" name="Google Shape;140;p27"/>
          <p:cNvGrpSpPr/>
          <p:nvPr/>
        </p:nvGrpSpPr>
        <p:grpSpPr>
          <a:xfrm>
            <a:off x="683609" y="918423"/>
            <a:ext cx="7777014" cy="2363336"/>
            <a:chOff x="914400" y="1732950"/>
            <a:chExt cx="7316788" cy="2672550"/>
          </a:xfrm>
        </p:grpSpPr>
        <p:cxnSp>
          <p:nvCxnSpPr>
            <p:cNvPr id="141" name="Google Shape;141;p27"/>
            <p:cNvCxnSpPr/>
            <p:nvPr/>
          </p:nvCxnSpPr>
          <p:spPr>
            <a:xfrm>
              <a:off x="914400" y="1732950"/>
              <a:ext cx="7315200" cy="0"/>
            </a:xfrm>
            <a:prstGeom prst="straightConnector1">
              <a:avLst/>
            </a:prstGeom>
            <a:noFill/>
            <a:ln w="9525" cap="flat" cmpd="sng">
              <a:solidFill>
                <a:srgbClr val="8F99A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7"/>
            <p:cNvSpPr/>
            <p:nvPr/>
          </p:nvSpPr>
          <p:spPr>
            <a:xfrm>
              <a:off x="915988" y="4302313"/>
              <a:ext cx="7315200" cy="103187"/>
            </a:xfrm>
            <a:custGeom>
              <a:avLst/>
              <a:gdLst/>
              <a:ahLst/>
              <a:cxnLst/>
              <a:rect l="l" t="t" r="r" b="b"/>
              <a:pathLst>
                <a:path w="4608" h="65" extrusionOk="0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 cmpd="sng">
              <a:solidFill>
                <a:srgbClr val="8F99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page - 2 text areas">
  <p:cSld name="1_Body page - 2 text ar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2400"/>
              <a:buFont typeface="Open Sans"/>
              <a:buNone/>
              <a:defRPr sz="2400">
                <a:solidFill>
                  <a:srgbClr val="4D565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500061" y="1185864"/>
            <a:ext cx="3586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565E"/>
              </a:buClr>
              <a:buSzPts val="2000"/>
              <a:buNone/>
              <a:defRPr sz="2000">
                <a:solidFill>
                  <a:srgbClr val="4D565E"/>
                </a:solidFill>
              </a:defRPr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565E"/>
              </a:buClr>
              <a:buSzPts val="2000"/>
              <a:buChar char="▪"/>
              <a:defRPr sz="2000" b="0">
                <a:solidFill>
                  <a:srgbClr val="4D565E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D565E"/>
              </a:buClr>
              <a:buSzPts val="1600"/>
              <a:buChar char="▪"/>
              <a:defRPr sz="1600" b="0">
                <a:solidFill>
                  <a:srgbClr val="4D565E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565E"/>
              </a:buClr>
              <a:buSzPts val="1200"/>
              <a:buChar char="▪"/>
              <a:defRPr sz="1200" b="0">
                <a:solidFill>
                  <a:srgbClr val="4D565E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565E"/>
              </a:buClr>
              <a:buSzPts val="1200"/>
              <a:buChar char="▪"/>
              <a:defRPr sz="1200" b="0">
                <a:solidFill>
                  <a:srgbClr val="4D565E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30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31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35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36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7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95" name="Google Shape;195;p39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0" name="Google Shape;200;p40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45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46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6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46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46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27" name="Google Shape;22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4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36" name="Google Shape;236;p47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2024</a:t>
            </a:r>
            <a:endParaRPr/>
          </a:p>
        </p:txBody>
      </p:sp>
      <p:pic>
        <p:nvPicPr>
          <p:cNvPr id="237" name="Google Shape;237;p47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Addresses a non-exploitable vulnerability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05" name="Google Shape;30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Compile 1.2.0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Coming next week 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11" name="Google Shape;31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3.9.0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Coming soon 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17" name="Google Shape;31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improvements in USWDS 3.9.0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4" name="Google Shape;324;p59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Fixes a tab order bug in the mobile header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Fixes a keyboard/mouse interaction issue in </a:t>
            </a:r>
            <a:br>
              <a:rPr lang="en" sz="2400"/>
            </a:br>
            <a:r>
              <a:rPr lang="en" sz="2400"/>
              <a:t>date picker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Improves performance of input mask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Improves legibility of pagination links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Adds ability to add a custom breakpoint to utilities </a:t>
            </a:r>
            <a:endParaRPr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37C062-AFA4-D5B3-7D21-8C2FEB55A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2712344"/>
            <a:chOff x="639675" y="1309450"/>
            <a:chExt cx="7858800" cy="2712344"/>
          </a:xfrm>
        </p:grpSpPr>
        <p:cxnSp>
          <p:nvCxnSpPr>
            <p:cNvPr id="327" name="Google Shape;327;p59"/>
            <p:cNvCxnSpPr/>
            <p:nvPr/>
          </p:nvCxnSpPr>
          <p:spPr>
            <a:xfrm>
              <a:off x="639675" y="13094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59"/>
            <p:cNvCxnSpPr/>
            <p:nvPr/>
          </p:nvCxnSpPr>
          <p:spPr>
            <a:xfrm>
              <a:off x="639675" y="17777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59"/>
            <p:cNvCxnSpPr/>
            <p:nvPr/>
          </p:nvCxnSpPr>
          <p:spPr>
            <a:xfrm>
              <a:off x="639675" y="2609432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59"/>
            <p:cNvCxnSpPr/>
            <p:nvPr/>
          </p:nvCxnSpPr>
          <p:spPr>
            <a:xfrm>
              <a:off x="639675" y="3105553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59"/>
            <p:cNvCxnSpPr/>
            <p:nvPr/>
          </p:nvCxnSpPr>
          <p:spPr>
            <a:xfrm>
              <a:off x="639675" y="4021794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59"/>
            <p:cNvCxnSpPr/>
            <p:nvPr/>
          </p:nvCxnSpPr>
          <p:spPr>
            <a:xfrm>
              <a:off x="639675" y="3558503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3" name="Google Shape;32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3.9.0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Available by the end of August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38" name="Google Shape;33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accessibility test pages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Identifier, Footer, Header, List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Next:</a:t>
            </a:r>
            <a:r>
              <a:rPr lang="en" sz="2300" b="1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" sz="23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rPr>
              <a:t>Checkbox, Radio button, Combo box</a:t>
            </a:r>
            <a:endParaRPr sz="23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Anne Petersen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ublic Sans Light"/>
                <a:ea typeface="Public Sans Light"/>
                <a:cs typeface="Public Sans Light"/>
                <a:sym typeface="Public Sans Light"/>
              </a:rPr>
              <a:t>they/them</a:t>
            </a:r>
            <a:endParaRPr sz="3100"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50" name="Google Shape;350;p62"/>
          <p:cNvSpPr txBox="1">
            <a:spLocks noGrp="1"/>
          </p:cNvSpPr>
          <p:nvPr>
            <p:ph type="subTitle" idx="1"/>
          </p:nvPr>
        </p:nvSpPr>
        <p:spPr>
          <a:xfrm>
            <a:off x="2969375" y="1388300"/>
            <a:ext cx="59070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  <a:t>Experience Design Lead</a:t>
            </a:r>
            <a:b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/>
              <a:t>USWDS</a:t>
            </a:r>
            <a:endParaRPr/>
          </a:p>
        </p:txBody>
      </p:sp>
      <p:sp>
        <p:nvSpPr>
          <p:cNvPr id="351" name="Google Shape;3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Usability research updates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Latest “Zebra” round findings</a:t>
            </a:r>
            <a:endParaRPr sz="3000">
              <a:solidFill>
                <a:schemeClr val="dk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Survey:</a:t>
            </a:r>
            <a:r>
              <a:rPr lang="en" sz="3000">
                <a:solidFill>
                  <a:schemeClr val="dk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 tell us about yourself and your team</a:t>
            </a:r>
            <a:endParaRPr sz="3000">
              <a:solidFill>
                <a:schemeClr val="dk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57" name="Google Shape;35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17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>
            <a:spLocks noGrp="1"/>
          </p:cNvSpPr>
          <p:nvPr>
            <p:ph type="title"/>
          </p:nvPr>
        </p:nvSpPr>
        <p:spPr>
          <a:xfrm>
            <a:off x="533157" y="531291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Public discussions</a:t>
            </a:r>
            <a:endParaRPr sz="4000" dirty="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4" name="Google Shape;364;p64"/>
          <p:cNvSpPr txBox="1">
            <a:spLocks noGrp="1"/>
          </p:cNvSpPr>
          <p:nvPr>
            <p:ph type="body" idx="1"/>
          </p:nvPr>
        </p:nvSpPr>
        <p:spPr>
          <a:xfrm>
            <a:off x="83100" y="1359641"/>
            <a:ext cx="8415300" cy="24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New component: </a:t>
            </a:r>
            <a:r>
              <a:rPr lang="en" sz="2400"/>
              <a:t>Step indicator track-status variant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New component:</a:t>
            </a:r>
            <a:r>
              <a:rPr lang="en" sz="2400"/>
              <a:t> Step indicator vertical variant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Continued new component:</a:t>
            </a:r>
            <a:r>
              <a:rPr lang="en" sz="2400"/>
              <a:t> Tabs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Progress on new component:</a:t>
            </a:r>
            <a:r>
              <a:rPr lang="en" sz="2400"/>
              <a:t> Glossary </a:t>
            </a:r>
            <a:r>
              <a:rPr lang="en" sz="2400">
                <a:latin typeface="Public Sans"/>
                <a:ea typeface="Public Sans"/>
                <a:cs typeface="Public Sans"/>
                <a:sym typeface="Public Sans"/>
              </a:rPr>
              <a:t>(more later)</a:t>
            </a:r>
            <a:endParaRPr sz="2400"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Accessibility: </a:t>
            </a:r>
            <a:r>
              <a:rPr lang="en" sz="2400"/>
              <a:t>Proving visitors’ humanness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Q&amp;A:</a:t>
            </a:r>
            <a:r>
              <a:rPr lang="en" sz="2400"/>
              <a:t> June monthly call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3F1882-A924-C79C-60A8-6F34A937B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95716"/>
            <a:ext cx="7861725" cy="2843814"/>
            <a:chOff x="639675" y="1395716"/>
            <a:chExt cx="7861725" cy="2843814"/>
          </a:xfrm>
        </p:grpSpPr>
        <p:cxnSp>
          <p:nvCxnSpPr>
            <p:cNvPr id="367" name="Google Shape;367;p64"/>
            <p:cNvCxnSpPr/>
            <p:nvPr/>
          </p:nvCxnSpPr>
          <p:spPr>
            <a:xfrm>
              <a:off x="639675" y="1395716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64"/>
            <p:cNvCxnSpPr/>
            <p:nvPr/>
          </p:nvCxnSpPr>
          <p:spPr>
            <a:xfrm>
              <a:off x="639675" y="186405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64"/>
            <p:cNvCxnSpPr/>
            <p:nvPr/>
          </p:nvCxnSpPr>
          <p:spPr>
            <a:xfrm>
              <a:off x="639675" y="2326683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64"/>
            <p:cNvCxnSpPr/>
            <p:nvPr/>
          </p:nvCxnSpPr>
          <p:spPr>
            <a:xfrm>
              <a:off x="639675" y="2802671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64"/>
            <p:cNvCxnSpPr/>
            <p:nvPr/>
          </p:nvCxnSpPr>
          <p:spPr>
            <a:xfrm>
              <a:off x="639675" y="3309432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64"/>
            <p:cNvCxnSpPr/>
            <p:nvPr/>
          </p:nvCxnSpPr>
          <p:spPr>
            <a:xfrm>
              <a:off x="642600" y="3771191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64"/>
            <p:cNvCxnSpPr/>
            <p:nvPr/>
          </p:nvCxnSpPr>
          <p:spPr>
            <a:xfrm>
              <a:off x="642600" y="423953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3" name="Google Shape;36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Component proposals</a:t>
            </a:r>
            <a:endParaRPr>
              <a:solidFill>
                <a:schemeClr val="dk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380" name="Google Shape;38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19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45" name="Google Shape;245;p48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246" name="Google Shape;246;p48" descr="Dan Williams avatar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👂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Updates on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component proposals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6" name="Google Shape;38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💡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Is this a good addition?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📖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Let’s do the research.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❔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Guiding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4" name="Google Shape;40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Support</a:t>
            </a:r>
            <a:endParaRPr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sp>
        <p:nvSpPr>
          <p:cNvPr id="410" name="Google Shape;41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WCAG requirement? 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Level?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Clear purpose? 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User need?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Existing solution in USWDS?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16" name="Google Shape;416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Lack of support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Do benefits outweigh risks?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Is it needed?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Is it being used elsewhere?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21775" y="-131800"/>
            <a:ext cx="9388200" cy="480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6" name="Google Shape;436;p74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sample evaluation criteria table</a:t>
            </a:r>
            <a:endParaRPr/>
          </a:p>
        </p:txBody>
      </p:sp>
      <p:pic>
        <p:nvPicPr>
          <p:cNvPr id="435" name="Google Shape;435;p74" descr="An evaluation criteria table shows a checklist including elements like WCAG support, user need, community interest, and existing solution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25" y="1099025"/>
            <a:ext cx="5609949" cy="23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💍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Commitment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>
            <a:spLocks noGrp="1"/>
          </p:cNvSpPr>
          <p:nvPr>
            <p:ph type="title"/>
          </p:nvPr>
        </p:nvSpPr>
        <p:spPr>
          <a:xfrm>
            <a:off x="311700" y="501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body" idx="1"/>
          </p:nvPr>
        </p:nvSpPr>
        <p:spPr>
          <a:xfrm>
            <a:off x="668400" y="1104594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2"/>
          </p:nvPr>
        </p:nvSpPr>
        <p:spPr>
          <a:xfrm>
            <a:off x="668400" y="1629884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questions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body" idx="3"/>
          </p:nvPr>
        </p:nvSpPr>
        <p:spPr>
          <a:xfrm>
            <a:off x="668400" y="2150174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Kit</a:t>
            </a:r>
            <a:endParaRPr/>
          </a:p>
        </p:txBody>
      </p:sp>
      <p:pic>
        <p:nvPicPr>
          <p:cNvPr id="256" name="Google Shape;256;p49" descr="Dan Williams avatar"/>
          <p:cNvPicPr preferRelativeResize="0">
            <a:picLocks noGrp="1"/>
          </p:cNvPicPr>
          <p:nvPr>
            <p:ph type="pic" idx="5"/>
          </p:nvPr>
        </p:nvPicPr>
        <p:blipFill>
          <a:blip r:embed="rId3"/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257" name="Google Shape;25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3"/>
          </p:nvPr>
        </p:nvSpPr>
        <p:spPr>
          <a:xfrm>
            <a:off x="668400" y="264819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Components beta</a:t>
            </a:r>
            <a:endParaRPr/>
          </a:p>
        </p:txBody>
      </p:sp>
      <p:sp>
        <p:nvSpPr>
          <p:cNvPr id="259" name="Google Shape;259;p49"/>
          <p:cNvSpPr txBox="1">
            <a:spLocks noGrp="1"/>
          </p:cNvSpPr>
          <p:nvPr>
            <p:ph type="body" idx="3"/>
          </p:nvPr>
        </p:nvSpPr>
        <p:spPr>
          <a:xfrm>
            <a:off x="668400" y="32140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533157" y="5974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Public discussion</a:t>
            </a:r>
            <a:br>
              <a:rPr lang="en" sz="4000" dirty="0"/>
            </a:br>
            <a:r>
              <a:rPr lang="en" sz="2000" dirty="0">
                <a:solidFill>
                  <a:schemeClr val="tx1"/>
                </a:solidFill>
              </a:rPr>
              <a:t>(part two)</a:t>
            </a:r>
            <a:endParaRPr sz="2000" dirty="0">
              <a:solidFill>
                <a:schemeClr val="tx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49" name="Google Shape;449;p76"/>
          <p:cNvSpPr txBox="1">
            <a:spLocks noGrp="1"/>
          </p:cNvSpPr>
          <p:nvPr>
            <p:ph type="body" idx="1"/>
          </p:nvPr>
        </p:nvSpPr>
        <p:spPr>
          <a:xfrm>
            <a:off x="57150" y="1439930"/>
            <a:ext cx="8415300" cy="24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accent2"/>
                </a:solidFill>
              </a:rPr>
              <a:t>New component:</a:t>
            </a:r>
            <a:r>
              <a:rPr lang="en" sz="2400" dirty="0"/>
              <a:t> Step indicator track-status variant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accent2"/>
                </a:solidFill>
              </a:rPr>
              <a:t>New component:</a:t>
            </a:r>
            <a:r>
              <a:rPr lang="en" sz="2400" dirty="0"/>
              <a:t> Step indicator vertical variant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accent2"/>
                </a:solidFill>
              </a:rPr>
              <a:t>Continued new component: </a:t>
            </a:r>
            <a:r>
              <a:rPr lang="en" sz="2400" dirty="0"/>
              <a:t>Tabs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accent2"/>
                </a:solidFill>
              </a:rPr>
              <a:t>Progress on new component: </a:t>
            </a:r>
            <a:r>
              <a:rPr lang="en" sz="2400" dirty="0"/>
              <a:t>Glossary </a:t>
            </a:r>
            <a:endParaRPr lang="en" sz="2400" dirty="0">
              <a:latin typeface="Public Sans"/>
              <a:sym typeface="Public San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accent1"/>
                </a:solidFill>
              </a:rPr>
              <a:t>Accessibility: </a:t>
            </a:r>
            <a:r>
              <a:rPr lang="en" sz="2400" dirty="0"/>
              <a:t>Proving visitors’ humanness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lt1"/>
                </a:solidFill>
              </a:rPr>
              <a:t>Q&amp;A: </a:t>
            </a:r>
            <a:r>
              <a:rPr lang="en" sz="2400" dirty="0"/>
              <a:t>June monthly call</a:t>
            </a: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2A505-1674-72FF-D9EE-531BACE11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8145" y="1461850"/>
            <a:ext cx="7861725" cy="2843814"/>
            <a:chOff x="639675" y="1461850"/>
            <a:chExt cx="7861725" cy="2843814"/>
          </a:xfrm>
        </p:grpSpPr>
        <p:cxnSp>
          <p:nvCxnSpPr>
            <p:cNvPr id="452" name="Google Shape;452;p76"/>
            <p:cNvCxnSpPr/>
            <p:nvPr/>
          </p:nvCxnSpPr>
          <p:spPr>
            <a:xfrm>
              <a:off x="639675" y="14618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76"/>
            <p:cNvCxnSpPr/>
            <p:nvPr/>
          </p:nvCxnSpPr>
          <p:spPr>
            <a:xfrm>
              <a:off x="639675" y="19301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76"/>
            <p:cNvCxnSpPr/>
            <p:nvPr/>
          </p:nvCxnSpPr>
          <p:spPr>
            <a:xfrm>
              <a:off x="639675" y="240332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76"/>
            <p:cNvCxnSpPr/>
            <p:nvPr/>
          </p:nvCxnSpPr>
          <p:spPr>
            <a:xfrm>
              <a:off x="639675" y="286880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76"/>
            <p:cNvCxnSpPr/>
            <p:nvPr/>
          </p:nvCxnSpPr>
          <p:spPr>
            <a:xfrm>
              <a:off x="639675" y="3365056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76"/>
            <p:cNvCxnSpPr/>
            <p:nvPr/>
          </p:nvCxnSpPr>
          <p:spPr>
            <a:xfrm>
              <a:off x="642600" y="383732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76"/>
            <p:cNvCxnSpPr/>
            <p:nvPr/>
          </p:nvCxnSpPr>
          <p:spPr>
            <a:xfrm>
              <a:off x="642600" y="4305664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0" name="Google Shape;460;p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100" y="1321631"/>
            <a:ext cx="8029800" cy="3114226"/>
            <a:chOff x="542775" y="1328274"/>
            <a:chExt cx="8029800" cy="3114226"/>
          </a:xfrm>
        </p:grpSpPr>
        <p:sp>
          <p:nvSpPr>
            <p:cNvPr id="461" name="Google Shape;461;p76"/>
            <p:cNvSpPr/>
            <p:nvPr/>
          </p:nvSpPr>
          <p:spPr>
            <a:xfrm>
              <a:off x="542775" y="1328274"/>
              <a:ext cx="8029800" cy="156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462" name="Google Shape;462;p76"/>
            <p:cNvSpPr/>
            <p:nvPr/>
          </p:nvSpPr>
          <p:spPr>
            <a:xfrm>
              <a:off x="542775" y="2891875"/>
              <a:ext cx="4330500" cy="46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463" name="Google Shape;463;p76"/>
            <p:cNvSpPr/>
            <p:nvPr/>
          </p:nvSpPr>
          <p:spPr>
            <a:xfrm>
              <a:off x="542775" y="3364600"/>
              <a:ext cx="8029800" cy="1077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8472458" y="4358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7"/>
          <p:cNvSpPr txBox="1">
            <a:spLocks noGrp="1"/>
          </p:cNvSpPr>
          <p:nvPr>
            <p:ph type="title"/>
          </p:nvPr>
        </p:nvSpPr>
        <p:spPr>
          <a:xfrm>
            <a:off x="533157" y="5974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Conditionally approved!</a:t>
            </a:r>
            <a:endParaRPr sz="4000" dirty="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485" name="Google Shape;485;p77" descr="Check ma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484" y="2952198"/>
            <a:ext cx="311250" cy="3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7"/>
          <p:cNvSpPr txBox="1">
            <a:spLocks noGrp="1"/>
          </p:cNvSpPr>
          <p:nvPr>
            <p:ph type="body" idx="1"/>
          </p:nvPr>
        </p:nvSpPr>
        <p:spPr>
          <a:xfrm>
            <a:off x="4833449" y="2849080"/>
            <a:ext cx="387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Glossary</a:t>
            </a:r>
            <a:endParaRPr sz="2400"/>
          </a:p>
        </p:txBody>
      </p:sp>
      <p:sp>
        <p:nvSpPr>
          <p:cNvPr id="469" name="Google Shape;469;p77"/>
          <p:cNvSpPr txBox="1">
            <a:spLocks noGrp="1"/>
          </p:cNvSpPr>
          <p:nvPr>
            <p:ph type="sldNum" idx="12"/>
          </p:nvPr>
        </p:nvSpPr>
        <p:spPr>
          <a:xfrm>
            <a:off x="8472458" y="4358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New!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(</a:t>
            </a:r>
            <a:r>
              <a:rPr lang="en" sz="3000" i="1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The process is still part of the product…</a:t>
            </a:r>
            <a:r>
              <a:rPr lang="en" sz="3000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)</a:t>
            </a:r>
            <a:endParaRPr sz="3000"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91" name="Google Shape;49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👂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>
            <a:spLocks noGrp="1"/>
          </p:cNvSpPr>
          <p:nvPr>
            <p:ph type="title"/>
          </p:nvPr>
        </p:nvSpPr>
        <p:spPr>
          <a:xfrm>
            <a:off x="311700" y="1384294"/>
            <a:ext cx="8520600" cy="17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design kit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Beta version of Figma assets</a:t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4" name="Google Shape;504;p80"/>
          <p:cNvSpPr txBox="1">
            <a:spLocks noGrp="1"/>
          </p:cNvSpPr>
          <p:nvPr>
            <p:ph type="title"/>
          </p:nvPr>
        </p:nvSpPr>
        <p:spPr>
          <a:xfrm>
            <a:off x="1438025" y="3815875"/>
            <a:ext cx="6302400" cy="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All references to specific brands, products, and/or companies are used only for illustrative purposes and do not imply endorsement by the U.S. federal government </a:t>
            </a:r>
            <a:br>
              <a:rPr lang="en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r>
              <a:rPr lang="en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or any federal government agency.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3" name="Google Shape;50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1"/>
          <p:cNvSpPr txBox="1">
            <a:spLocks noGrp="1"/>
          </p:cNvSpPr>
          <p:nvPr>
            <p:ph type="title"/>
          </p:nvPr>
        </p:nvSpPr>
        <p:spPr>
          <a:xfrm>
            <a:off x="311700" y="54441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Demo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Design Kit</a:t>
            </a:r>
            <a:r>
              <a:rPr lang="en" sz="2000" dirty="0">
                <a:solidFill>
                  <a:schemeClr val="tx1"/>
                </a:solidFill>
              </a:rPr>
              <a:t>)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10" name="Google Shape;51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>
            <a:spLocks noGrp="1"/>
          </p:cNvSpPr>
          <p:nvPr>
            <p:ph type="title"/>
          </p:nvPr>
        </p:nvSpPr>
        <p:spPr>
          <a:xfrm>
            <a:off x="3514350" y="1091897"/>
            <a:ext cx="5470500" cy="28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USWDS Beta Design Kit</a:t>
            </a:r>
            <a:endParaRPr sz="32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ublic Sans"/>
              <a:buChar char="●"/>
            </a:pPr>
            <a:r>
              <a:rPr lang="en" sz="21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Design tokens as variables</a:t>
            </a:r>
            <a:endParaRPr sz="21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ublic Sans"/>
              <a:buChar char="●"/>
            </a:pPr>
            <a:r>
              <a:rPr lang="en" sz="21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Attribute-powered components</a:t>
            </a:r>
            <a:endParaRPr sz="21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ublic Sans"/>
              <a:buChar char="●"/>
            </a:pPr>
            <a:r>
              <a:rPr lang="en" sz="21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Mode-based fonts and themes</a:t>
            </a:r>
            <a:endParaRPr sz="21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ublic Sans"/>
              <a:buChar char="●"/>
            </a:pPr>
            <a:r>
              <a:rPr lang="en" sz="21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Extensive examples and guidance</a:t>
            </a:r>
            <a:endParaRPr sz="21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More to come!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516" name="Google Shape;516;p82" descr="USWDS Beta Design kit cover image with the geodesic design and a USWDS logo"/>
          <p:cNvPicPr preferRelativeResize="0"/>
          <p:nvPr/>
        </p:nvPicPr>
        <p:blipFill rotWithShape="1">
          <a:blip r:embed="rId3">
            <a:alphaModFix/>
          </a:blip>
          <a:srcRect r="457" b="724"/>
          <a:stretch/>
        </p:blipFill>
        <p:spPr>
          <a:xfrm>
            <a:off x="671275" y="1666088"/>
            <a:ext cx="2650701" cy="15893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5" name="Google Shape;51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36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3"/>
          <p:cNvSpPr txBox="1">
            <a:spLocks noGrp="1"/>
          </p:cNvSpPr>
          <p:nvPr>
            <p:ph type="title"/>
          </p:nvPr>
        </p:nvSpPr>
        <p:spPr>
          <a:xfrm>
            <a:off x="311700" y="12098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Web Components Beta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523" name="Google Shape;52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makes a Beta release?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Our release maturity model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29" name="Google Shape;529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 do I get involved in the Beta?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Documentation and communication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35" name="Google Shape;535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sites</a:t>
            </a:r>
            <a:endParaRPr/>
          </a:p>
        </p:txBody>
      </p:sp>
      <p:sp>
        <p:nvSpPr>
          <p:cNvPr id="265" name="Google Shape;26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6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Amy Leadem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ublic Sans Light"/>
                <a:ea typeface="Public Sans Light"/>
                <a:cs typeface="Public Sans Light"/>
                <a:sym typeface="Public Sans Light"/>
              </a:rPr>
              <a:t>she/her</a:t>
            </a:r>
            <a:endParaRPr sz="3100"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41" name="Google Shape;541;p86"/>
          <p:cNvSpPr txBox="1">
            <a:spLocks noGrp="1"/>
          </p:cNvSpPr>
          <p:nvPr>
            <p:ph type="subTitle" idx="1"/>
          </p:nvPr>
        </p:nvSpPr>
        <p:spPr>
          <a:xfrm>
            <a:off x="4248300" y="13883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  <a:t>Engineer</a:t>
            </a:r>
            <a:b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/>
              <a:t>USWDS Contractor</a:t>
            </a:r>
            <a:endParaRPr/>
          </a:p>
        </p:txBody>
      </p:sp>
      <p:sp>
        <p:nvSpPr>
          <p:cNvPr id="542" name="Google Shape;542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7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Matt Henry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ublic Sans Light"/>
                <a:ea typeface="Public Sans Light"/>
                <a:cs typeface="Public Sans Light"/>
                <a:sym typeface="Public Sans Light"/>
              </a:rPr>
              <a:t>he/him</a:t>
            </a:r>
            <a:endParaRPr sz="3100"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48" name="Google Shape;548;p87"/>
          <p:cNvSpPr txBox="1">
            <a:spLocks noGrp="1"/>
          </p:cNvSpPr>
          <p:nvPr>
            <p:ph type="subTitle" idx="1"/>
          </p:nvPr>
        </p:nvSpPr>
        <p:spPr>
          <a:xfrm>
            <a:off x="2969375" y="1388300"/>
            <a:ext cx="59070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  <a:t>Engineering Lead</a:t>
            </a:r>
            <a:b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/>
              <a:t>USWDS</a:t>
            </a:r>
            <a:endParaRPr/>
          </a:p>
        </p:txBody>
      </p:sp>
      <p:sp>
        <p:nvSpPr>
          <p:cNvPr id="549" name="Google Shape;549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8"/>
          <p:cNvSpPr txBox="1">
            <a:spLocks noGrp="1"/>
          </p:cNvSpPr>
          <p:nvPr>
            <p:ph type="title"/>
          </p:nvPr>
        </p:nvSpPr>
        <p:spPr>
          <a:xfrm>
            <a:off x="311700" y="54441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br>
              <a:rPr lang="en" dirty="0"/>
            </a:br>
            <a:r>
              <a:rPr lang="en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tx1"/>
                </a:solidFill>
              </a:rPr>
              <a:t>Web Components</a:t>
            </a:r>
            <a:r>
              <a:rPr lang="en" sz="2000" dirty="0">
                <a:solidFill>
                  <a:schemeClr val="tx1"/>
                </a:solidFill>
              </a:rPr>
              <a:t>)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55" name="Google Shape;555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Follow our work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github.com/uswds/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web-components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61" name="Google Shape;56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What’s next?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Button, Accordion, Card,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Text Input, Modal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67" name="Google Shape;567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Fall 2024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A dozen components in 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a stable Beta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73" name="Google Shape;573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Onward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579" name="Google Shape;579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585" name="Google Shape;585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591" name="Google Shape;591;p9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September: </a:t>
            </a:r>
            <a:br>
              <a:rPr lang="en" dirty="0"/>
            </a:b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Web Component </a:t>
            </a: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performance</a:t>
            </a:r>
            <a:b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592" name="Google Shape;592;p9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#uswds-public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github.com/uswds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/>
              <a:t>designsystem.digital.gov</a:t>
            </a:r>
            <a:endParaRPr/>
          </a:p>
        </p:txBody>
      </p:sp>
      <p:sp>
        <p:nvSpPr>
          <p:cNvPr id="593" name="Google Shape;593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U.S. Securities and Exchange Commission</a:t>
            </a:r>
            <a:endParaRPr dirty="0"/>
          </a:p>
        </p:txBody>
      </p:sp>
      <p:sp>
        <p:nvSpPr>
          <p:cNvPr id="272" name="Google Shape;272;p51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sec.gov</a:t>
            </a:r>
            <a:endParaRPr/>
          </a:p>
        </p:txBody>
      </p:sp>
      <p:pic>
        <p:nvPicPr>
          <p:cNvPr id="273" name="Google Shape;273;p51" descr="The sec.gov homepage features a blue and white design with clear navigation and the message, &quot;We make markets work better.&quot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21881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</p:spPr>
      </p:pic>
      <p:sp>
        <p:nvSpPr>
          <p:cNvPr id="271" name="Google Shape;27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Vote.gov</a:t>
            </a:r>
            <a:endParaRPr/>
          </a:p>
        </p:txBody>
      </p:sp>
      <p:sp>
        <p:nvSpPr>
          <p:cNvPr id="280" name="Google Shape;280;p52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vote.gov</a:t>
            </a:r>
            <a:endParaRPr/>
          </a:p>
        </p:txBody>
      </p:sp>
      <p:pic>
        <p:nvPicPr>
          <p:cNvPr id="281" name="Google Shape;281;p52" descr="The vote.gov homepage features a large close-up of a US flag and the words , &quot;Register to vote or update your registration.&quot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21881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</p:spPr>
      </p:pic>
      <p:sp>
        <p:nvSpPr>
          <p:cNvPr id="279" name="Google Shape;27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work!</a:t>
            </a:r>
            <a:endParaRPr/>
          </a:p>
        </p:txBody>
      </p:sp>
      <p:sp>
        <p:nvSpPr>
          <p:cNvPr id="287" name="Google Shape;28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</p:txBody>
      </p:sp>
      <p:sp>
        <p:nvSpPr>
          <p:cNvPr id="293" name="Google Shape;29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3.8.2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now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9" name="Google Shape;29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579</Words>
  <Application>Microsoft Macintosh PowerPoint</Application>
  <PresentationFormat>On-screen Show (16:9)</PresentationFormat>
  <Paragraphs>160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IBM Plex Mono Medium</vt:lpstr>
      <vt:lpstr>Public Sans ExtraBold</vt:lpstr>
      <vt:lpstr>Public Sans Thin</vt:lpstr>
      <vt:lpstr>Public Sans Light</vt:lpstr>
      <vt:lpstr>Public Sans Black</vt:lpstr>
      <vt:lpstr>Public Sans ExtraLight</vt:lpstr>
      <vt:lpstr>Public Sans</vt:lpstr>
      <vt:lpstr>Calibri</vt:lpstr>
      <vt:lpstr>Open Sans</vt:lpstr>
      <vt:lpstr>Public Sans Medium</vt:lpstr>
      <vt:lpstr>IBM Plex Mono</vt:lpstr>
      <vt:lpstr>USWDS</vt:lpstr>
      <vt:lpstr>USWDS</vt:lpstr>
      <vt:lpstr>USWDS Monthly Call</vt:lpstr>
      <vt:lpstr>Hi!</vt:lpstr>
      <vt:lpstr>Agenda</vt:lpstr>
      <vt:lpstr>Featured sites</vt:lpstr>
      <vt:lpstr>U.S. Securities and Exchange Commission</vt:lpstr>
      <vt:lpstr>Vote.gov</vt:lpstr>
      <vt:lpstr>Great work!</vt:lpstr>
      <vt:lpstr>Product updates</vt:lpstr>
      <vt:lpstr>USWDS 3.8.2 Out now</vt:lpstr>
      <vt:lpstr>Addresses a non-exploitable vulnerability</vt:lpstr>
      <vt:lpstr>USWDS Compile 1.2.0 Coming next week </vt:lpstr>
      <vt:lpstr>USWDS 3.9.0 Coming soon </vt:lpstr>
      <vt:lpstr>Key improvements in USWDS 3.9.0</vt:lpstr>
      <vt:lpstr>USWDS 3.9.0 Available by the end of August</vt:lpstr>
      <vt:lpstr>New accessibility test pages Identifier, Footer, Header, List Next: Checkbox, Radio button, Combo box</vt:lpstr>
      <vt:lpstr>Anne Petersen they/them</vt:lpstr>
      <vt:lpstr>Usability research updates Latest “Zebra” round findings Survey: tell us about yourself and your team</vt:lpstr>
      <vt:lpstr>Public discussions</vt:lpstr>
      <vt:lpstr>Component proposals</vt:lpstr>
      <vt:lpstr>👂 Updates on  component proposals</vt:lpstr>
      <vt:lpstr>💡 Is this a good addition?</vt:lpstr>
      <vt:lpstr>📖 Let’s do the research.</vt:lpstr>
      <vt:lpstr>❔ Guiding questions</vt:lpstr>
      <vt:lpstr>Support</vt:lpstr>
      <vt:lpstr>WCAG requirement?  Level? Clear purpose?  User need? Existing solution in USWDS?</vt:lpstr>
      <vt:lpstr>Lack of support</vt:lpstr>
      <vt:lpstr>Do benefits outweigh risks? Is it needed? Is it being used elsewhere?</vt:lpstr>
      <vt:lpstr>A sample evaluation criteria table</vt:lpstr>
      <vt:lpstr>💍 Commitment</vt:lpstr>
      <vt:lpstr>Public discussion (part two)</vt:lpstr>
      <vt:lpstr>Conditionally approved!</vt:lpstr>
      <vt:lpstr>New!  (The process is still part of the product…)</vt:lpstr>
      <vt:lpstr>👂 Other questions</vt:lpstr>
      <vt:lpstr>New design kit Beta version of Figma assets</vt:lpstr>
      <vt:lpstr>Demo (Design Kit)</vt:lpstr>
      <vt:lpstr>USWDS Beta Design Kit Design tokens as variables Attribute-powered components Mode-based fonts and themes Extensive examples and guidance More to come!</vt:lpstr>
      <vt:lpstr>USWDS Web Components Beta</vt:lpstr>
      <vt:lpstr>What makes a Beta release? Our release maturity model</vt:lpstr>
      <vt:lpstr>How do I get involved in the Beta? Documentation and communication</vt:lpstr>
      <vt:lpstr>Amy Leadem she/her</vt:lpstr>
      <vt:lpstr>Matt Henry he/him</vt:lpstr>
      <vt:lpstr>Demo (Web Components)</vt:lpstr>
      <vt:lpstr>Follow our work github.com/uswds/ web-components</vt:lpstr>
      <vt:lpstr>What’s next? Button, Accordion, Card, Text Input, Modal</vt:lpstr>
      <vt:lpstr>Fall 2024 A dozen components in  a stable Beta</vt:lpstr>
      <vt:lpstr>Onward</vt:lpstr>
      <vt:lpstr>Q&amp;A</vt:lpstr>
      <vt:lpstr>Next month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danielowilliams</cp:lastModifiedBy>
  <cp:revision>5</cp:revision>
  <dcterms:modified xsi:type="dcterms:W3CDTF">2024-08-15T02:44:21Z</dcterms:modified>
  <cp:category/>
</cp:coreProperties>
</file>