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3" name="Hart Van Santvoor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4.xml"/><Relationship Id="rId33" Type="http://schemas.openxmlformats.org/officeDocument/2006/relationships/font" Target="fonts/Lato-italic.fntdata"/><Relationship Id="rId10" Type="http://schemas.openxmlformats.org/officeDocument/2006/relationships/slide" Target="slides/slide3.xml"/><Relationship Id="rId32" Type="http://schemas.openxmlformats.org/officeDocument/2006/relationships/font" Target="fonts/Lat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Lato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2-21T19:48:50.951">
    <p:pos x="6000" y="0"/>
    <p:text>Love this recommendation and the screenshots. Great example you pulled here. And so imp to emphasize to not spam. Can't stress that enough.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 dt="2017-02-21T20:03:30.402">
    <p:pos x="6000" y="0"/>
    <p:text>This is also a known ranking factor in Google search and i'd assume the same in yt. A keyword at the front of a title gives more emphasis to that keyword than if it were at the end.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 dt="2017-02-21T20:05:54.214">
    <p:pos x="6000" y="0"/>
    <p:text>descriptive and entice a user to click to watch..."click-through-rate" has to be a v imp ranking factor. yt wants to who results that users engage with / watch. assuming they'll reward videos that have a high ratio of clicks to watch vs impressions in yt search.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71" name="Shape 171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Relationship Id="rId4" Type="http://schemas.openxmlformats.org/officeDocument/2006/relationships/image" Target="../media/image4.jp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hyperlink" Target="https://youtu.be/QMbHLF_zwj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hyperlink" Target="mailto:randy.abramson@voxmedia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hyperlink" Target="https://www.youtube.com/watch?v=lAD6Obi7Ca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1.gif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4.jp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662599" y="2267550"/>
            <a:ext cx="7818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YouTube Video SEO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436375" y="292560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Randy Abramson, </a:t>
            </a:r>
            <a:r>
              <a:rPr lang="en">
                <a:solidFill>
                  <a:schemeClr val="accent1"/>
                </a:solidFill>
              </a:rPr>
              <a:t> Director of Video Growth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February 2017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850" y="3685044"/>
            <a:ext cx="1546100" cy="13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Description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Tips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27400" y="823800"/>
            <a:ext cx="86202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have </a:t>
            </a:r>
            <a:r>
              <a:rPr lang="en" sz="16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5,000 characters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play with in the description field, but make sure your first 157, the characters that show in your search result snippet, are very descriptive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AutoNum type="arabicPeriod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5,000 limit will include any ‘default’ description you set in the YouTube console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AutoNum type="arabicPeriod"/>
            </a:pPr>
            <a:r>
              <a:rPr lang="en" sz="16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Be descriptive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! Answer the basics: Who, What, Where, When, Why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complete description includes: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Specific info about your clip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Links to your social platforms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Links to relevant clips/playlists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Info about your channel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100" y="2505050"/>
            <a:ext cx="5075767" cy="26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48" y="3916373"/>
            <a:ext cx="1815924" cy="10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2414987" y="3907671"/>
            <a:ext cx="1288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Why no aquarium has a great white shark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https://youtu.be/QMbHLF_zwjs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662599" y="2267550"/>
            <a:ext cx="7818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882575" y="330172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Contact: Randy Abramson, Director of Video Growth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randy.abramson@voxmedia.com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Slack: @randyabramson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662599" y="2267550"/>
            <a:ext cx="7818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Appendix - Is VidIQ For You?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to easily see tags on all clips and drag and drop the order of my own tags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600" y="1184736"/>
            <a:ext cx="6822799" cy="27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to see what keywords are driving the most views across YouTube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975" y="1228725"/>
            <a:ext cx="57340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to know more about my audience, like when they are online and what other channels they watch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447" y="1099310"/>
            <a:ext cx="5775249" cy="28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to find other keywords that are related to my video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575" y="1316188"/>
            <a:ext cx="6970799" cy="277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to change add a link and specific text to the footer of all of my clips descriptions in bulk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350" y="1185862"/>
            <a:ext cx="58293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 want a tool that will make some  high level recommendations for me across my channel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844925" y="4288000"/>
            <a:ext cx="6970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2803"/>
            <a:ext cx="9144000" cy="267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I’m looking for a dashboard view of my YouTube analytics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44400" y="1276775"/>
            <a:ext cx="3327000" cy="28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VidIQ might be for you!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5212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VidIQ costs $40/month and allows you to optimize 50 videos during that time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849" y="1191049"/>
            <a:ext cx="5217449" cy="35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-1500" y="63350"/>
            <a:ext cx="9423900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Video SEO Goal: To Maximize the Value Of Your Great Content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303300" y="1005000"/>
            <a:ext cx="34143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b="0" lang="en" sz="2000"/>
              <a:t>With viral videos, we often see an an enormous initial  </a:t>
            </a:r>
            <a:r>
              <a:rPr b="0" lang="en" sz="2000">
                <a:solidFill>
                  <a:srgbClr val="C52126"/>
                </a:solidFill>
              </a:rPr>
              <a:t>jolt of views</a:t>
            </a:r>
            <a:r>
              <a:rPr b="0" lang="en" sz="2000"/>
              <a:t> for great content, followed by a steep drop off.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t/>
            </a:r>
            <a:endParaRPr b="0" sz="20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b="0" lang="en" sz="2000"/>
              <a:t>With better SEO, </a:t>
            </a:r>
            <a:r>
              <a:rPr b="0" lang="en" sz="2000">
                <a:solidFill>
                  <a:srgbClr val="C52126"/>
                </a:solidFill>
              </a:rPr>
              <a:t>we hope to see a more gradual decline and more long tail views</a:t>
            </a:r>
            <a:r>
              <a:rPr b="0" lang="en" sz="20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00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275" y="1386008"/>
            <a:ext cx="275272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575" y="2423408"/>
            <a:ext cx="19621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4158000" y="178547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“Why you shouldn't drive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slowly in the left lane” 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175" y="1127062"/>
            <a:ext cx="942149" cy="53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025" y="3269950"/>
            <a:ext cx="6083399" cy="18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But Is Search Really a Thing For YouTube Video?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22075" y="77915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Consider: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YouTube is the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second largest search engine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(right behind Google)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YouTube is owned by Google...hmmmm…</a:t>
            </a:r>
          </a:p>
          <a:p>
            <a:pPr indent="-355600" lvl="0" marL="45720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Search drove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21% of all YouTube views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for Polygon in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But Is Search Really a Thing For YouTube Video? (contd)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80250" y="73387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4. YouTube lets you actually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see what words are driving views based on the keywords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users found your video with. (creator studio &gt; analytics &gt; traffic sources &gt; YouTube search)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975" y="2720675"/>
            <a:ext cx="4877924" cy="21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75" y="2941875"/>
            <a:ext cx="3236425" cy="1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73925" y="475705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Vox: </a:t>
            </a:r>
            <a:r>
              <a:rPr lang="en" sz="1200"/>
              <a:t>Why no aquarium has a great white shark </a:t>
            </a:r>
          </a:p>
        </p:txBody>
      </p:sp>
      <p:sp>
        <p:nvSpPr>
          <p:cNvPr id="224" name="Shape 224"/>
          <p:cNvSpPr/>
          <p:nvPr/>
        </p:nvSpPr>
        <p:spPr>
          <a:xfrm>
            <a:off x="3069375" y="3696550"/>
            <a:ext cx="876600" cy="5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212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YouTube Search and Video Views - What a Pair!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80250" y="73387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118" y="2024568"/>
            <a:ext cx="3784525" cy="19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450" y="828906"/>
            <a:ext cx="3839875" cy="10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80250" y="733875"/>
            <a:ext cx="43197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General and Specific Terms in titles, tags and descriptions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can drive views over time!!!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For the “What the Most Expensive Steak In the World Tastes Like” clip, the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general term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‘steak’ drove 21K views in 2016. But a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specific term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like ‘akita beef’ drove 1,200 views. This is </a:t>
            </a:r>
            <a:r>
              <a:rPr lang="en" sz="2000" u="sng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Money For Nothing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and long tail success!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Raleway"/>
                <a:ea typeface="Raleway"/>
                <a:cs typeface="Raleway"/>
                <a:sym typeface="Raleway"/>
              </a:rPr>
              <a:t>OK...YouTube Search Is a Thing. What Is YouTube Looking For?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80250" y="73387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Believe it or not, as sophisticated as YouTube is, the platform doesn’t really know what your video is about.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You can tell YouTube what your video is about by optimizing around the </a:t>
            </a: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YOUTUBE TRIFECTA</a:t>
            </a:r>
            <a:r>
              <a:rPr b="1" lang="en" sz="2400">
                <a:solidFill>
                  <a:srgbClr val="32A3FF"/>
                </a:solidFill>
              </a:rPr>
              <a:t>™: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32A3FF"/>
              </a:solidFill>
            </a:endParaRPr>
          </a:p>
          <a:p>
            <a:pPr indent="-355600" lvl="0" marL="457200" rtl="0">
              <a:spcBef>
                <a:spcPts val="0"/>
              </a:spcBef>
              <a:buClr>
                <a:srgbClr val="C52126"/>
              </a:buClr>
              <a:buSzPct val="100000"/>
              <a:buFont typeface="Raleway"/>
              <a:buAutoNum type="arabicPeriod"/>
            </a:pP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Titles </a:t>
            </a:r>
          </a:p>
          <a:p>
            <a:pPr indent="-355600" lvl="0" marL="457200" rtl="0">
              <a:spcBef>
                <a:spcPts val="0"/>
              </a:spcBef>
              <a:buClr>
                <a:srgbClr val="C52126"/>
              </a:buClr>
              <a:buSzPct val="100000"/>
              <a:buFont typeface="Raleway"/>
              <a:buAutoNum type="arabicPeriod"/>
            </a:pP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Tags</a:t>
            </a:r>
          </a:p>
          <a:p>
            <a:pPr indent="-355600" lvl="0" marL="457200">
              <a:spcBef>
                <a:spcPts val="0"/>
              </a:spcBef>
              <a:buClr>
                <a:srgbClr val="C52126"/>
              </a:buClr>
              <a:buSzPct val="100000"/>
              <a:buFont typeface="Raleway"/>
              <a:buAutoNum type="arabicPeriod"/>
            </a:pPr>
            <a:r>
              <a:rPr lang="en" sz="20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Description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iphy.gif"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350" y="896475"/>
            <a:ext cx="23431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9150" y="2473044"/>
            <a:ext cx="2024750" cy="22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Raleway"/>
                <a:ea typeface="Raleway"/>
                <a:cs typeface="Raleway"/>
                <a:sym typeface="Raleway"/>
              </a:rPr>
              <a:t>Recommendation: Repeat Keywords In Your Title, Tags and Descriptions - but </a:t>
            </a:r>
            <a:r>
              <a:rPr b="1" lang="en" sz="22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NEVER</a:t>
            </a:r>
            <a:r>
              <a:rPr b="1" lang="en" sz="2200">
                <a:latin typeface="Raleway"/>
                <a:ea typeface="Raleway"/>
                <a:cs typeface="Raleway"/>
                <a:sym typeface="Raleway"/>
              </a:rPr>
              <a:t> spam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7425" y="1228600"/>
            <a:ext cx="533400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549200" y="122860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C52126"/>
              </a:buClr>
              <a:buSzPct val="100000"/>
              <a:buFont typeface="Raleway"/>
              <a:buAutoNum type="arabicPeriod"/>
            </a:pP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Title: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49200" y="275260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2.     </a:t>
            </a: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Tags:         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3650" y="2801987"/>
            <a:ext cx="39243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549200" y="3847950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.     Description:         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950" y="4340175"/>
            <a:ext cx="80581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Title Tips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27400" y="747600"/>
            <a:ext cx="53337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Front load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your most relevant keywords to catch user attention in search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Be </a:t>
            </a: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descriptive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70 character limit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including spaces (71-100 will be truncated in snippet display)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Use a “| [your brand]” or “| [series name]” at the end of your title (</a:t>
            </a: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best practice from YouTube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5.     Type into YouTube search or use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       Google trends to </a:t>
            </a:r>
            <a:r>
              <a:rPr lang="en" sz="18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pick rising terms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5819450" y="-31675"/>
            <a:ext cx="52800" cy="521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4" name="Shape 264"/>
          <p:cNvSpPr txBox="1"/>
          <p:nvPr/>
        </p:nvSpPr>
        <p:spPr>
          <a:xfrm>
            <a:off x="6413150" y="3673175"/>
            <a:ext cx="26064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above-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52126"/>
                </a:solidFill>
              </a:rPr>
              <a:t>Good: </a:t>
            </a:r>
            <a:r>
              <a:rPr lang="en"/>
              <a:t>keyed in on “STAR WARS” term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52126"/>
                </a:solidFill>
              </a:rPr>
              <a:t>Could be better:</a:t>
            </a:r>
            <a:r>
              <a:rPr lang="en"/>
              <a:t> Use “special effects” in title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7924" y="521898"/>
            <a:ext cx="2694325" cy="30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>
            <p:ph idx="4294967295" type="title"/>
          </p:nvPr>
        </p:nvSpPr>
        <p:spPr>
          <a:xfrm>
            <a:off x="303300" y="139558"/>
            <a:ext cx="8520600" cy="6396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Tag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 Tips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27400" y="823800"/>
            <a:ext cx="53337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Be generous 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but relevant with tags. It’s not uncommon for publishers to have 20 or more tags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Put your </a:t>
            </a: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most relevant tags first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and get more general at the end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Remember - </a:t>
            </a: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repeat keywords from your description and title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Don’t put in ‘typo’ tags, but </a:t>
            </a: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abbreviations and nicknames are encouraged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Include the </a:t>
            </a: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name of your brand 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a tag (make it a default)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>
              <a:spcBef>
                <a:spcPts val="0"/>
              </a:spcBef>
              <a:buSzPct val="100000"/>
              <a:buFont typeface="Raleway"/>
              <a:buAutoNum type="arabicPeriod"/>
            </a:pP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Don’t forget to use</a:t>
            </a:r>
            <a:r>
              <a:rPr lang="en" sz="1500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 talent names</a:t>
            </a:r>
            <a:r>
              <a:rPr lang="en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names of places,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73" name="Shape 273"/>
          <p:cNvCxnSpPr/>
          <p:nvPr/>
        </p:nvCxnSpPr>
        <p:spPr>
          <a:xfrm>
            <a:off x="5819450" y="-31675"/>
            <a:ext cx="52800" cy="521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449" y="2762025"/>
            <a:ext cx="3189600" cy="20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5948450" y="242925"/>
            <a:ext cx="29991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Pro Tip!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>
                <a:solidFill>
                  <a:srgbClr val="C52126"/>
                </a:solidFill>
                <a:latin typeface="Raleway"/>
                <a:ea typeface="Raleway"/>
                <a:cs typeface="Raleway"/>
                <a:sym typeface="Raleway"/>
              </a:rPr>
              <a:t>free VidIQ extension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for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Chrome lets you see the tags of your videos and your competitor videos! Use this to  get tag ideas and even see how specific terms rank in search!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