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52_AD36B5DC.xml" ContentType="application/vnd.ms-powerpoint.comments+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5"/>
    <p:sldMasterId id="2147483658" r:id="rId6"/>
  </p:sldMasterIdLst>
  <p:notesMasterIdLst>
    <p:notesMasterId r:id="rId22"/>
  </p:notesMasterIdLst>
  <p:sldIdLst>
    <p:sldId id="256" r:id="rId7"/>
    <p:sldId id="262" r:id="rId8"/>
    <p:sldId id="321" r:id="rId9"/>
    <p:sldId id="382" r:id="rId10"/>
    <p:sldId id="261" r:id="rId11"/>
    <p:sldId id="383" r:id="rId12"/>
    <p:sldId id="263" r:id="rId13"/>
    <p:sldId id="338" r:id="rId14"/>
    <p:sldId id="264" r:id="rId15"/>
    <p:sldId id="363" r:id="rId16"/>
    <p:sldId id="265" r:id="rId17"/>
    <p:sldId id="267" r:id="rId18"/>
    <p:sldId id="268" r:id="rId19"/>
    <p:sldId id="381" r:id="rId20"/>
    <p:sldId id="365" r:id="rId21"/>
  </p:sldIdLst>
  <p:sldSz cx="12192000" cy="6858000"/>
  <p:notesSz cx="7102475" cy="9388475"/>
  <p:embeddedFontLst>
    <p:embeddedFont>
      <p:font typeface="Calibri" panose="020F0502020204030204" pitchFamily="34" charset="0"/>
      <p:regular r:id="rId23"/>
      <p:bold r:id="rId24"/>
      <p:italic r:id="rId25"/>
      <p:boldItalic r:id="rId26"/>
    </p:embeddedFont>
    <p:embeddedFont>
      <p:font typeface="Roboto Light" panose="02000000000000000000" pitchFamily="2" charset="0"/>
      <p:regular r:id="rId27"/>
      <p:italic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94" roundtripDataSignature="AMtx7mgUCPANZFamrtYePu6EzYQgxUzZc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480B565-0DDA-5936-642D-0D24CA4BB0C3}" name="Lindsay Baran (she/her)" initials="L(" userId="S::baran-lindsay@norc.org::5a752b22-d584-4a12-a2ee-fab688fb1a14" providerId="AD"/>
  <p188:author id="{6B415C84-C1F1-EE0A-763C-4BED71537435}" name="Nailah Russell" initials="NR" userId="S::russell-nailah@norc.org::2b7ddd26-f8ed-4c72-ac2a-4cb94ec0d3cf" providerId="AD"/>
  <p188:author id="{EEB181C6-B3C5-FE9A-388E-AF35FEBEFAD1}" name="Lynne Snyder" initials="LS" userId="S::Snyder-Lynne@norc.org::f75f7da0-67a0-43aa-a20b-57076caffc1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ielewski, Erica H. EOP/OMB" initials="EHZ" lastIdx="28" clrIdx="0">
    <p:extLst>
      <p:ext uri="{19B8F6BF-5375-455C-9EA6-DF929625EA0E}">
        <p15:presenceInfo xmlns:p15="http://schemas.microsoft.com/office/powerpoint/2012/main" userId="Zielewski, Erica H. EOP/OMB" providerId="None"/>
      </p:ext>
    </p:extLst>
  </p:cmAuthor>
  <p:cmAuthor id="2" name="Deutsch, Lauren D. EOP/OMB" initials="DLDE" lastIdx="18" clrIdx="1">
    <p:extLst>
      <p:ext uri="{19B8F6BF-5375-455C-9EA6-DF929625EA0E}">
        <p15:presenceInfo xmlns:p15="http://schemas.microsoft.com/office/powerpoint/2012/main" userId="S-1-5-21-2153146651-2037946966-3331982856-151187" providerId="AD"/>
      </p:ext>
    </p:extLst>
  </p:cmAuthor>
  <p:cmAuthor id="3" name="Nailah Russell" initials="NR" lastIdx="9" clrIdx="2">
    <p:extLst>
      <p:ext uri="{19B8F6BF-5375-455C-9EA6-DF929625EA0E}">
        <p15:presenceInfo xmlns:p15="http://schemas.microsoft.com/office/powerpoint/2012/main" userId="S::russell-nailah@norc.org::2b7ddd26-f8ed-4c72-ac2a-4cb94ec0d3cf" providerId="AD"/>
      </p:ext>
    </p:extLst>
  </p:cmAuthor>
  <p:cmAuthor id="4" name="Lynne Snyder" initials="LS" lastIdx="15" clrIdx="3">
    <p:extLst>
      <p:ext uri="{19B8F6BF-5375-455C-9EA6-DF929625EA0E}">
        <p15:presenceInfo xmlns:p15="http://schemas.microsoft.com/office/powerpoint/2012/main" userId="S::Snyder-Lynne@norc.org::f75f7da0-67a0-43aa-a20b-57076caffc12" providerId="AD"/>
      </p:ext>
    </p:extLst>
  </p:cmAuthor>
  <p:cmAuthor id="5" name="Erica Zielewski (OMB)" initials="EHZ" lastIdx="8" clrIdx="4">
    <p:extLst>
      <p:ext uri="{19B8F6BF-5375-455C-9EA6-DF929625EA0E}">
        <p15:presenceInfo xmlns:p15="http://schemas.microsoft.com/office/powerpoint/2012/main" userId="Erica Zielewski (OMB)" providerId="None"/>
      </p:ext>
    </p:extLst>
  </p:cmAuthor>
  <p:cmAuthor id="6" name="Zielewski, Erica H. EOP/OMB" initials="ZEHE" lastIdx="1" clrIdx="5">
    <p:extLst>
      <p:ext uri="{19B8F6BF-5375-455C-9EA6-DF929625EA0E}">
        <p15:presenceInfo xmlns:p15="http://schemas.microsoft.com/office/powerpoint/2012/main" userId="S-1-5-21-2153146651-2037946966-3331982856-5640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A26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12040B-28D1-4F9B-9F5F-03480F9E044B}">
  <a:tblStyle styleId="{E812040B-28D1-4F9B-9F5F-03480F9E044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8"/>
          </a:solidFill>
        </a:fill>
      </a:tcStyle>
    </a:wholeTbl>
    <a:band1H>
      <a:tcTxStyle/>
      <a:tcStyle>
        <a:tcBdr/>
        <a:fill>
          <a:solidFill>
            <a:srgbClr val="CACBCD"/>
          </a:solidFill>
        </a:fill>
      </a:tcStyle>
    </a:band1H>
    <a:band2H>
      <a:tcTxStyle/>
      <a:tcStyle>
        <a:tcBdr/>
      </a:tcStyle>
    </a:band2H>
    <a:band1V>
      <a:tcTxStyle/>
      <a:tcStyle>
        <a:tcBdr/>
        <a:fill>
          <a:solidFill>
            <a:srgbClr val="CACBCD"/>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A4C8933-1F7D-445D-B755-25CF8806FA4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p:cViewPr varScale="1">
        <p:scale>
          <a:sx n="64" d="100"/>
          <a:sy n="64" d="100"/>
        </p:scale>
        <p:origin x="102" y="192"/>
      </p:cViewPr>
      <p:guideLst/>
    </p:cSldViewPr>
  </p:slideViewPr>
  <p:outlineViewPr>
    <p:cViewPr>
      <p:scale>
        <a:sx n="33" d="100"/>
        <a:sy n="33" d="100"/>
      </p:scale>
      <p:origin x="0" y="-7548"/>
    </p:cViewPr>
  </p:outlineViewPr>
  <p:notesTextViewPr>
    <p:cViewPr>
      <p:scale>
        <a:sx n="1" d="1"/>
        <a:sy n="1" d="1"/>
      </p:scale>
      <p:origin x="0" y="0"/>
    </p:cViewPr>
  </p:notesTextViewPr>
  <p:sorterViewPr>
    <p:cViewPr>
      <p:scale>
        <a:sx n="100" d="100"/>
        <a:sy n="100" d="100"/>
      </p:scale>
      <p:origin x="0" y="-55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font" Target="fonts/font4.fntdata"/><Relationship Id="rId21" Type="http://schemas.openxmlformats.org/officeDocument/2006/relationships/slide" Target="slides/slide15.xml"/><Relationship Id="rId9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font" Target="fonts/font7.fntdata"/><Relationship Id="rId9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font" Target="fonts/font1.fntdata"/><Relationship Id="rId28" Type="http://schemas.openxmlformats.org/officeDocument/2006/relationships/font" Target="fonts/font6.fntdata"/><Relationship Id="rId9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font" Target="fonts/font9.fntdata"/><Relationship Id="rId94" Type="http://customschemas.google.com/relationships/presentationmetadata" Target="metadata"/><Relationship Id="rId9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100" Type="http://schemas.microsoft.com/office/2018/10/relationships/authors" Target="authors.xml"/><Relationship Id="rId8" Type="http://schemas.openxmlformats.org/officeDocument/2006/relationships/slide" Target="slides/slide2.xml"/><Relationship Id="rId98" Type="http://schemas.openxmlformats.org/officeDocument/2006/relationships/theme" Target="theme/theme1.xml"/><Relationship Id="rId3" Type="http://schemas.openxmlformats.org/officeDocument/2006/relationships/customXml" Target="../customXml/item3.xml"/></Relationships>
</file>

<file path=ppt/comments/modernComment_152_AD36B5DC.xml><?xml version="1.0" encoding="utf-8"?>
<p188:cmLst xmlns:a="http://schemas.openxmlformats.org/drawingml/2006/main" xmlns:r="http://schemas.openxmlformats.org/officeDocument/2006/relationships" xmlns:p188="http://schemas.microsoft.com/office/powerpoint/2018/8/main">
  <p188:cm id="{F5C74BA5-C0A5-46C7-AE64-147460C4E018}" authorId="{6B415C84-C1F1-EE0A-763C-4BED71537435}" status="resolved" created="2022-12-20T21:00:38.210" complete="100000">
    <ac:deMkLst xmlns:ac="http://schemas.microsoft.com/office/drawing/2013/main/command">
      <pc:docMk xmlns:pc="http://schemas.microsoft.com/office/powerpoint/2013/main/command"/>
      <pc:sldMk xmlns:pc="http://schemas.microsoft.com/office/powerpoint/2013/main/command" cId="2906043868" sldId="338"/>
      <ac:spMk id="10" creationId="{946DF347-AEE0-234E-E554-2A7E7CB1459D}"/>
    </ac:deMkLst>
    <p188:txBody>
      <a:bodyPr/>
      <a:lstStyle/>
      <a:p>
        <a:r>
          <a:rPr lang="en-US"/>
          <a:t>This initially had a 20 minute header. is this slide meant to be in the 5 minute deck?</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33E655-C32C-466C-B2B1-2018653D6560}" type="doc">
      <dgm:prSet loTypeId="urn:microsoft.com/office/officeart/2005/8/layout/cycle3" loCatId="cycle" qsTypeId="urn:microsoft.com/office/officeart/2005/8/quickstyle/simple1" qsCatId="simple" csTypeId="urn:microsoft.com/office/officeart/2005/8/colors/colorful1" csCatId="colorful" phldr="1"/>
      <dgm:spPr/>
    </dgm:pt>
    <dgm:pt modelId="{16DD6A5F-1293-4F2B-BF8F-8C70C3A269B1}">
      <dgm:prSet phldrT="[Text]"/>
      <dgm:spPr/>
      <dgm:t>
        <a:bodyPr/>
        <a:lstStyle/>
        <a:p>
          <a:r>
            <a:rPr lang="en-US" dirty="0"/>
            <a:t>Plan</a:t>
          </a:r>
        </a:p>
      </dgm:t>
    </dgm:pt>
    <dgm:pt modelId="{ACC3BE9F-3252-4D9B-9C76-3CDDF28DC0AB}" type="parTrans" cxnId="{237E5AE6-BD0E-49BE-AE0A-1627DF8ACDE2}">
      <dgm:prSet/>
      <dgm:spPr/>
      <dgm:t>
        <a:bodyPr/>
        <a:lstStyle/>
        <a:p>
          <a:endParaRPr lang="en-US"/>
        </a:p>
      </dgm:t>
    </dgm:pt>
    <dgm:pt modelId="{9E0497DD-02A6-4260-AB3F-13ECC441C5A5}" type="sibTrans" cxnId="{237E5AE6-BD0E-49BE-AE0A-1627DF8ACDE2}">
      <dgm:prSet/>
      <dgm:spPr/>
      <dgm:t>
        <a:bodyPr/>
        <a:lstStyle/>
        <a:p>
          <a:endParaRPr lang="en-US"/>
        </a:p>
      </dgm:t>
    </dgm:pt>
    <dgm:pt modelId="{53D7375D-81F9-47FB-AECA-3802B4648FD4}">
      <dgm:prSet phldrT="[Text]"/>
      <dgm:spPr/>
      <dgm:t>
        <a:bodyPr/>
        <a:lstStyle/>
        <a:p>
          <a:r>
            <a:rPr lang="en-US" dirty="0"/>
            <a:t>Do</a:t>
          </a:r>
        </a:p>
      </dgm:t>
    </dgm:pt>
    <dgm:pt modelId="{3D17B025-2DDE-4B5D-AAF9-7EB62A73A679}" type="parTrans" cxnId="{4EE80952-3B99-4494-A40C-7867B355D933}">
      <dgm:prSet/>
      <dgm:spPr/>
      <dgm:t>
        <a:bodyPr/>
        <a:lstStyle/>
        <a:p>
          <a:endParaRPr lang="en-US"/>
        </a:p>
      </dgm:t>
    </dgm:pt>
    <dgm:pt modelId="{659A4ECF-291D-4F4F-A621-7723D9C87C74}" type="sibTrans" cxnId="{4EE80952-3B99-4494-A40C-7867B355D933}">
      <dgm:prSet/>
      <dgm:spPr/>
      <dgm:t>
        <a:bodyPr/>
        <a:lstStyle/>
        <a:p>
          <a:endParaRPr lang="en-US"/>
        </a:p>
      </dgm:t>
    </dgm:pt>
    <dgm:pt modelId="{9F0B994F-1124-4D50-A2CA-8402EE195142}">
      <dgm:prSet phldrT="[Text]"/>
      <dgm:spPr/>
      <dgm:t>
        <a:bodyPr/>
        <a:lstStyle/>
        <a:p>
          <a:r>
            <a:rPr lang="en-US" dirty="0"/>
            <a:t>Check</a:t>
          </a:r>
        </a:p>
      </dgm:t>
    </dgm:pt>
    <dgm:pt modelId="{21735DC0-D615-4D00-BBBC-C87EE5E5999B}" type="parTrans" cxnId="{457699F0-20BA-4C0E-B592-F9E8B4600B67}">
      <dgm:prSet/>
      <dgm:spPr/>
      <dgm:t>
        <a:bodyPr/>
        <a:lstStyle/>
        <a:p>
          <a:endParaRPr lang="en-US"/>
        </a:p>
      </dgm:t>
    </dgm:pt>
    <dgm:pt modelId="{B2045B7A-5E33-4BB7-90AC-754EDB45953A}" type="sibTrans" cxnId="{457699F0-20BA-4C0E-B592-F9E8B4600B67}">
      <dgm:prSet/>
      <dgm:spPr/>
      <dgm:t>
        <a:bodyPr/>
        <a:lstStyle/>
        <a:p>
          <a:endParaRPr lang="en-US"/>
        </a:p>
      </dgm:t>
    </dgm:pt>
    <dgm:pt modelId="{2FD869E3-3461-4F54-BFE8-FEB63D352CA3}">
      <dgm:prSet phldrT="[Text]"/>
      <dgm:spPr/>
      <dgm:t>
        <a:bodyPr/>
        <a:lstStyle/>
        <a:p>
          <a:r>
            <a:rPr lang="en-US" dirty="0">
              <a:solidFill>
                <a:schemeClr val="tx1"/>
              </a:solidFill>
            </a:rPr>
            <a:t>Act</a:t>
          </a:r>
        </a:p>
      </dgm:t>
    </dgm:pt>
    <dgm:pt modelId="{099B5545-35C4-4036-8CFA-5571D56729C7}" type="parTrans" cxnId="{929EFC46-EA4C-442C-BDCD-1F06587F3E88}">
      <dgm:prSet/>
      <dgm:spPr/>
      <dgm:t>
        <a:bodyPr/>
        <a:lstStyle/>
        <a:p>
          <a:endParaRPr lang="en-US"/>
        </a:p>
      </dgm:t>
    </dgm:pt>
    <dgm:pt modelId="{96B99F17-31CE-4234-98BA-6D6987A87E12}" type="sibTrans" cxnId="{929EFC46-EA4C-442C-BDCD-1F06587F3E88}">
      <dgm:prSet/>
      <dgm:spPr/>
      <dgm:t>
        <a:bodyPr/>
        <a:lstStyle/>
        <a:p>
          <a:endParaRPr lang="en-US"/>
        </a:p>
      </dgm:t>
    </dgm:pt>
    <dgm:pt modelId="{FDDB7590-FCE5-4916-8CC0-2B623463F7A2}" type="pres">
      <dgm:prSet presAssocID="{9E33E655-C32C-466C-B2B1-2018653D6560}" presName="Name0" presStyleCnt="0">
        <dgm:presLayoutVars>
          <dgm:dir/>
          <dgm:resizeHandles val="exact"/>
        </dgm:presLayoutVars>
      </dgm:prSet>
      <dgm:spPr/>
    </dgm:pt>
    <dgm:pt modelId="{0524E201-F25A-4D5E-A7C5-49DEA53F336F}" type="pres">
      <dgm:prSet presAssocID="{9E33E655-C32C-466C-B2B1-2018653D6560}" presName="cycle" presStyleCnt="0"/>
      <dgm:spPr/>
    </dgm:pt>
    <dgm:pt modelId="{E0764348-3C39-43C0-8E29-E4F340ABEC16}" type="pres">
      <dgm:prSet presAssocID="{16DD6A5F-1293-4F2B-BF8F-8C70C3A269B1}" presName="nodeFirstNode" presStyleLbl="node1" presStyleIdx="0" presStyleCnt="4">
        <dgm:presLayoutVars>
          <dgm:bulletEnabled val="1"/>
        </dgm:presLayoutVars>
      </dgm:prSet>
      <dgm:spPr/>
    </dgm:pt>
    <dgm:pt modelId="{01B701F6-BA11-473B-9EC5-565929B4A73D}" type="pres">
      <dgm:prSet presAssocID="{9E0497DD-02A6-4260-AB3F-13ECC441C5A5}" presName="sibTransFirstNode" presStyleLbl="bgShp" presStyleIdx="0" presStyleCnt="1"/>
      <dgm:spPr/>
    </dgm:pt>
    <dgm:pt modelId="{FA266D3D-0D0D-4738-AB4E-91D700057885}" type="pres">
      <dgm:prSet presAssocID="{53D7375D-81F9-47FB-AECA-3802B4648FD4}" presName="nodeFollowingNodes" presStyleLbl="node1" presStyleIdx="1" presStyleCnt="4">
        <dgm:presLayoutVars>
          <dgm:bulletEnabled val="1"/>
        </dgm:presLayoutVars>
      </dgm:prSet>
      <dgm:spPr/>
    </dgm:pt>
    <dgm:pt modelId="{51051348-AAC0-477A-AE09-F703550D9F24}" type="pres">
      <dgm:prSet presAssocID="{9F0B994F-1124-4D50-A2CA-8402EE195142}" presName="nodeFollowingNodes" presStyleLbl="node1" presStyleIdx="2" presStyleCnt="4">
        <dgm:presLayoutVars>
          <dgm:bulletEnabled val="1"/>
        </dgm:presLayoutVars>
      </dgm:prSet>
      <dgm:spPr/>
    </dgm:pt>
    <dgm:pt modelId="{6B9B3E8A-537F-4CE7-BEEC-4BB5F9D50505}" type="pres">
      <dgm:prSet presAssocID="{2FD869E3-3461-4F54-BFE8-FEB63D352CA3}" presName="nodeFollowingNodes" presStyleLbl="node1" presStyleIdx="3" presStyleCnt="4">
        <dgm:presLayoutVars>
          <dgm:bulletEnabled val="1"/>
        </dgm:presLayoutVars>
      </dgm:prSet>
      <dgm:spPr/>
    </dgm:pt>
  </dgm:ptLst>
  <dgm:cxnLst>
    <dgm:cxn modelId="{DA074B63-72CB-41DA-A995-907B8D145A3C}" type="presOf" srcId="{16DD6A5F-1293-4F2B-BF8F-8C70C3A269B1}" destId="{E0764348-3C39-43C0-8E29-E4F340ABEC16}" srcOrd="0" destOrd="0" presId="urn:microsoft.com/office/officeart/2005/8/layout/cycle3"/>
    <dgm:cxn modelId="{929EFC46-EA4C-442C-BDCD-1F06587F3E88}" srcId="{9E33E655-C32C-466C-B2B1-2018653D6560}" destId="{2FD869E3-3461-4F54-BFE8-FEB63D352CA3}" srcOrd="3" destOrd="0" parTransId="{099B5545-35C4-4036-8CFA-5571D56729C7}" sibTransId="{96B99F17-31CE-4234-98BA-6D6987A87E12}"/>
    <dgm:cxn modelId="{01B59551-62B1-4D77-B5F3-4E00C6BA082C}" type="presOf" srcId="{53D7375D-81F9-47FB-AECA-3802B4648FD4}" destId="{FA266D3D-0D0D-4738-AB4E-91D700057885}" srcOrd="0" destOrd="0" presId="urn:microsoft.com/office/officeart/2005/8/layout/cycle3"/>
    <dgm:cxn modelId="{4EE80952-3B99-4494-A40C-7867B355D933}" srcId="{9E33E655-C32C-466C-B2B1-2018653D6560}" destId="{53D7375D-81F9-47FB-AECA-3802B4648FD4}" srcOrd="1" destOrd="0" parTransId="{3D17B025-2DDE-4B5D-AAF9-7EB62A73A679}" sibTransId="{659A4ECF-291D-4F4F-A621-7723D9C87C74}"/>
    <dgm:cxn modelId="{53BA6C81-9A3F-46B8-B890-C9CD6451F7CE}" type="presOf" srcId="{9E0497DD-02A6-4260-AB3F-13ECC441C5A5}" destId="{01B701F6-BA11-473B-9EC5-565929B4A73D}" srcOrd="0" destOrd="0" presId="urn:microsoft.com/office/officeart/2005/8/layout/cycle3"/>
    <dgm:cxn modelId="{697E20A1-25A4-42B4-889D-58F118081C0B}" type="presOf" srcId="{9E33E655-C32C-466C-B2B1-2018653D6560}" destId="{FDDB7590-FCE5-4916-8CC0-2B623463F7A2}" srcOrd="0" destOrd="0" presId="urn:microsoft.com/office/officeart/2005/8/layout/cycle3"/>
    <dgm:cxn modelId="{47D320B7-6045-4EDF-ACF3-2DA9C424CBC2}" type="presOf" srcId="{2FD869E3-3461-4F54-BFE8-FEB63D352CA3}" destId="{6B9B3E8A-537F-4CE7-BEEC-4BB5F9D50505}" srcOrd="0" destOrd="0" presId="urn:microsoft.com/office/officeart/2005/8/layout/cycle3"/>
    <dgm:cxn modelId="{558816C1-59E9-4940-8950-34471717EDAE}" type="presOf" srcId="{9F0B994F-1124-4D50-A2CA-8402EE195142}" destId="{51051348-AAC0-477A-AE09-F703550D9F24}" srcOrd="0" destOrd="0" presId="urn:microsoft.com/office/officeart/2005/8/layout/cycle3"/>
    <dgm:cxn modelId="{237E5AE6-BD0E-49BE-AE0A-1627DF8ACDE2}" srcId="{9E33E655-C32C-466C-B2B1-2018653D6560}" destId="{16DD6A5F-1293-4F2B-BF8F-8C70C3A269B1}" srcOrd="0" destOrd="0" parTransId="{ACC3BE9F-3252-4D9B-9C76-3CDDF28DC0AB}" sibTransId="{9E0497DD-02A6-4260-AB3F-13ECC441C5A5}"/>
    <dgm:cxn modelId="{457699F0-20BA-4C0E-B592-F9E8B4600B67}" srcId="{9E33E655-C32C-466C-B2B1-2018653D6560}" destId="{9F0B994F-1124-4D50-A2CA-8402EE195142}" srcOrd="2" destOrd="0" parTransId="{21735DC0-D615-4D00-BBBC-C87EE5E5999B}" sibTransId="{B2045B7A-5E33-4BB7-90AC-754EDB45953A}"/>
    <dgm:cxn modelId="{21387385-664C-4338-BA3C-0994F81B5824}" type="presParOf" srcId="{FDDB7590-FCE5-4916-8CC0-2B623463F7A2}" destId="{0524E201-F25A-4D5E-A7C5-49DEA53F336F}" srcOrd="0" destOrd="0" presId="urn:microsoft.com/office/officeart/2005/8/layout/cycle3"/>
    <dgm:cxn modelId="{99BF33EE-5828-4F06-846A-49FE8E4FBEA2}" type="presParOf" srcId="{0524E201-F25A-4D5E-A7C5-49DEA53F336F}" destId="{E0764348-3C39-43C0-8E29-E4F340ABEC16}" srcOrd="0" destOrd="0" presId="urn:microsoft.com/office/officeart/2005/8/layout/cycle3"/>
    <dgm:cxn modelId="{10E42D9D-E523-4721-AF43-5C6168F15DB2}" type="presParOf" srcId="{0524E201-F25A-4D5E-A7C5-49DEA53F336F}" destId="{01B701F6-BA11-473B-9EC5-565929B4A73D}" srcOrd="1" destOrd="0" presId="urn:microsoft.com/office/officeart/2005/8/layout/cycle3"/>
    <dgm:cxn modelId="{79DD7C8C-8C29-4FE1-93DF-3DD86A692680}" type="presParOf" srcId="{0524E201-F25A-4D5E-A7C5-49DEA53F336F}" destId="{FA266D3D-0D0D-4738-AB4E-91D700057885}" srcOrd="2" destOrd="0" presId="urn:microsoft.com/office/officeart/2005/8/layout/cycle3"/>
    <dgm:cxn modelId="{93CDAB53-97B0-47C1-8D8E-696C66B9874E}" type="presParOf" srcId="{0524E201-F25A-4D5E-A7C5-49DEA53F336F}" destId="{51051348-AAC0-477A-AE09-F703550D9F24}" srcOrd="3" destOrd="0" presId="urn:microsoft.com/office/officeart/2005/8/layout/cycle3"/>
    <dgm:cxn modelId="{919A4190-D102-45FB-95F2-038224187CD9}" type="presParOf" srcId="{0524E201-F25A-4D5E-A7C5-49DEA53F336F}" destId="{6B9B3E8A-537F-4CE7-BEEC-4BB5F9D50505}" srcOrd="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B701F6-BA11-473B-9EC5-565929B4A73D}">
      <dsp:nvSpPr>
        <dsp:cNvPr id="0" name=""/>
        <dsp:cNvSpPr/>
      </dsp:nvSpPr>
      <dsp:spPr>
        <a:xfrm>
          <a:off x="1018367" y="-66266"/>
          <a:ext cx="3636845" cy="3636845"/>
        </a:xfrm>
        <a:prstGeom prst="circularArrow">
          <a:avLst>
            <a:gd name="adj1" fmla="val 4668"/>
            <a:gd name="adj2" fmla="val 272909"/>
            <a:gd name="adj3" fmla="val 13027408"/>
            <a:gd name="adj4" fmla="val 17898666"/>
            <a:gd name="adj5" fmla="val 484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64348-3C39-43C0-8E29-E4F340ABEC16}">
      <dsp:nvSpPr>
        <dsp:cNvPr id="0" name=""/>
        <dsp:cNvSpPr/>
      </dsp:nvSpPr>
      <dsp:spPr>
        <a:xfrm>
          <a:off x="1687114" y="215"/>
          <a:ext cx="2299351" cy="114967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Plan</a:t>
          </a:r>
        </a:p>
      </dsp:txBody>
      <dsp:txXfrm>
        <a:off x="1743237" y="56338"/>
        <a:ext cx="2187105" cy="1037429"/>
      </dsp:txXfrm>
    </dsp:sp>
    <dsp:sp modelId="{FA266D3D-0D0D-4738-AB4E-91D700057885}">
      <dsp:nvSpPr>
        <dsp:cNvPr id="0" name=""/>
        <dsp:cNvSpPr/>
      </dsp:nvSpPr>
      <dsp:spPr>
        <a:xfrm>
          <a:off x="2992983" y="1306084"/>
          <a:ext cx="2299351" cy="114967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Do</a:t>
          </a:r>
        </a:p>
      </dsp:txBody>
      <dsp:txXfrm>
        <a:off x="3049106" y="1362207"/>
        <a:ext cx="2187105" cy="1037429"/>
      </dsp:txXfrm>
    </dsp:sp>
    <dsp:sp modelId="{51051348-AAC0-477A-AE09-F703550D9F24}">
      <dsp:nvSpPr>
        <dsp:cNvPr id="0" name=""/>
        <dsp:cNvSpPr/>
      </dsp:nvSpPr>
      <dsp:spPr>
        <a:xfrm>
          <a:off x="1687114" y="2611953"/>
          <a:ext cx="2299351" cy="114967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t>Check</a:t>
          </a:r>
        </a:p>
      </dsp:txBody>
      <dsp:txXfrm>
        <a:off x="1743237" y="2668076"/>
        <a:ext cx="2187105" cy="1037429"/>
      </dsp:txXfrm>
    </dsp:sp>
    <dsp:sp modelId="{6B9B3E8A-537F-4CE7-BEEC-4BB5F9D50505}">
      <dsp:nvSpPr>
        <dsp:cNvPr id="0" name=""/>
        <dsp:cNvSpPr/>
      </dsp:nvSpPr>
      <dsp:spPr>
        <a:xfrm>
          <a:off x="381245" y="1306084"/>
          <a:ext cx="2299351" cy="114967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US" sz="4900" kern="1200" dirty="0">
              <a:solidFill>
                <a:schemeClr val="tx1"/>
              </a:solidFill>
            </a:rPr>
            <a:t>Act</a:t>
          </a:r>
        </a:p>
      </dsp:txBody>
      <dsp:txXfrm>
        <a:off x="437368" y="1362207"/>
        <a:ext cx="2187105" cy="1037429"/>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7739" cy="471054"/>
          </a:xfrm>
          <a:prstGeom prst="rect">
            <a:avLst/>
          </a:prstGeom>
          <a:noFill/>
          <a:ln>
            <a:noFill/>
          </a:ln>
        </p:spPr>
        <p:txBody>
          <a:bodyPr spcFirstLastPara="1" wrap="square" lIns="94213" tIns="47094" rIns="94213" bIns="47094"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4023092" y="0"/>
            <a:ext cx="3077739" cy="471054"/>
          </a:xfrm>
          <a:prstGeom prst="rect">
            <a:avLst/>
          </a:prstGeom>
          <a:noFill/>
          <a:ln>
            <a:noFill/>
          </a:ln>
        </p:spPr>
        <p:txBody>
          <a:bodyPr spcFirstLastPara="1" wrap="square" lIns="94213" tIns="47094" rIns="94213" bIns="47094"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518204"/>
            <a:ext cx="5681980" cy="3696712"/>
          </a:xfrm>
          <a:prstGeom prst="rect">
            <a:avLst/>
          </a:prstGeom>
          <a:noFill/>
          <a:ln>
            <a:noFill/>
          </a:ln>
        </p:spPr>
        <p:txBody>
          <a:bodyPr spcFirstLastPara="1" wrap="square" lIns="94213" tIns="47094" rIns="94213" bIns="47094"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917422"/>
            <a:ext cx="3077739" cy="471053"/>
          </a:xfrm>
          <a:prstGeom prst="rect">
            <a:avLst/>
          </a:prstGeom>
          <a:noFill/>
          <a:ln>
            <a:noFill/>
          </a:ln>
        </p:spPr>
        <p:txBody>
          <a:bodyPr spcFirstLastPara="1" wrap="square" lIns="94213" tIns="47094" rIns="94213" bIns="47094"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9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4023092" y="8917422"/>
            <a:ext cx="3077739" cy="471053"/>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sz="1200" smtClean="0">
                <a:solidFill>
                  <a:schemeClr val="dk1"/>
                </a:solidFill>
                <a:latin typeface="Calibri"/>
                <a:ea typeface="Calibri"/>
                <a:cs typeface="Calibri"/>
                <a:sym typeface="Calibri"/>
              </a:rPr>
              <a:pPr algn="r"/>
              <a:t>‹#›</a:t>
            </a:fld>
            <a:endParaRPr lang="en-US" sz="1200"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dol.gov/sites/dolgov/files/OASP/legacy/files/Job-Corps-IRS-Report.pdf"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huduser.gov/portal/sites/default/files/pdf/MDRT-Flood-Insurance-Coverage-of-FHA-SFH.pdf"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usc-word-edit.officeapps.live.com/we/wordeditorframe.aspx?new=1&amp;ui=en%2DUS&amp;rs=en%2DUS&amp;wdenableroaming=1&amp;mscc=1&amp;hid=D2FF62A0-E01D-2000-8C67-81815F2FA36E&amp;wopisrc=https%3A%2F%2Fnorc.sharepoint.com%2Fsites%2F9265-ScienceandDataPolicySDP-TrainingtoBuildEvidenceandEvaluationCapacity%2F_vti_bin%2Fwopi.ashx%2Ffiles%2F4b2072bc412240be819bbe45dc719ec1&amp;wdorigin=DocLib&amp;wdhostclicktime=1662652532848&amp;jsapi=1&amp;jsapiver=v1&amp;newsession=1&amp;corrid=913f09ac-c364-43bc-bb42-1c5aa3adaed1&amp;usid=913f09ac-c364-43bc-bb42-1c5aa3adaed1&amp;sftc=1&amp;cac=1&amp;mtf=1&amp;sfp=1&amp;wdredirectionreason=Unified_SingleFlush&amp;rct=Medium&amp;ctp=LeastProtected#_edn7"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endParaRPr dirty="0"/>
          </a:p>
        </p:txBody>
      </p:sp>
      <p:sp>
        <p:nvSpPr>
          <p:cNvPr id="202" name="Google Shape;202;p1: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Practically speaking, the information that comes out of evaluation can serve many purposes.</a:t>
            </a:r>
          </a:p>
          <a:p>
            <a:endParaRPr lang="en-US" dirty="0"/>
          </a:p>
          <a:p>
            <a:r>
              <a:rPr lang="en-US" dirty="0"/>
              <a:t>Source: Department of Homeland Security.</a:t>
            </a:r>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10</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2840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492c180076_0_34: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1492c180076_0_34:notes"/>
          <p:cNvSpPr txBox="1">
            <a:spLocks noGrp="1"/>
          </p:cNvSpPr>
          <p:nvPr>
            <p:ph type="body" idx="1"/>
          </p:nvPr>
        </p:nvSpPr>
        <p:spPr>
          <a:xfrm>
            <a:off x="710248" y="4518204"/>
            <a:ext cx="5681980" cy="3696866"/>
          </a:xfrm>
          <a:prstGeom prst="rect">
            <a:avLst/>
          </a:prstGeom>
          <a:noFill/>
          <a:ln>
            <a:noFill/>
          </a:ln>
        </p:spPr>
        <p:txBody>
          <a:bodyPr spcFirstLastPara="1" wrap="square" lIns="94213" tIns="47094" rIns="94213" bIns="47094" anchor="t" anchorCtr="0">
            <a:noAutofit/>
          </a:bodyPr>
          <a:lstStyle/>
          <a:p>
            <a:pPr marL="0" indent="0"/>
            <a:r>
              <a:rPr lang="en-US" dirty="0"/>
              <a:t>Evaluations build evidence about what works, how well, for whom.</a:t>
            </a:r>
          </a:p>
          <a:p>
            <a:pPr marL="0" indent="0"/>
            <a:endParaRPr lang="en-US" dirty="0"/>
          </a:p>
          <a:p>
            <a:pPr marL="0" indent="0"/>
            <a:r>
              <a:rPr lang="en-US" dirty="0"/>
              <a:t>Decisions about funding allocations may mean: </a:t>
            </a:r>
          </a:p>
          <a:p>
            <a:r>
              <a:rPr lang="en-US" dirty="0"/>
              <a:t>1) continue supporting effective programs; </a:t>
            </a:r>
          </a:p>
          <a:p>
            <a:r>
              <a:rPr lang="en-US" dirty="0"/>
              <a:t>2) discontinue support for programs that do not achieve goals; </a:t>
            </a:r>
          </a:p>
          <a:p>
            <a:r>
              <a:rPr lang="en-US" dirty="0"/>
              <a:t>3) Identify improvements for required programs; </a:t>
            </a:r>
          </a:p>
          <a:p>
            <a:r>
              <a:rPr lang="en-US" dirty="0"/>
              <a:t>4) assess pilot programs</a:t>
            </a:r>
          </a:p>
          <a:p>
            <a:pPr marL="0" indent="0"/>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 OMB.</a:t>
            </a:r>
          </a:p>
          <a:p>
            <a:pPr marL="0" indent="0"/>
            <a:endParaRPr lang="en-US" dirty="0"/>
          </a:p>
        </p:txBody>
      </p:sp>
      <p:sp>
        <p:nvSpPr>
          <p:cNvPr id="287" name="Google Shape;287;g1492c180076_0_34:notes"/>
          <p:cNvSpPr txBox="1">
            <a:spLocks noGrp="1"/>
          </p:cNvSpPr>
          <p:nvPr>
            <p:ph type="sldNum" idx="12"/>
          </p:nvPr>
        </p:nvSpPr>
        <p:spPr>
          <a:xfrm>
            <a:off x="4023092" y="8917422"/>
            <a:ext cx="3077739" cy="470964"/>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11</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492c180076_0_48: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g1492c180076_0_48:notes"/>
          <p:cNvSpPr txBox="1">
            <a:spLocks noGrp="1"/>
          </p:cNvSpPr>
          <p:nvPr>
            <p:ph type="body" idx="1"/>
          </p:nvPr>
        </p:nvSpPr>
        <p:spPr>
          <a:xfrm>
            <a:off x="710248" y="4518204"/>
            <a:ext cx="5681980" cy="3696866"/>
          </a:xfrm>
          <a:prstGeom prst="rect">
            <a:avLst/>
          </a:prstGeom>
          <a:noFill/>
          <a:ln>
            <a:noFill/>
          </a:ln>
        </p:spPr>
        <p:txBody>
          <a:bodyPr spcFirstLastPara="1" wrap="square" lIns="94213" tIns="47094" rIns="94213" bIns="47094" anchor="t" anchorCtr="0">
            <a:noAutofit/>
          </a:bodyPr>
          <a:lstStyle/>
          <a:p>
            <a:pPr marL="0" indent="0"/>
            <a:r>
              <a:rPr lang="en-US" dirty="0"/>
              <a:t>Missing the chance to evaluate a program or policy can be costly. We can lose the support of leadership if we do not have evidence to back up claims that a program or policy is effective. We may end up working at cross purposes to agency goals. And the opportunity costs can be considerable, in terms of staff, time, and funds that could be better used for programs that work. Supporting a program or policy that does not work represents poor stewardship of taxpayer funds.</a:t>
            </a:r>
          </a:p>
          <a:p>
            <a:pPr marL="0" indent="0"/>
            <a:endParaRPr lang="en-US" dirty="0"/>
          </a:p>
          <a:p>
            <a:pPr marL="0" indent="0"/>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Sources/Acknowledgements: OMB.</a:t>
            </a:r>
          </a:p>
          <a:p>
            <a:pPr marL="0" indent="0"/>
            <a:endParaRPr lang="en-US" dirty="0"/>
          </a:p>
        </p:txBody>
      </p:sp>
      <p:sp>
        <p:nvSpPr>
          <p:cNvPr id="306" name="Google Shape;306;g1492c180076_0_48:notes"/>
          <p:cNvSpPr txBox="1">
            <a:spLocks noGrp="1"/>
          </p:cNvSpPr>
          <p:nvPr>
            <p:ph type="sldNum" idx="12"/>
          </p:nvPr>
        </p:nvSpPr>
        <p:spPr>
          <a:xfrm>
            <a:off x="4023092" y="8917422"/>
            <a:ext cx="3077739" cy="470964"/>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12</a:t>
            </a:fld>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492c180076_0_6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1492c180076_0_60:notes"/>
          <p:cNvSpPr txBox="1">
            <a:spLocks noGrp="1"/>
          </p:cNvSpPr>
          <p:nvPr>
            <p:ph type="body" idx="1"/>
          </p:nvPr>
        </p:nvSpPr>
        <p:spPr>
          <a:xfrm>
            <a:off x="710248" y="4518204"/>
            <a:ext cx="5681980" cy="3696866"/>
          </a:xfrm>
          <a:prstGeom prst="rect">
            <a:avLst/>
          </a:prstGeom>
          <a:noFill/>
          <a:ln>
            <a:noFill/>
          </a:ln>
        </p:spPr>
        <p:txBody>
          <a:bodyPr spcFirstLastPara="1" wrap="square" lIns="94213" tIns="47094" rIns="94213" bIns="47094" anchor="t" anchorCtr="0">
            <a:noAutofit/>
          </a:bodyPr>
          <a:lstStyle/>
          <a:p>
            <a:pPr marL="0" marR="0">
              <a:lnSpc>
                <a:spcPct val="107000"/>
              </a:lnSpc>
              <a:spcBef>
                <a:spcPts val="0"/>
              </a:spcBef>
              <a:spcAft>
                <a:spcPts val="800"/>
              </a:spcAft>
            </a:pPr>
            <a:r>
              <a:rPr lang="en-US" sz="1800"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Evaluation is a good idea. It’s also the law!</a:t>
            </a:r>
          </a:p>
          <a:p>
            <a:pPr marL="0" marR="0">
              <a:lnSpc>
                <a:spcPct val="107000"/>
              </a:lnSpc>
              <a:spcBef>
                <a:spcPts val="0"/>
              </a:spcBef>
              <a:spcAft>
                <a:spcPts val="800"/>
              </a:spcAft>
            </a:pPr>
            <a:endParaRPr lang="en-US" sz="1800"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a:lnSpc>
                <a:spcPct val="107000"/>
              </a:lnSpc>
              <a:spcBef>
                <a:spcPts val="0"/>
              </a:spcBef>
              <a:spcAft>
                <a:spcPts val="800"/>
              </a:spcAft>
            </a:pPr>
            <a:r>
              <a:rPr lang="en-US" sz="1800"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Federal evaluation requirements are included 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Foundations for Evidence-Based Policymaking Act (Evidence Act)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Government Performance and Results Act Modernization Act (GPRAMA)</a:t>
            </a:r>
            <a:endParaRPr lang="en-US" sz="1800" dirty="0">
              <a:solidFill>
                <a:schemeClr val="dk1"/>
              </a:solidFill>
              <a:effectLst/>
              <a:latin typeface="Calibri" panose="020F0502020204030204" pitchFamily="34" charset="0"/>
              <a:ea typeface="Roboto Light" panose="02000000000000000000" pitchFamily="2"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solidFill>
                  <a:srgbClr val="000000"/>
                </a:solidFill>
                <a:effectLst/>
                <a:latin typeface="Roboto Light" panose="02000000000000000000" pitchFamily="2" charset="0"/>
                <a:ea typeface="Roboto Light" panose="02000000000000000000" pitchFamily="2" charset="0"/>
                <a:cs typeface="Roboto Light" panose="02000000000000000000" pitchFamily="2" charset="0"/>
              </a:rPr>
              <a:t>Office of Management and Budget (OMB) Guidance – INCLUDE SPECIFIC MEMO NUMBERS</a:t>
            </a: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Sources/Acknowledgements: OMB.</a:t>
            </a:r>
          </a:p>
          <a:p>
            <a:pPr marL="0" indent="0"/>
            <a:endParaRPr dirty="0"/>
          </a:p>
        </p:txBody>
      </p:sp>
      <p:sp>
        <p:nvSpPr>
          <p:cNvPr id="317" name="Google Shape;317;g1492c180076_0_60:notes"/>
          <p:cNvSpPr txBox="1">
            <a:spLocks noGrp="1"/>
          </p:cNvSpPr>
          <p:nvPr>
            <p:ph type="sldNum" idx="12"/>
          </p:nvPr>
        </p:nvSpPr>
        <p:spPr>
          <a:xfrm>
            <a:off x="4023092" y="8917422"/>
            <a:ext cx="3077739" cy="470964"/>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13</a:t>
            </a:fld>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15</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387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4: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Evaluation can answer specific types of questions that are important for your agency or program to answer.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indent="0"/>
            <a:r>
              <a:rPr lang="en-US" dirty="0"/>
              <a:t>Evaluation answers questions about efficiency and effectiveness</a:t>
            </a:r>
          </a:p>
          <a:p>
            <a:pPr marL="0" indent="0"/>
            <a:endParaRPr lang="en-US" dirty="0"/>
          </a:p>
          <a:p>
            <a:pPr marL="228600" marR="0" lvl="0" indent="-228600" algn="l" rtl="0">
              <a:lnSpc>
                <a:spcPct val="100000"/>
              </a:lnSpc>
              <a:spcBef>
                <a:spcPts val="1000"/>
              </a:spcBef>
              <a:spcAft>
                <a:spcPts val="0"/>
              </a:spcAft>
              <a:buSzPts val="2000"/>
              <a:buChar char="•"/>
            </a:pPr>
            <a:r>
              <a:rPr lang="en-US" sz="1200" b="0" dirty="0"/>
              <a:t>Answer questions about your program</a:t>
            </a:r>
          </a:p>
          <a:p>
            <a:pPr marL="228600" marR="0" lvl="0" indent="-228600" algn="l" rtl="0">
              <a:lnSpc>
                <a:spcPct val="100000"/>
              </a:lnSpc>
              <a:spcBef>
                <a:spcPts val="1000"/>
              </a:spcBef>
              <a:spcAft>
                <a:spcPts val="0"/>
              </a:spcAft>
              <a:buSzPts val="2000"/>
              <a:buChar char="•"/>
            </a:pPr>
            <a:r>
              <a:rPr lang="en-US" sz="1200" b="0" dirty="0"/>
              <a:t>Provide insights into program process and implementation</a:t>
            </a:r>
          </a:p>
          <a:p>
            <a:pPr marL="228600" marR="0" lvl="0" indent="-228600" algn="l" rtl="0">
              <a:lnSpc>
                <a:spcPct val="100000"/>
              </a:lnSpc>
              <a:spcBef>
                <a:spcPts val="1000"/>
              </a:spcBef>
              <a:spcAft>
                <a:spcPts val="0"/>
              </a:spcAft>
              <a:buSzPts val="2000"/>
              <a:buChar char="•"/>
            </a:pPr>
            <a:r>
              <a:rPr lang="en-US" sz="1200" b="0" dirty="0"/>
              <a:t>Explore new programs and approaches</a:t>
            </a:r>
          </a:p>
          <a:p>
            <a:pPr marL="228600" marR="0" lvl="0" indent="-228600" algn="l" rtl="0">
              <a:lnSpc>
                <a:spcPct val="100000"/>
              </a:lnSpc>
              <a:spcBef>
                <a:spcPts val="1000"/>
              </a:spcBef>
              <a:spcAft>
                <a:spcPts val="0"/>
              </a:spcAft>
              <a:buSzPts val="2000"/>
              <a:buChar char="•"/>
            </a:pPr>
            <a:r>
              <a:rPr lang="en-US" sz="1200" b="0" dirty="0"/>
              <a:t>Build evidence to make decisions</a:t>
            </a:r>
            <a:endParaRPr lang="en-US" sz="1600" b="0" dirty="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Acknowledgements: OMB.</a:t>
            </a:r>
          </a:p>
          <a:p>
            <a:pPr marL="0" indent="0"/>
            <a:endParaRPr dirty="0"/>
          </a:p>
        </p:txBody>
      </p:sp>
      <p:sp>
        <p:nvSpPr>
          <p:cNvPr id="258" name="Google Shape;258;p4: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0: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r>
              <a:rPr lang="en-US" b="0" dirty="0"/>
              <a:t>Two case studies illustrate the value of evaluation:</a:t>
            </a:r>
          </a:p>
          <a:p>
            <a:pPr lvl="1"/>
            <a:r>
              <a:rPr lang="en-US" dirty="0"/>
              <a:t>To assess program impact</a:t>
            </a:r>
            <a:endParaRPr lang="en-US" b="0" dirty="0"/>
          </a:p>
          <a:p>
            <a:pPr lvl="1"/>
            <a:r>
              <a:rPr lang="en-US" dirty="0"/>
              <a:t>To identify how programs work</a:t>
            </a:r>
            <a:r>
              <a:rPr lang="en-US" b="0" dirty="0"/>
              <a:t> </a:t>
            </a:r>
          </a:p>
          <a:p>
            <a:endParaRPr lang="en-US" b="0" dirty="0">
              <a:solidFill>
                <a:schemeClr val="dk1"/>
              </a:solidFill>
            </a:endParaRPr>
          </a:p>
          <a:p>
            <a:r>
              <a:rPr lang="en-US" b="0" dirty="0">
                <a:solidFill>
                  <a:schemeClr val="dk1"/>
                </a:solidFill>
              </a:rPr>
              <a:t>The first case is of the </a:t>
            </a:r>
            <a:r>
              <a:rPr lang="en-US" dirty="0">
                <a:solidFill>
                  <a:schemeClr val="accent3"/>
                </a:solidFill>
              </a:rPr>
              <a:t>Department of Labor National Job Corps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b="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1"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Department of Labor</a:t>
            </a:r>
            <a:r>
              <a:rPr lang="en-US"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u="sng" dirty="0">
                <a:solidFill>
                  <a:srgbClr val="0563C1"/>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hlinkClick r:id="rId3"/>
              </a:rPr>
              <a:t>National Job Corps Study: 20-Year Follow-Up Study Using Tax Data, Final Report</a:t>
            </a:r>
            <a:r>
              <a:rPr lang="en-US" sz="1800" dirty="0">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Schochet et al., (Mathematica Policy Research), September 2018. Related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Department of Treasury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project: “The Effects of Employment and Earnings on Tax Filing and Tax Liability: Evidence on Short-term and Long-term Effects Using Administrative Tax Data” (Manoli and Patel, 2018).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DOL-funded study used IRS tax records to examine long-term impacts of a DOL-administered residential career and technical training program for at-risk youth, 20 years after initial random assignment and 11 years since follow-on analysis. 15,127 former Job Corps participants (9,267 from the original treatment group and 5,860 from the control group) were included in the analysis. More robust income data from IRS were available for this study compared to prior analyses that used tax data from SSA. The 20-year results largely mimic initial follow-up; positive program effects persisted but did not increase. Older participants experienced employment gains, with increases in tax filing rates and reductions in the receipt of SSDI benefits. The evaluation found no evidence of long-term program effects on employment and earnings overall for the 16- to 19-year-olds. Previous benefit-cost analysis findings remain valid, namely, that the measured benefits of the program (as it operated in the mid-1990s) exceeded program costs from the social perspective for the older students.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Job Corps is the nation’s largest career technical training and education program for at-risk youth between 16 and 24, providing vocational, academic, health, and supportive services primarily in residential settings at Job Corps centers.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DOLK administers the Job Corps and sponsored the National Job Corps Study between 1993 and 2004 to examine the effectiveness of the program. Based on the impact results, measured social benefits did not offset program costs for the full sample; however, program benefits did exceed program costs for some of the students and from the perspective of the program participants.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DOL decided a longer-term follow-up study was needed to examine employment-related impacts. This took place in 2015, about 20 years after random assignment and 11 years since the previous collection of tax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endParaRPr lang="en-US" dirty="0"/>
          </a:p>
          <a:p>
            <a:pPr marL="0" indent="0"/>
            <a:r>
              <a:rPr lang="en-US" dirty="0"/>
              <a:t>Source: </a:t>
            </a:r>
            <a:r>
              <a:rPr lang="en-US" sz="18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https://www.dol.gov/sites/dolgov/files/OASP/legacy/files/Job-Corps-IRS-Report.pdf</a:t>
            </a:r>
            <a:r>
              <a:rPr lang="en-US" sz="1800" dirty="0">
                <a:effectLst/>
                <a:latin typeface="Times New Roman" panose="02020603050405020304" pitchFamily="18" charset="0"/>
                <a:ea typeface="Times New Roman" panose="02020603050405020304" pitchFamily="18" charset="0"/>
              </a:rPr>
              <a:t>  . Acknowledgement: OMB.</a:t>
            </a:r>
            <a:endParaRPr dirty="0"/>
          </a:p>
        </p:txBody>
      </p:sp>
      <p:sp>
        <p:nvSpPr>
          <p:cNvPr id="296" name="Google Shape;296;p10: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064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200" b="0" u="none"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rPr>
              <a:t>The second case is the Federal Housing Administration’s Flood Insurance Coverage program for Single-Family Homes.</a:t>
            </a:r>
          </a:p>
          <a:p>
            <a:pPr marL="0" marR="0">
              <a:lnSpc>
                <a:spcPct val="107000"/>
              </a:lnSpc>
              <a:spcBef>
                <a:spcPts val="0"/>
              </a:spcBef>
              <a:spcAft>
                <a:spcPts val="800"/>
              </a:spcAft>
            </a:pPr>
            <a:endParaRPr lang="en-US" sz="1200" b="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b="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Housing and Urban Development</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Flood Insurance Coverage of Federal Housing Administration (FHA) Single-Family Homes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2M Research, March 2020.</a:t>
            </a:r>
            <a:r>
              <a:rPr lang="en-US" sz="1200" u="sng" baseline="30000"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[vii]</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This study combined three datasets: HUD’s quarterly extracts of single-family mortgage insurance data, Federal Emergency Management Agency’s (FEMA) property-level National Flood Insurance Program database, and FEMA flood maps. This descriptive analysis indicated that many FHA-insured mortgages are located in high-risk flood zones. Even though program regulations require nearly all properties located in such high-risk flood zones to be covered by flood insurance, the data indicate that a substantial share of these loans do not have, nor continuously maintain such insurance coverage. However, it should be noted that some of these properties may not require mandatory flood insurance due to property improvements, such as elevation, and could follow FHA’s regulations without carrying flood insurance. Further, HUD does not regularly gather information about the status of each property’s flood insurance coverage. The analysis was made possible only through a special data sharing agreement with FEMA that allowed HUD to gain access to a single point-in-time dataset of flood insurance policies.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Propose using this example in the pitch deck</a:t>
            </a:r>
          </a:p>
          <a:p>
            <a:pPr marL="0" indent="0"/>
            <a:endParaRPr lang="en-US" dirty="0"/>
          </a:p>
          <a:p>
            <a:pPr marL="0" indent="0"/>
            <a:r>
              <a:rPr lang="en-US" dirty="0"/>
              <a:t>Source: </a:t>
            </a:r>
            <a:r>
              <a:rPr lang="en-US" sz="1200"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https://www.huduser.gov/portal/sites/default/files/pdf/MDRT-Flood-Insurance-Coverage-of-FHA-SFH.pdf</a:t>
            </a:r>
            <a:r>
              <a:rPr lang="en-US" sz="1200" dirty="0">
                <a:effectLst/>
                <a:latin typeface="Times New Roman" panose="02020603050405020304" pitchFamily="18" charset="0"/>
                <a:ea typeface="Times New Roman" panose="02020603050405020304" pitchFamily="18" charset="0"/>
              </a:rPr>
              <a:t> </a:t>
            </a:r>
          </a:p>
          <a:p>
            <a:pPr marL="0" indent="0"/>
            <a:r>
              <a:rPr lang="en-US" sz="1200" dirty="0">
                <a:effectLst/>
                <a:latin typeface="Times New Roman" panose="02020603050405020304" pitchFamily="18" charset="0"/>
              </a:rPr>
              <a:t>Acknowledgements: OMB.</a:t>
            </a:r>
            <a:endParaRPr lang="en-US" dirty="0"/>
          </a:p>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4</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7707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3: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r>
              <a:rPr lang="en-US" dirty="0"/>
              <a:t>Fundamentally, evaluation is about answering questions, questions that can inform policy and programs.</a:t>
            </a:r>
          </a:p>
          <a:p>
            <a:pPr marL="0" indent="0"/>
            <a:endParaRPr lang="en-US" dirty="0"/>
          </a:p>
          <a:p>
            <a:pPr marL="0" indent="0"/>
            <a:r>
              <a:rPr lang="en-US" dirty="0"/>
              <a:t>What do we want to achieve:</a:t>
            </a:r>
          </a:p>
          <a:p>
            <a:pPr marL="0" indent="0"/>
            <a:r>
              <a:rPr lang="en-US" dirty="0"/>
              <a:t>From a PROGRAM perspective?</a:t>
            </a:r>
          </a:p>
          <a:p>
            <a:pPr marL="0" indent="0"/>
            <a:r>
              <a:rPr lang="en-US" dirty="0"/>
              <a:t>From a MANAGEMENT perspective?</a:t>
            </a:r>
          </a:p>
          <a:p>
            <a:pPr marL="0" indent="0"/>
            <a:r>
              <a:rPr lang="en-US" dirty="0"/>
              <a:t>From a MISSION perspective?</a:t>
            </a:r>
          </a:p>
          <a:p>
            <a:pPr marL="0" indent="0"/>
            <a:endParaRPr lang="en-US" dirty="0"/>
          </a:p>
          <a:p>
            <a:pPr marL="0" indent="0"/>
            <a:r>
              <a:rPr lang="en-US" dirty="0"/>
              <a:t>Sources: </a:t>
            </a:r>
            <a:r>
              <a:rPr lang="en-US" sz="1800" dirty="0">
                <a:effectLst/>
                <a:latin typeface="Roboto Light" panose="02000000000000000000" pitchFamily="2" charset="0"/>
                <a:ea typeface="Calibri" panose="020F0502020204030204" pitchFamily="34" charset="0"/>
                <a:cs typeface="Calibri" panose="020F0502020204030204" pitchFamily="34" charset="0"/>
              </a:rPr>
              <a:t>Building and Using Evidence to Improve Government (whitehouse.gov); OMB. </a:t>
            </a:r>
            <a:endParaRPr lang="en-US" dirty="0"/>
          </a:p>
        </p:txBody>
      </p:sp>
      <p:sp>
        <p:nvSpPr>
          <p:cNvPr id="250" name="Google Shape;250;p3: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r>
              <a:rPr lang="en-US" dirty="0"/>
              <a:t>Evaluation answers questions about efficiency and effectiveness</a:t>
            </a:r>
          </a:p>
          <a:p>
            <a:pPr marL="0" indent="0"/>
            <a:endParaRPr lang="en-US" dirty="0"/>
          </a:p>
          <a:p>
            <a:pPr marL="228600" marR="0" lvl="0" indent="-228600" algn="l" rtl="0">
              <a:lnSpc>
                <a:spcPct val="100000"/>
              </a:lnSpc>
              <a:spcBef>
                <a:spcPts val="1000"/>
              </a:spcBef>
              <a:spcAft>
                <a:spcPts val="0"/>
              </a:spcAft>
              <a:buSzPts val="2000"/>
              <a:buChar char="•"/>
            </a:pPr>
            <a:r>
              <a:rPr lang="en-US" sz="1000" b="0" dirty="0"/>
              <a:t>Answer questions about your program</a:t>
            </a:r>
          </a:p>
          <a:p>
            <a:pPr marL="228600" marR="0" lvl="0" indent="-228600" algn="l" rtl="0">
              <a:lnSpc>
                <a:spcPct val="100000"/>
              </a:lnSpc>
              <a:spcBef>
                <a:spcPts val="1000"/>
              </a:spcBef>
              <a:spcAft>
                <a:spcPts val="0"/>
              </a:spcAft>
              <a:buSzPts val="2000"/>
              <a:buChar char="•"/>
            </a:pPr>
            <a:r>
              <a:rPr lang="en-US" sz="1000" b="0" dirty="0"/>
              <a:t>Provide insights into program process and implementation</a:t>
            </a:r>
          </a:p>
          <a:p>
            <a:pPr marL="228600" marR="0" lvl="0" indent="-228600" algn="l" rtl="0">
              <a:lnSpc>
                <a:spcPct val="100000"/>
              </a:lnSpc>
              <a:spcBef>
                <a:spcPts val="1000"/>
              </a:spcBef>
              <a:spcAft>
                <a:spcPts val="0"/>
              </a:spcAft>
              <a:buSzPts val="2000"/>
              <a:buChar char="•"/>
            </a:pPr>
            <a:r>
              <a:rPr lang="en-US" sz="1000" b="0" dirty="0"/>
              <a:t>Explore new programs and approaches</a:t>
            </a:r>
          </a:p>
          <a:p>
            <a:pPr marL="228600" marR="0" lvl="0" indent="-228600" algn="l" rtl="0">
              <a:lnSpc>
                <a:spcPct val="100000"/>
              </a:lnSpc>
              <a:spcBef>
                <a:spcPts val="1000"/>
              </a:spcBef>
              <a:spcAft>
                <a:spcPts val="0"/>
              </a:spcAft>
              <a:buSzPts val="2000"/>
              <a:buChar char="•"/>
            </a:pPr>
            <a:r>
              <a:rPr lang="en-US" sz="1000" b="0" dirty="0"/>
              <a:t>Build evidence to make decisions</a:t>
            </a:r>
            <a:endParaRPr lang="en-US" sz="1100" b="0" dirty="0">
              <a:solidFill>
                <a:srgbClr val="000000"/>
              </a:solidFill>
            </a:endParaRPr>
          </a:p>
          <a:p>
            <a:pPr marL="0" indent="0"/>
            <a:endParaRPr lang="en-US" dirty="0"/>
          </a:p>
          <a:p>
            <a:pPr marL="0" marR="0">
              <a:lnSpc>
                <a:spcPct val="107000"/>
              </a:lnSpc>
              <a:spcBef>
                <a:spcPts val="0"/>
              </a:spcBef>
              <a:spcAft>
                <a:spcPts val="800"/>
              </a:spcAft>
            </a:pPr>
            <a:r>
              <a:rPr lang="en-US" sz="1200" dirty="0">
                <a:effectLst/>
                <a:latin typeface="Roboto Light" panose="02000000000000000000" pitchFamily="2" charset="0"/>
                <a:ea typeface="Calibri" panose="020F0502020204030204" pitchFamily="34" charset="0"/>
                <a:cs typeface="Calibri" panose="020F0502020204030204" pitchFamily="34" charset="0"/>
              </a:rPr>
              <a:t>Evaluation is one way to build evidence. It is used with other evidence building activities to improve the results of federal programs. It is different from, but complements, other evidence-building activities, which include: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Roboto Light" panose="02000000000000000000" pitchFamily="2" charset="0"/>
                <a:ea typeface="Calibri" panose="020F0502020204030204" pitchFamily="34" charset="0"/>
                <a:cs typeface="Calibri" panose="020F0502020204030204" pitchFamily="34" charset="0"/>
              </a:rPr>
              <a:t>Performance measurement </a:t>
            </a:r>
            <a:r>
              <a:rPr lang="en-US" sz="1200" dirty="0">
                <a:effectLst/>
                <a:latin typeface="Roboto Light" panose="02000000000000000000" pitchFamily="2" charset="0"/>
                <a:ea typeface="Calibri" panose="020F0502020204030204" pitchFamily="34" charset="0"/>
                <a:cs typeface="Calibri" panose="020F0502020204030204" pitchFamily="34" charset="0"/>
              </a:rPr>
              <a:t>(</a:t>
            </a:r>
            <a:r>
              <a:rPr lang="en-US" sz="1200" u="none" dirty="0">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“ongoing, systematic tracking of information relevant to policies, strategies, programs, projects, goals/objectives, and/or activities”)</a:t>
            </a:r>
            <a:endParaRPr lang="en-US" sz="1200" u="none"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Roboto Light" panose="02000000000000000000" pitchFamily="2" charset="0"/>
                <a:ea typeface="Calibri" panose="020F0502020204030204" pitchFamily="34" charset="0"/>
                <a:cs typeface="Calibri" panose="020F0502020204030204" pitchFamily="34" charset="0"/>
              </a:rPr>
              <a:t>Foundational fact finding </a:t>
            </a:r>
            <a:r>
              <a:rPr lang="en-US" sz="1200" u="none" dirty="0">
                <a:effectLst/>
                <a:latin typeface="Roboto Light" panose="02000000000000000000" pitchFamily="2" charset="0"/>
                <a:ea typeface="Calibri" panose="020F0502020204030204" pitchFamily="34" charset="0"/>
                <a:cs typeface="Calibri" panose="020F0502020204030204" pitchFamily="34" charset="0"/>
              </a:rPr>
              <a:t>(</a:t>
            </a:r>
            <a:r>
              <a:rPr lang="en-US" sz="1200" u="none" dirty="0">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“foundational research and analysis such as aggregate indicators, exploratory studies, descriptive statistics, and basic research”)</a:t>
            </a:r>
            <a:endParaRPr lang="en-US" sz="1200" u="none"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Roboto Light" panose="02000000000000000000" pitchFamily="2" charset="0"/>
                <a:ea typeface="Calibri" panose="020F0502020204030204" pitchFamily="34" charset="0"/>
                <a:cs typeface="Calibri" panose="020F0502020204030204" pitchFamily="34" charset="0"/>
              </a:rPr>
              <a:t>Policy analysis </a:t>
            </a:r>
            <a:r>
              <a:rPr lang="en-US" sz="1200" u="none" dirty="0">
                <a:effectLst/>
                <a:latin typeface="Roboto Light" panose="02000000000000000000" pitchFamily="2" charset="0"/>
                <a:ea typeface="Calibri" panose="020F0502020204030204" pitchFamily="34" charset="0"/>
                <a:cs typeface="Calibri" panose="020F0502020204030204" pitchFamily="34" charset="0"/>
              </a:rPr>
              <a:t>(</a:t>
            </a:r>
            <a:r>
              <a:rPr lang="en-US" sz="1200" u="none" dirty="0">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“analysis of data, such as general-purpose survey or program-specific data, to generate and inform policy, e.g., estimating regulatory impacts and other relevant effects”)</a:t>
            </a:r>
            <a:endParaRPr lang="en-US" sz="1200" u="none"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Roboto Light" panose="02000000000000000000" pitchFamily="2" charset="0"/>
                <a:ea typeface="Calibri" panose="020F0502020204030204" pitchFamily="34" charset="0"/>
                <a:cs typeface="Calibri" panose="020F0502020204030204" pitchFamily="34" charset="0"/>
              </a:rPr>
              <a:t>Predictive analytics</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Roboto Light" panose="02000000000000000000" pitchFamily="2" charset="0"/>
                <a:ea typeface="Calibri" panose="020F0502020204030204" pitchFamily="34" charset="0"/>
                <a:cs typeface="Calibri" panose="020F0502020204030204" pitchFamily="34" charset="0"/>
              </a:rPr>
              <a:t>Performance evaluation of staff</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a:effectLst/>
                <a:latin typeface="Roboto Light" panose="02000000000000000000" pitchFamily="2" charset="0"/>
                <a:ea typeface="Calibri" panose="020F0502020204030204" pitchFamily="34" charset="0"/>
                <a:cs typeface="Calibri" panose="020F0502020204030204" pitchFamily="34" charset="0"/>
              </a:rPr>
              <a:t>Basic scientific research and development</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p>
            <a:pPr marL="0" indent="0"/>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Sources: </a:t>
            </a:r>
            <a:r>
              <a:rPr lang="en-US" sz="1200" dirty="0">
                <a:effectLst/>
                <a:latin typeface="Roboto Light" panose="02000000000000000000" pitchFamily="2" charset="0"/>
                <a:ea typeface="Calibri" panose="020F0502020204030204" pitchFamily="34" charset="0"/>
                <a:cs typeface="Calibri" panose="020F0502020204030204" pitchFamily="34" charset="0"/>
              </a:rPr>
              <a:t>Foundations for Evidence-Based Policymaking Act of 2018 (Public Law 115-435); Memorandum M-21-2 (OMB); Memorandum M-19-23 (OMB); “Building and Using Evidence to Improve Government Effectiveness,” chapter 6, p. 71 in Analytic Perspectives, FY 2023 President’s Budget (OMB, 2022).</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endParaRPr lang="en-US" dirty="0"/>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6</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0591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5:notes"/>
          <p:cNvSpPr txBox="1">
            <a:spLocks noGrp="1"/>
          </p:cNvSpPr>
          <p:nvPr>
            <p:ph type="body" idx="1"/>
          </p:nvPr>
        </p:nvSpPr>
        <p:spPr>
          <a:xfrm>
            <a:off x="710248" y="4518204"/>
            <a:ext cx="5681980" cy="3696712"/>
          </a:xfrm>
          <a:prstGeom prst="rect">
            <a:avLst/>
          </a:prstGeom>
        </p:spPr>
        <p:txBody>
          <a:bodyPr spcFirstLastPara="1" wrap="square" lIns="94213" tIns="47094" rIns="94213" bIns="47094" anchor="t" anchorCtr="0">
            <a:noAutofit/>
          </a:bodyPr>
          <a:lstStyle/>
          <a:p>
            <a:pPr marL="0" indent="0"/>
            <a:endParaRPr lang="en-US" dirty="0"/>
          </a:p>
          <a:p>
            <a:pPr marL="0" marR="0">
              <a:lnSpc>
                <a:spcPct val="107000"/>
              </a:lnSpc>
              <a:spcBef>
                <a:spcPts val="0"/>
              </a:spcBef>
              <a:spcAft>
                <a:spcPts val="800"/>
              </a:spcAft>
            </a:pPr>
            <a:r>
              <a:rPr lang="en-US" sz="1800" dirty="0">
                <a:effectLst/>
                <a:latin typeface="Roboto Light" panose="02000000000000000000" pitchFamily="2" charset="0"/>
                <a:ea typeface="Calibri" panose="020F0502020204030204" pitchFamily="34" charset="0"/>
                <a:cs typeface="Calibri" panose="020F0502020204030204" pitchFamily="34" charset="0"/>
              </a:rPr>
              <a:t>What sets evaluation apart as a uniquely valuable tool is that it is systematic, based on data, and focused on the outcomes of effectiveness and efficiency.</a:t>
            </a:r>
          </a:p>
          <a:p>
            <a:pPr marL="0" marR="0">
              <a:lnSpc>
                <a:spcPct val="107000"/>
              </a:lnSpc>
              <a:spcBef>
                <a:spcPts val="0"/>
              </a:spcBef>
              <a:spcAft>
                <a:spcPts val="800"/>
              </a:spcAft>
            </a:pPr>
            <a:endParaRPr lang="en-US" sz="1800" dirty="0">
              <a:effectLst/>
              <a:latin typeface="Roboto Light" panose="02000000000000000000" pitchFamily="2"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en-US" sz="1800" dirty="0">
                <a:effectLst/>
                <a:latin typeface="Roboto Light" panose="02000000000000000000" pitchFamily="2" charset="0"/>
                <a:ea typeface="Calibri" panose="020F0502020204030204" pitchFamily="34" charset="0"/>
                <a:cs typeface="Calibri" panose="020F0502020204030204" pitchFamily="34" charset="0"/>
              </a:rPr>
              <a:t>Evaluation can be used with other evidence building activities to improve the results of federal programs. It is different from, but complements, other evidence-building activities, which include:</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Roboto Light" panose="02000000000000000000" pitchFamily="2" charset="0"/>
                <a:ea typeface="Calibri" panose="020F0502020204030204" pitchFamily="34" charset="0"/>
                <a:cs typeface="Calibri" panose="020F0502020204030204" pitchFamily="34" charset="0"/>
              </a:rPr>
              <a:t>Performance measurement </a:t>
            </a:r>
            <a:r>
              <a:rPr lang="en-US" sz="1800" dirty="0">
                <a:effectLst/>
                <a:latin typeface="Roboto Light" panose="02000000000000000000" pitchFamily="2" charset="0"/>
                <a:ea typeface="Calibri" panose="020F0502020204030204" pitchFamily="34" charset="0"/>
                <a:cs typeface="Calibri" panose="020F0502020204030204" pitchFamily="34" charset="0"/>
              </a:rPr>
              <a:t>(</a:t>
            </a:r>
            <a:r>
              <a:rPr lang="en-US" sz="1800" u="none" dirty="0">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“ongoing, systematic tracking of information relevant to policies, strategies, programs, projects, goals/objectives, and/or activities”)</a:t>
            </a:r>
            <a:endParaRPr lang="en-US" sz="1800" u="none"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Roboto Light" panose="02000000000000000000" pitchFamily="2" charset="0"/>
                <a:ea typeface="Calibri" panose="020F0502020204030204" pitchFamily="34" charset="0"/>
                <a:cs typeface="Calibri" panose="020F0502020204030204" pitchFamily="34" charset="0"/>
              </a:rPr>
              <a:t>Foundational fact finding </a:t>
            </a:r>
            <a:r>
              <a:rPr lang="en-US" sz="1800" u="none" dirty="0">
                <a:effectLst/>
                <a:latin typeface="Roboto Light" panose="02000000000000000000" pitchFamily="2" charset="0"/>
                <a:ea typeface="Calibri" panose="020F0502020204030204" pitchFamily="34" charset="0"/>
                <a:cs typeface="Calibri" panose="020F0502020204030204" pitchFamily="34" charset="0"/>
              </a:rPr>
              <a:t>(</a:t>
            </a:r>
            <a:r>
              <a:rPr lang="en-US" sz="1800" u="none" dirty="0">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“foundational research and analysis such as aggregate indicators, exploratory studies, descriptive statistics, and basic research”)</a:t>
            </a:r>
            <a:endParaRPr lang="en-US" sz="1800" u="none"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Roboto Light" panose="02000000000000000000" pitchFamily="2" charset="0"/>
                <a:ea typeface="Calibri" panose="020F0502020204030204" pitchFamily="34" charset="0"/>
                <a:cs typeface="Calibri" panose="020F0502020204030204" pitchFamily="34" charset="0"/>
              </a:rPr>
              <a:t>Policy analysis </a:t>
            </a:r>
            <a:r>
              <a:rPr lang="en-US" sz="1800" u="none" dirty="0">
                <a:effectLst/>
                <a:latin typeface="Roboto Light" panose="02000000000000000000" pitchFamily="2" charset="0"/>
                <a:ea typeface="Calibri" panose="020F0502020204030204" pitchFamily="34" charset="0"/>
                <a:cs typeface="Calibri" panose="020F0502020204030204" pitchFamily="34" charset="0"/>
              </a:rPr>
              <a:t>(</a:t>
            </a:r>
            <a:r>
              <a:rPr lang="en-US" sz="1800" u="none" dirty="0">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“analysis of data, such as general-purpose survey or program-specific data, to generate and inform policy, e.g., estimating regulatory impacts and other relevant effects”)</a:t>
            </a:r>
            <a:endParaRPr lang="en-US" sz="1800" u="none"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Roboto Light" panose="02000000000000000000" pitchFamily="2" charset="0"/>
                <a:ea typeface="Calibri" panose="020F0502020204030204" pitchFamily="34" charset="0"/>
                <a:cs typeface="Calibri" panose="020F0502020204030204" pitchFamily="34" charset="0"/>
              </a:rPr>
              <a:t>Predictive analytics</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1" dirty="0">
                <a:effectLst/>
                <a:latin typeface="Roboto Light" panose="02000000000000000000" pitchFamily="2" charset="0"/>
                <a:ea typeface="Calibri" panose="020F0502020204030204" pitchFamily="34" charset="0"/>
                <a:cs typeface="Calibri" panose="020F0502020204030204" pitchFamily="34" charset="0"/>
              </a:rPr>
              <a:t>Performance evaluation of staff</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b="1" dirty="0">
                <a:effectLst/>
                <a:latin typeface="Roboto Light" panose="02000000000000000000" pitchFamily="2" charset="0"/>
                <a:ea typeface="Calibri" panose="020F0502020204030204" pitchFamily="34" charset="0"/>
                <a:cs typeface="Calibri" panose="020F0502020204030204" pitchFamily="34" charset="0"/>
              </a:rPr>
              <a:t>Basic scientific research and development</a:t>
            </a:r>
            <a:endParaRPr lang="en-US" sz="1800" b="1" dirty="0">
              <a:effectLst/>
              <a:latin typeface="Calibri" panose="020F0502020204030204" pitchFamily="34" charset="0"/>
              <a:ea typeface="Calibri" panose="020F0502020204030204" pitchFamily="34" charset="0"/>
              <a:cs typeface="Arial" panose="020B0604020202020204" pitchFamily="34" charset="0"/>
            </a:endParaRPr>
          </a:p>
          <a:p>
            <a:pPr marL="0" indent="0"/>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Sources: </a:t>
            </a:r>
            <a:r>
              <a:rPr lang="en-US" sz="1800" dirty="0">
                <a:effectLst/>
                <a:latin typeface="Roboto Light" panose="02000000000000000000" pitchFamily="2" charset="0"/>
                <a:ea typeface="Calibri" panose="020F0502020204030204" pitchFamily="34" charset="0"/>
                <a:cs typeface="Calibri" panose="020F0502020204030204" pitchFamily="34" charset="0"/>
              </a:rPr>
              <a:t>Evidence Act of 2018; M-21-2; M-19-23 Components of Evidence; OMB.</a:t>
            </a:r>
            <a:endParaRPr lang="en-US" dirty="0"/>
          </a:p>
          <a:p>
            <a:pPr marL="0" indent="0"/>
            <a:endParaRPr lang="en-US" dirty="0"/>
          </a:p>
        </p:txBody>
      </p:sp>
      <p:sp>
        <p:nvSpPr>
          <p:cNvPr id="267" name="Google Shape;267;p5: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u="none" dirty="0">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Evaluation is one of several ways to build evidence. </a:t>
            </a:r>
          </a:p>
          <a:p>
            <a:pPr marL="0" marR="0">
              <a:lnSpc>
                <a:spcPct val="107000"/>
              </a:lnSpc>
              <a:spcBef>
                <a:spcPts val="0"/>
              </a:spcBef>
              <a:spcAft>
                <a:spcPts val="800"/>
              </a:spcAft>
            </a:pPr>
            <a:endParaRPr lang="en-US" sz="1800" u="none" dirty="0">
              <a:solidFill>
                <a:srgbClr val="008080"/>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a:lnSpc>
                <a:spcPct val="107000"/>
              </a:lnSpc>
              <a:spcBef>
                <a:spcPts val="0"/>
              </a:spcBef>
              <a:spcAft>
                <a:spcPts val="800"/>
              </a:spcAft>
            </a:pPr>
            <a:r>
              <a:rPr lang="en-US" sz="1800" u="none" dirty="0">
                <a:solidFill>
                  <a:srgbClr val="008080"/>
                </a:solidFill>
                <a:effectLst/>
                <a:latin typeface="Roboto Light"/>
                <a:ea typeface="Roboto Light"/>
                <a:cs typeface="Roboto Light"/>
              </a:rPr>
              <a:t>This image from OMB (M-21-27, issued in 2021) depicts the information we need to assess a program or policy. This information is organized into a logic model, used to describe a program or policy (the top layer in this image). The process of building evidence, whether through fact finding, policy analysis, performance measurement, or evaluation, is shown in the middle layer of the image. At the bottom, we see how evidence can improve agency decision making. </a:t>
            </a:r>
          </a:p>
          <a:p>
            <a:pPr marL="0" marR="0">
              <a:lnSpc>
                <a:spcPct val="107000"/>
              </a:lnSpc>
              <a:spcBef>
                <a:spcPts val="0"/>
              </a:spcBef>
              <a:spcAft>
                <a:spcPts val="800"/>
              </a:spcAft>
            </a:pPr>
            <a:endParaRPr lang="en-US" sz="1800" u="none" dirty="0">
              <a:solidFill>
                <a:srgbClr val="008080"/>
              </a:solidFill>
              <a:effectLst/>
              <a:latin typeface="Roboto Light"/>
              <a:ea typeface="Roboto Light"/>
              <a:cs typeface="Roboto Light"/>
            </a:endParaRPr>
          </a:p>
          <a:p>
            <a:pPr marL="0" marR="0">
              <a:lnSpc>
                <a:spcPct val="107000"/>
              </a:lnSpc>
              <a:spcBef>
                <a:spcPts val="0"/>
              </a:spcBef>
              <a:spcAft>
                <a:spcPts val="800"/>
              </a:spcAft>
            </a:pPr>
            <a:r>
              <a:rPr lang="en-US" sz="1800" u="none" dirty="0">
                <a:solidFill>
                  <a:srgbClr val="008080"/>
                </a:solidFill>
                <a:effectLst/>
                <a:latin typeface="Roboto Light"/>
                <a:ea typeface="Roboto Light"/>
                <a:cs typeface="Roboto Light"/>
              </a:rPr>
              <a:t>Program evaluation looks at the expected results (outcomes) and effects (impacts) of the task, activity, function, process, or policy that we are assessing.</a:t>
            </a:r>
          </a:p>
          <a:p>
            <a:pPr marL="0" marR="0">
              <a:lnSpc>
                <a:spcPct val="107000"/>
              </a:lnSpc>
              <a:spcBef>
                <a:spcPts val="0"/>
              </a:spcBef>
              <a:spcAft>
                <a:spcPts val="800"/>
              </a:spcAft>
            </a:pPr>
            <a:endParaRPr lang="en-US" sz="1800" u="none" dirty="0">
              <a:solidFill>
                <a:srgbClr val="008080"/>
              </a:solidFill>
              <a:effectLst/>
              <a:latin typeface="Roboto Light" panose="02000000000000000000" pitchFamily="2" charset="0"/>
              <a:ea typeface="Roboto Light" panose="02000000000000000000" pitchFamily="2" charset="0"/>
              <a:cs typeface="Roboto Light" panose="02000000000000000000" pitchFamily="2" charset="0"/>
            </a:endParaRPr>
          </a:p>
          <a:p>
            <a:pPr marL="0" marR="0">
              <a:lnSpc>
                <a:spcPct val="107000"/>
              </a:lnSpc>
              <a:spcBef>
                <a:spcPts val="0"/>
              </a:spcBef>
              <a:spcAft>
                <a:spcPts val="800"/>
              </a:spcAft>
            </a:pPr>
            <a:r>
              <a:rPr lang="en-US" sz="1800" u="none" dirty="0">
                <a:solidFill>
                  <a:srgbClr val="008080"/>
                </a:solidFill>
                <a:effectLst/>
                <a:latin typeface="Roboto Light" panose="02000000000000000000" pitchFamily="2" charset="0"/>
                <a:ea typeface="Roboto Light" panose="02000000000000000000" pitchFamily="2" charset="0"/>
                <a:cs typeface="Roboto Light" panose="02000000000000000000" pitchFamily="2" charset="0"/>
              </a:rPr>
              <a:t>Sources: OMB, M-21-27 (2021); Department of Homeland Security.</a:t>
            </a:r>
          </a:p>
          <a:p>
            <a:pPr marL="0" marR="0">
              <a:lnSpc>
                <a:spcPct val="107000"/>
              </a:lnSpc>
              <a:spcBef>
                <a:spcPts val="0"/>
              </a:spcBef>
              <a:spcAft>
                <a:spcPts val="800"/>
              </a:spcAft>
            </a:pPr>
            <a:endParaRPr lang="en-US" sz="1800" u="none"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idx="12"/>
          </p:nvPr>
        </p:nvSpPr>
        <p:spPr/>
        <p:txBody>
          <a:bodyPr/>
          <a:lstStyle/>
          <a:p>
            <a:pPr algn="r"/>
            <a:fld id="{00000000-1234-1234-1234-123412341234}" type="slidenum">
              <a:rPr lang="en-US" sz="1200" smtClean="0">
                <a:solidFill>
                  <a:schemeClr val="dk1"/>
                </a:solidFill>
                <a:latin typeface="Calibri"/>
                <a:ea typeface="Calibri"/>
                <a:cs typeface="Calibri"/>
                <a:sym typeface="Calibri"/>
              </a:rPr>
              <a:pPr algn="r"/>
              <a:t>8</a:t>
            </a:fld>
            <a:endParaRPr lang="en-US" sz="1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0361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a:spLocks noGrp="1" noRot="1" noChangeAspect="1"/>
          </p:cNvSpPr>
          <p:nvPr>
            <p:ph type="sldImg" idx="2"/>
          </p:nvPr>
        </p:nvSpPr>
        <p:spPr>
          <a:xfrm>
            <a:off x="735013" y="1173163"/>
            <a:ext cx="5632450" cy="31686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6:notes"/>
          <p:cNvSpPr txBox="1">
            <a:spLocks noGrp="1"/>
          </p:cNvSpPr>
          <p:nvPr>
            <p:ph type="body" idx="1"/>
          </p:nvPr>
        </p:nvSpPr>
        <p:spPr>
          <a:xfrm>
            <a:off x="710248" y="4518204"/>
            <a:ext cx="5681980" cy="3696712"/>
          </a:xfrm>
          <a:prstGeom prst="rect">
            <a:avLst/>
          </a:prstGeom>
          <a:noFill/>
          <a:ln>
            <a:noFill/>
          </a:ln>
        </p:spPr>
        <p:txBody>
          <a:bodyPr spcFirstLastPara="1" wrap="square" lIns="94213" tIns="47094" rIns="94213" bIns="47094" anchor="t" anchorCtr="0">
            <a:noAutofit/>
          </a:bodyPr>
          <a:lstStyle/>
          <a:p>
            <a:pPr marL="12700" indent="0">
              <a:buSzPts val="2000"/>
              <a:buFont typeface="Arial" panose="020B0604020202020204" pitchFamily="34" charset="0"/>
              <a:buNone/>
            </a:pPr>
            <a:r>
              <a:rPr lang="en-US" sz="1200" b="0" dirty="0"/>
              <a:t>Answering questions through evaluation can serve many purposes:</a:t>
            </a:r>
          </a:p>
          <a:p>
            <a:pPr marL="228600" indent="-215900">
              <a:buSzPts val="2000"/>
              <a:buFont typeface="Arial" panose="020B0604020202020204" pitchFamily="34" charset="0"/>
              <a:buChar char="•"/>
            </a:pPr>
            <a:r>
              <a:rPr lang="en-US" sz="1200" b="0" dirty="0"/>
              <a:t>Find out what is working in your program, what is not working, what can be improved, and explore new approaches</a:t>
            </a:r>
          </a:p>
          <a:p>
            <a:pPr marL="228600" lvl="0" indent="-215900" algn="l" rtl="0">
              <a:spcBef>
                <a:spcPts val="0"/>
              </a:spcBef>
              <a:spcAft>
                <a:spcPts val="0"/>
              </a:spcAft>
              <a:buSzPts val="2000"/>
              <a:buChar char="•"/>
            </a:pPr>
            <a:r>
              <a:rPr lang="en-US" sz="1200" b="0" dirty="0"/>
              <a:t>Improve programs and their ability to function more efficiently and effectively</a:t>
            </a:r>
          </a:p>
          <a:p>
            <a:pPr marL="228600" lvl="0" indent="-215900" algn="l" rtl="0">
              <a:spcBef>
                <a:spcPts val="0"/>
              </a:spcBef>
              <a:spcAft>
                <a:spcPts val="0"/>
              </a:spcAft>
              <a:buSzPts val="2000"/>
              <a:buChar char="•"/>
            </a:pPr>
            <a:r>
              <a:rPr lang="en-US" sz="1200" b="0" dirty="0"/>
              <a:t>Tell the story of your program's impact and how it affects your participants</a:t>
            </a:r>
          </a:p>
          <a:p>
            <a:pPr marL="228600" lvl="0" indent="-215900" algn="l" rtl="0">
              <a:spcBef>
                <a:spcPts val="0"/>
              </a:spcBef>
              <a:spcAft>
                <a:spcPts val="0"/>
              </a:spcAft>
              <a:buSzPts val="2000"/>
              <a:buChar char="•"/>
            </a:pPr>
            <a:r>
              <a:rPr lang="en-US" sz="1200" b="0" dirty="0"/>
              <a:t>Provide insight into process and implementation</a:t>
            </a:r>
          </a:p>
          <a:p>
            <a:pPr marL="228600" lvl="0" indent="-215900" algn="l" rtl="0">
              <a:spcBef>
                <a:spcPts val="0"/>
              </a:spcBef>
              <a:spcAft>
                <a:spcPts val="0"/>
              </a:spcAft>
              <a:buSzPts val="2000"/>
              <a:buChar char="•"/>
            </a:pPr>
            <a:r>
              <a:rPr lang="en-US" sz="1200" b="0" dirty="0"/>
              <a:t>Justify funding requests by providing evidence of effectiveness</a:t>
            </a:r>
          </a:p>
          <a:p>
            <a:pPr marL="228600" lvl="0" indent="-215900" algn="l" rtl="0">
              <a:spcBef>
                <a:spcPts val="0"/>
              </a:spcBef>
              <a:spcAft>
                <a:spcPts val="0"/>
              </a:spcAft>
              <a:buSzPts val="2000"/>
              <a:buChar char="•"/>
            </a:pPr>
            <a:r>
              <a:rPr lang="en-US" sz="1200" b="0" dirty="0"/>
              <a:t>Improve your staff’s work by identifying weaknesses as well as strengths</a:t>
            </a:r>
          </a:p>
          <a:p>
            <a:pPr marL="228600" lvl="0" indent="-215900" algn="l" rtl="0">
              <a:spcBef>
                <a:spcPts val="0"/>
              </a:spcBef>
              <a:spcAft>
                <a:spcPts val="0"/>
              </a:spcAft>
              <a:buSzPts val="2000"/>
              <a:buChar char="•"/>
            </a:pPr>
            <a:r>
              <a:rPr lang="en-US" sz="1200" b="0" dirty="0"/>
              <a:t>Build/improve transparency and accountability</a:t>
            </a:r>
          </a:p>
          <a:p>
            <a:pPr marL="0" indent="0"/>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many ways, evaluation supports continuous quality improvement or CQI. One example of a CQI rubric is the plan-do-check-act cycle depicted here. The steps are as follows: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Plan –plan change to improve your program or policy</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Do –implement change, starting small</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Check –assess what results from making change</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Act –follow through to make change based on what you learn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Sources/Acknowledgements: Department of Homeland Security; U.S. Centers for Disease Control and Prevention; General Services Administration.</a:t>
            </a:r>
          </a:p>
          <a:p>
            <a:pPr marL="0" indent="0"/>
            <a:endParaRPr lang="en-US" dirty="0"/>
          </a:p>
          <a:p>
            <a:pPr marL="0" indent="0"/>
            <a:r>
              <a:rPr lang="en-US" dirty="0"/>
              <a:t>Thomas, Craig, Liza Corso, and Harald Pietz. “Evaluation, Performance Management, and Quality Improvement: Understanding the Role They Play to Improve Public Health.” CDC, 2013. https://www.cdc.gov/std/products/progevalwebinar-slides.pdf .</a:t>
            </a:r>
            <a:endParaRPr dirty="0"/>
          </a:p>
        </p:txBody>
      </p:sp>
      <p:sp>
        <p:nvSpPr>
          <p:cNvPr id="277" name="Google Shape;277;p6:notes"/>
          <p:cNvSpPr txBox="1">
            <a:spLocks noGrp="1"/>
          </p:cNvSpPr>
          <p:nvPr>
            <p:ph type="sldNum" idx="12"/>
          </p:nvPr>
        </p:nvSpPr>
        <p:spPr>
          <a:xfrm>
            <a:off x="4023092" y="8917422"/>
            <a:ext cx="3077739" cy="471053"/>
          </a:xfrm>
          <a:prstGeom prst="rect">
            <a:avLst/>
          </a:prstGeom>
          <a:noFill/>
          <a:ln>
            <a:noFill/>
          </a:ln>
        </p:spPr>
        <p:txBody>
          <a:bodyPr spcFirstLastPara="1" wrap="square" lIns="94213" tIns="47094" rIns="94213" bIns="47094" anchor="b" anchorCtr="0">
            <a:noAutofit/>
          </a:bodyPr>
          <a:lstStyle/>
          <a:p>
            <a:pPr algn="r"/>
            <a:fld id="{00000000-1234-1234-1234-123412341234}" type="slidenum">
              <a:rPr lang="en-US"/>
              <a:pPr algn="r"/>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
        <p:cNvGrpSpPr/>
        <p:nvPr/>
      </p:nvGrpSpPr>
      <p:grpSpPr>
        <a:xfrm>
          <a:off x="0" y="0"/>
          <a:ext cx="0" cy="0"/>
          <a:chOff x="0" y="0"/>
          <a:chExt cx="0" cy="0"/>
        </a:xfrm>
      </p:grpSpPr>
      <p:pic>
        <p:nvPicPr>
          <p:cNvPr id="16" name="Google Shape;16;p24" descr="A picture containing graphical user interface&#10;&#10;Description automatically generated"/>
          <p:cNvPicPr preferRelativeResize="0"/>
          <p:nvPr/>
        </p:nvPicPr>
        <p:blipFill rotWithShape="1">
          <a:blip r:embed="rId2">
            <a:alphaModFix/>
          </a:blip>
          <a:srcRect/>
          <a:stretch/>
        </p:blipFill>
        <p:spPr>
          <a:xfrm>
            <a:off x="12881" y="0"/>
            <a:ext cx="12166238" cy="6858000"/>
          </a:xfrm>
          <a:prstGeom prst="rect">
            <a:avLst/>
          </a:prstGeom>
          <a:noFill/>
          <a:ln>
            <a:noFill/>
          </a:ln>
        </p:spPr>
      </p:pic>
      <p:pic>
        <p:nvPicPr>
          <p:cNvPr id="17" name="Google Shape;17;p24" descr="Text, logo&#10;&#10;Description automatically generated"/>
          <p:cNvPicPr preferRelativeResize="0"/>
          <p:nvPr/>
        </p:nvPicPr>
        <p:blipFill rotWithShape="1">
          <a:blip r:embed="rId3">
            <a:alphaModFix/>
          </a:blip>
          <a:srcRect/>
          <a:stretch/>
        </p:blipFill>
        <p:spPr>
          <a:xfrm>
            <a:off x="495301" y="5766473"/>
            <a:ext cx="3549162" cy="1109114"/>
          </a:xfrm>
          <a:prstGeom prst="rect">
            <a:avLst/>
          </a:prstGeom>
          <a:noFill/>
          <a:ln>
            <a:noFill/>
          </a:ln>
        </p:spPr>
      </p:pic>
      <p:pic>
        <p:nvPicPr>
          <p:cNvPr id="18" name="Google Shape;18;p24"/>
          <p:cNvPicPr preferRelativeResize="0"/>
          <p:nvPr/>
        </p:nvPicPr>
        <p:blipFill rotWithShape="1">
          <a:blip r:embed="rId4">
            <a:alphaModFix/>
          </a:blip>
          <a:srcRect l="4955" t="32770" r="7094" b="29841"/>
          <a:stretch/>
        </p:blipFill>
        <p:spPr>
          <a:xfrm>
            <a:off x="684163" y="972052"/>
            <a:ext cx="3641125" cy="386957"/>
          </a:xfrm>
          <a:prstGeom prst="rect">
            <a:avLst/>
          </a:prstGeom>
          <a:noFill/>
          <a:ln>
            <a:noFill/>
          </a:ln>
        </p:spPr>
      </p:pic>
      <p:sp>
        <p:nvSpPr>
          <p:cNvPr id="19" name="Google Shape;19;p24"/>
          <p:cNvSpPr txBox="1">
            <a:spLocks noGrp="1"/>
          </p:cNvSpPr>
          <p:nvPr>
            <p:ph type="body" idx="1"/>
          </p:nvPr>
        </p:nvSpPr>
        <p:spPr>
          <a:xfrm>
            <a:off x="692150" y="5090820"/>
            <a:ext cx="5238750" cy="459974"/>
          </a:xfrm>
          <a:prstGeom prst="rect">
            <a:avLst/>
          </a:prstGeom>
          <a:noFill/>
          <a:ln>
            <a:noFill/>
          </a:ln>
        </p:spPr>
        <p:txBody>
          <a:bodyPr spcFirstLastPara="1" wrap="square" lIns="0" tIns="45700" rIns="91425" bIns="45700" anchor="t" anchorCtr="0">
            <a:normAutofit/>
          </a:bodyPr>
          <a:lstStyle>
            <a:lvl1pPr marL="457200" marR="0" lvl="0" indent="-228600" algn="l">
              <a:lnSpc>
                <a:spcPct val="100000"/>
              </a:lnSpc>
              <a:spcBef>
                <a:spcPts val="0"/>
              </a:spcBef>
              <a:spcAft>
                <a:spcPts val="0"/>
              </a:spcAft>
              <a:buClr>
                <a:schemeClr val="lt1"/>
              </a:buClr>
              <a:buSzPts val="1600"/>
              <a:buFont typeface="Arial"/>
              <a:buNone/>
              <a:defRPr sz="1600" b="1"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4"/>
          <p:cNvSpPr txBox="1">
            <a:spLocks noGrp="1"/>
          </p:cNvSpPr>
          <p:nvPr>
            <p:ph type="body" idx="2"/>
          </p:nvPr>
        </p:nvSpPr>
        <p:spPr>
          <a:xfrm>
            <a:off x="692150" y="4728369"/>
            <a:ext cx="5238750" cy="338050"/>
          </a:xfrm>
          <a:prstGeom prst="rect">
            <a:avLst/>
          </a:prstGeom>
          <a:noFill/>
          <a:ln>
            <a:noFill/>
          </a:ln>
        </p:spPr>
        <p:txBody>
          <a:bodyPr spcFirstLastPara="1" wrap="square" lIns="0" tIns="45700" rIns="91425" bIns="45700" anchor="t" anchorCtr="0">
            <a:normAutofit/>
          </a:bodyPr>
          <a:lstStyle>
            <a:lvl1pPr marL="457200" marR="0" lvl="0" indent="-228600" algn="l">
              <a:lnSpc>
                <a:spcPct val="100000"/>
              </a:lnSpc>
              <a:spcBef>
                <a:spcPts val="0"/>
              </a:spcBef>
              <a:spcAft>
                <a:spcPts val="0"/>
              </a:spcAft>
              <a:buClr>
                <a:schemeClr val="lt1"/>
              </a:buClr>
              <a:buSzPts val="1600"/>
              <a:buFont typeface="Arial"/>
              <a:buNone/>
              <a:defRPr sz="1600" b="1"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4"/>
          <p:cNvSpPr txBox="1">
            <a:spLocks noGrp="1"/>
          </p:cNvSpPr>
          <p:nvPr>
            <p:ph type="body" idx="3"/>
          </p:nvPr>
        </p:nvSpPr>
        <p:spPr>
          <a:xfrm>
            <a:off x="692150" y="1574800"/>
            <a:ext cx="9858375" cy="2941638"/>
          </a:xfrm>
          <a:prstGeom prst="rect">
            <a:avLst/>
          </a:prstGeom>
          <a:noFill/>
          <a:ln>
            <a:noFill/>
          </a:ln>
        </p:spPr>
        <p:txBody>
          <a:bodyPr spcFirstLastPara="1" wrap="square" lIns="0" tIns="45700" rIns="91425" bIns="45700" anchor="t" anchorCtr="0">
            <a:normAutofit/>
          </a:bodyPr>
          <a:lstStyle>
            <a:lvl1pPr marL="457200" lvl="0" indent="-228600" algn="l">
              <a:lnSpc>
                <a:spcPct val="90000"/>
              </a:lnSpc>
              <a:spcBef>
                <a:spcPts val="0"/>
              </a:spcBef>
              <a:spcAft>
                <a:spcPts val="0"/>
              </a:spcAft>
              <a:buClr>
                <a:schemeClr val="lt1"/>
              </a:buClr>
              <a:buSzPts val="6600"/>
              <a:buFont typeface="Calibri"/>
              <a:buNone/>
              <a:defRPr sz="6600" b="0"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_Title Slide">
  <p:cSld name="4_Title Slide">
    <p:spTree>
      <p:nvGrpSpPr>
        <p:cNvPr id="1" name="Shape 32"/>
        <p:cNvGrpSpPr/>
        <p:nvPr/>
      </p:nvGrpSpPr>
      <p:grpSpPr>
        <a:xfrm>
          <a:off x="0" y="0"/>
          <a:ext cx="0" cy="0"/>
          <a:chOff x="0" y="0"/>
          <a:chExt cx="0" cy="0"/>
        </a:xfrm>
      </p:grpSpPr>
      <p:pic>
        <p:nvPicPr>
          <p:cNvPr id="33" name="Google Shape;33;p41" descr="A picture containing shape&#10;&#10;Description automatically generated"/>
          <p:cNvPicPr preferRelativeResize="0"/>
          <p:nvPr/>
        </p:nvPicPr>
        <p:blipFill rotWithShape="1">
          <a:blip r:embed="rId2">
            <a:alphaModFix/>
          </a:blip>
          <a:srcRect/>
          <a:stretch/>
        </p:blipFill>
        <p:spPr>
          <a:xfrm>
            <a:off x="12881" y="0"/>
            <a:ext cx="12166238" cy="6858000"/>
          </a:xfrm>
          <a:prstGeom prst="rect">
            <a:avLst/>
          </a:prstGeom>
          <a:noFill/>
          <a:ln>
            <a:noFill/>
          </a:ln>
        </p:spPr>
      </p:pic>
      <p:sp>
        <p:nvSpPr>
          <p:cNvPr id="34" name="Google Shape;34;p41"/>
          <p:cNvSpPr txBox="1">
            <a:spLocks noGrp="1"/>
          </p:cNvSpPr>
          <p:nvPr>
            <p:ph type="body" idx="1"/>
          </p:nvPr>
        </p:nvSpPr>
        <p:spPr>
          <a:xfrm>
            <a:off x="683742" y="2314575"/>
            <a:ext cx="8279284" cy="2019300"/>
          </a:xfrm>
          <a:prstGeom prst="rect">
            <a:avLst/>
          </a:prstGeom>
          <a:noFill/>
          <a:ln>
            <a:noFill/>
          </a:ln>
        </p:spPr>
        <p:txBody>
          <a:bodyPr spcFirstLastPara="1" wrap="square" lIns="0" tIns="45700" rIns="91425" bIns="45700" anchor="ctr" anchorCtr="0">
            <a:normAutofit/>
          </a:bodyPr>
          <a:lstStyle>
            <a:lvl1pPr marL="457200" lvl="0" indent="-228600" algn="l">
              <a:lnSpc>
                <a:spcPct val="90000"/>
              </a:lnSpc>
              <a:spcBef>
                <a:spcPts val="1000"/>
              </a:spcBef>
              <a:spcAft>
                <a:spcPts val="0"/>
              </a:spcAft>
              <a:buClr>
                <a:schemeClr val="lt1"/>
              </a:buClr>
              <a:buSzPts val="5400"/>
              <a:buNone/>
              <a:defRPr sz="5400" b="0" i="0">
                <a:solidFill>
                  <a:schemeClr val="lt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5" name="Google Shape;35;p41" descr="Text, logo&#10;&#10;Description automatically generated"/>
          <p:cNvPicPr preferRelativeResize="0"/>
          <p:nvPr/>
        </p:nvPicPr>
        <p:blipFill rotWithShape="1">
          <a:blip r:embed="rId3">
            <a:alphaModFix/>
          </a:blip>
          <a:srcRect/>
          <a:stretch/>
        </p:blipFill>
        <p:spPr>
          <a:xfrm>
            <a:off x="6991548" y="5304991"/>
            <a:ext cx="3549162" cy="110911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5_Title Slide">
  <p:cSld name="15_Title Slide">
    <p:spTree>
      <p:nvGrpSpPr>
        <p:cNvPr id="1" name="Shape 117"/>
        <p:cNvGrpSpPr/>
        <p:nvPr/>
      </p:nvGrpSpPr>
      <p:grpSpPr>
        <a:xfrm>
          <a:off x="0" y="0"/>
          <a:ext cx="0" cy="0"/>
          <a:chOff x="0" y="0"/>
          <a:chExt cx="0" cy="0"/>
        </a:xfrm>
      </p:grpSpPr>
      <p:cxnSp>
        <p:nvCxnSpPr>
          <p:cNvPr id="118" name="Google Shape;118;p33"/>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pic>
        <p:nvPicPr>
          <p:cNvPr id="119" name="Google Shape;119;p33"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120" name="Google Shape;120;p33"/>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121" name="Google Shape;121;p33"/>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dirty="0"/>
          </a:p>
        </p:txBody>
      </p:sp>
      <p:pic>
        <p:nvPicPr>
          <p:cNvPr id="122" name="Google Shape;122;p33"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123" name="Google Shape;123;p33"/>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124" name="Google Shape;124;p33"/>
          <p:cNvSpPr txBox="1">
            <a:spLocks noGrp="1"/>
          </p:cNvSpPr>
          <p:nvPr>
            <p:ph type="body" idx="1"/>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33"/>
          <p:cNvSpPr txBox="1">
            <a:spLocks noGrp="1"/>
          </p:cNvSpPr>
          <p:nvPr>
            <p:ph type="title"/>
          </p:nvPr>
        </p:nvSpPr>
        <p:spPr>
          <a:xfrm>
            <a:off x="675503" y="1052308"/>
            <a:ext cx="7218036" cy="1325563"/>
          </a:xfrm>
          <a:prstGeom prst="rect">
            <a:avLst/>
          </a:prstGeom>
          <a:no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dk2"/>
              </a:buClr>
              <a:buSzPts val="3600"/>
              <a:buFont typeface="Calibri"/>
              <a:buNone/>
              <a:defRPr sz="3600" b="0"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33"/>
          <p:cNvSpPr txBox="1">
            <a:spLocks noGrp="1"/>
          </p:cNvSpPr>
          <p:nvPr>
            <p:ph type="body" idx="2"/>
          </p:nvPr>
        </p:nvSpPr>
        <p:spPr>
          <a:xfrm>
            <a:off x="675503" y="2641180"/>
            <a:ext cx="7218036" cy="352025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992313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3_Title Slide">
  <p:cSld name="13_Title Slide">
    <p:spTree>
      <p:nvGrpSpPr>
        <p:cNvPr id="1" name="Shape 55"/>
        <p:cNvGrpSpPr/>
        <p:nvPr/>
      </p:nvGrpSpPr>
      <p:grpSpPr>
        <a:xfrm>
          <a:off x="0" y="0"/>
          <a:ext cx="0" cy="0"/>
          <a:chOff x="0" y="0"/>
          <a:chExt cx="0" cy="0"/>
        </a:xfrm>
      </p:grpSpPr>
      <p:sp>
        <p:nvSpPr>
          <p:cNvPr id="56" name="Google Shape;56;p27"/>
          <p:cNvSpPr txBox="1">
            <a:spLocks noGrp="1"/>
          </p:cNvSpPr>
          <p:nvPr>
            <p:ph type="title"/>
          </p:nvPr>
        </p:nvSpPr>
        <p:spPr>
          <a:xfrm>
            <a:off x="675502" y="1052308"/>
            <a:ext cx="9992497" cy="1325563"/>
          </a:xfrm>
          <a:prstGeom prst="rect">
            <a:avLst/>
          </a:prstGeom>
          <a:no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dk2"/>
              </a:buClr>
              <a:buSzPts val="3600"/>
              <a:buFont typeface="Calibri"/>
              <a:buNone/>
              <a:defRPr sz="3600" b="0"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7"/>
          <p:cNvSpPr txBox="1">
            <a:spLocks noGrp="1"/>
          </p:cNvSpPr>
          <p:nvPr>
            <p:ph type="body" idx="1"/>
          </p:nvPr>
        </p:nvSpPr>
        <p:spPr>
          <a:xfrm>
            <a:off x="675502" y="2641180"/>
            <a:ext cx="9992497" cy="352025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58" name="Google Shape;58;p27"/>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pic>
        <p:nvPicPr>
          <p:cNvPr id="59" name="Google Shape;59;p27"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60" name="Google Shape;60;p27"/>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61" name="Google Shape;61;p27"/>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dirty="0"/>
          </a:p>
        </p:txBody>
      </p:sp>
      <p:pic>
        <p:nvPicPr>
          <p:cNvPr id="62" name="Google Shape;62;p27"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63" name="Google Shape;63;p27"/>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64" name="Google Shape;64;p27"/>
          <p:cNvSpPr txBox="1">
            <a:spLocks noGrp="1"/>
          </p:cNvSpPr>
          <p:nvPr>
            <p:ph type="body" idx="2"/>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675503" y="1052308"/>
            <a:ext cx="9547654" cy="1325563"/>
          </a:xfrm>
          <a:prstGeom prst="rect">
            <a:avLst/>
          </a:prstGeom>
          <a:solidFill>
            <a:schemeClr val="lt1"/>
          </a:solid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accent1"/>
              </a:buClr>
              <a:buSzPts val="3600"/>
              <a:buFont typeface="Calibri"/>
              <a:buNone/>
              <a:defRPr sz="36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txBox="1">
            <a:spLocks noGrp="1"/>
          </p:cNvSpPr>
          <p:nvPr>
            <p:ph type="body" idx="1"/>
          </p:nvPr>
        </p:nvSpPr>
        <p:spPr>
          <a:xfrm>
            <a:off x="675502" y="2641180"/>
            <a:ext cx="4553723" cy="3444052"/>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28"/>
          <p:cNvSpPr txBox="1">
            <a:spLocks noGrp="1"/>
          </p:cNvSpPr>
          <p:nvPr>
            <p:ph type="body" idx="2"/>
          </p:nvPr>
        </p:nvSpPr>
        <p:spPr>
          <a:xfrm>
            <a:off x="5678186" y="2641180"/>
            <a:ext cx="4553723" cy="3444052"/>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69" name="Google Shape;69;p28"/>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pic>
        <p:nvPicPr>
          <p:cNvPr id="70" name="Google Shape;70;p28"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71" name="Google Shape;71;p28"/>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72" name="Google Shape;72;p28"/>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dirty="0"/>
          </a:p>
        </p:txBody>
      </p:sp>
      <p:pic>
        <p:nvPicPr>
          <p:cNvPr id="73" name="Google Shape;73;p28"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74" name="Google Shape;74;p28"/>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75" name="Google Shape;75;p28"/>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Title Slide">
  <p:cSld name="3_Title Slide">
    <p:spTree>
      <p:nvGrpSpPr>
        <p:cNvPr id="1" name="Shape 76"/>
        <p:cNvGrpSpPr/>
        <p:nvPr/>
      </p:nvGrpSpPr>
      <p:grpSpPr>
        <a:xfrm>
          <a:off x="0" y="0"/>
          <a:ext cx="0" cy="0"/>
          <a:chOff x="0" y="0"/>
          <a:chExt cx="0" cy="0"/>
        </a:xfrm>
      </p:grpSpPr>
      <p:cxnSp>
        <p:nvCxnSpPr>
          <p:cNvPr id="77" name="Google Shape;77;p29"/>
          <p:cNvCxnSpPr/>
          <p:nvPr/>
        </p:nvCxnSpPr>
        <p:spPr>
          <a:xfrm>
            <a:off x="0" y="636822"/>
            <a:ext cx="12192000" cy="0"/>
          </a:xfrm>
          <a:prstGeom prst="straightConnector1">
            <a:avLst/>
          </a:prstGeom>
          <a:noFill/>
          <a:ln w="12700" cap="flat" cmpd="sng">
            <a:solidFill>
              <a:schemeClr val="accent5"/>
            </a:solidFill>
            <a:prstDash val="solid"/>
            <a:miter lim="800000"/>
            <a:headEnd type="none" w="sm" len="sm"/>
            <a:tailEnd type="none" w="sm" len="sm"/>
          </a:ln>
        </p:spPr>
      </p:cxnSp>
      <p:sp>
        <p:nvSpPr>
          <p:cNvPr id="78" name="Google Shape;78;p29"/>
          <p:cNvSpPr txBox="1">
            <a:spLocks noGrp="1"/>
          </p:cNvSpPr>
          <p:nvPr>
            <p:ph type="title"/>
          </p:nvPr>
        </p:nvSpPr>
        <p:spPr>
          <a:xfrm>
            <a:off x="675502" y="1052308"/>
            <a:ext cx="9992497" cy="1325563"/>
          </a:xfrm>
          <a:prstGeom prst="rect">
            <a:avLst/>
          </a:prstGeom>
          <a:solidFill>
            <a:schemeClr val="lt1"/>
          </a:solidFill>
          <a:ln>
            <a:noFill/>
          </a:ln>
        </p:spPr>
        <p:txBody>
          <a:bodyPr spcFirstLastPara="1" wrap="square" lIns="0" tIns="45700" rIns="91425" bIns="45700" anchor="ctr" anchorCtr="0">
            <a:normAutofit/>
          </a:bodyPr>
          <a:lstStyle>
            <a:lvl1pPr lvl="0" algn="l">
              <a:lnSpc>
                <a:spcPct val="100000"/>
              </a:lnSpc>
              <a:spcBef>
                <a:spcPts val="0"/>
              </a:spcBef>
              <a:spcAft>
                <a:spcPts val="0"/>
              </a:spcAft>
              <a:buClr>
                <a:schemeClr val="accent1"/>
              </a:buClr>
              <a:buSzPts val="3600"/>
              <a:buFont typeface="Calibri"/>
              <a:buNone/>
              <a:defRPr sz="3600" b="0" i="0">
                <a:solidFill>
                  <a:schemeClr val="accent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9"/>
          <p:cNvSpPr txBox="1">
            <a:spLocks noGrp="1"/>
          </p:cNvSpPr>
          <p:nvPr>
            <p:ph type="body" idx="1"/>
          </p:nvPr>
        </p:nvSpPr>
        <p:spPr>
          <a:xfrm>
            <a:off x="675502" y="2641180"/>
            <a:ext cx="3039763" cy="346310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29"/>
          <p:cNvSpPr txBox="1">
            <a:spLocks noGrp="1"/>
          </p:cNvSpPr>
          <p:nvPr>
            <p:ph type="body" idx="2"/>
          </p:nvPr>
        </p:nvSpPr>
        <p:spPr>
          <a:xfrm>
            <a:off x="4048125" y="2641180"/>
            <a:ext cx="6619875" cy="3463106"/>
          </a:xfrm>
          <a:prstGeom prst="rect">
            <a:avLst/>
          </a:prstGeom>
          <a:noFill/>
          <a:ln>
            <a:noFill/>
          </a:ln>
        </p:spPr>
        <p:txBody>
          <a:bodyPr spcFirstLastPara="1" wrap="square" lIns="0" tIns="45700" rIns="91425" bIns="45700" anchor="t" anchorCtr="0">
            <a:noAutofit/>
          </a:bodyPr>
          <a:lstStyle>
            <a:lvl1pPr marL="457200" lvl="0" indent="-368300" algn="l">
              <a:lnSpc>
                <a:spcPct val="90000"/>
              </a:lnSpc>
              <a:spcBef>
                <a:spcPts val="1000"/>
              </a:spcBef>
              <a:spcAft>
                <a:spcPts val="0"/>
              </a:spcAft>
              <a:buClr>
                <a:schemeClr val="accent1"/>
              </a:buClr>
              <a:buSzPts val="2200"/>
              <a:buChar char="•"/>
              <a:defRPr sz="2200" b="1" i="0">
                <a:solidFill>
                  <a:schemeClr val="accent1"/>
                </a:solidFill>
                <a:latin typeface="Calibri"/>
                <a:ea typeface="Calibri"/>
                <a:cs typeface="Calibri"/>
                <a:sym typeface="Calibri"/>
              </a:defRPr>
            </a:lvl1pPr>
            <a:lvl2pPr marL="914400" lvl="1"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2pPr>
            <a:lvl3pPr marL="1371600" lvl="2"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3pPr>
            <a:lvl4pPr marL="1828800" lvl="3"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4pPr>
            <a:lvl5pPr marL="2286000" lvl="4" indent="-355600" algn="l">
              <a:lnSpc>
                <a:spcPct val="90000"/>
              </a:lnSpc>
              <a:spcBef>
                <a:spcPts val="500"/>
              </a:spcBef>
              <a:spcAft>
                <a:spcPts val="0"/>
              </a:spcAft>
              <a:buClr>
                <a:schemeClr val="accent1"/>
              </a:buClr>
              <a:buSzPts val="2000"/>
              <a:buChar char="•"/>
              <a:defRPr sz="2000" b="0" i="0">
                <a:solidFill>
                  <a:schemeClr val="accent1"/>
                </a:solidFill>
                <a:latin typeface="Calibri"/>
                <a:ea typeface="Calibri"/>
                <a:cs typeface="Calibri"/>
                <a:sym typeface="Calibri"/>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1" name="Google Shape;81;p29" descr="Graphical user interface, text&#10;&#10;Description automatically generated"/>
          <p:cNvPicPr preferRelativeResize="0"/>
          <p:nvPr/>
        </p:nvPicPr>
        <p:blipFill rotWithShape="1">
          <a:blip r:embed="rId2">
            <a:alphaModFix/>
          </a:blip>
          <a:srcRect l="7265" t="18453" r="8957" b="16666"/>
          <a:stretch/>
        </p:blipFill>
        <p:spPr>
          <a:xfrm>
            <a:off x="639976" y="91752"/>
            <a:ext cx="1536545" cy="453318"/>
          </a:xfrm>
          <a:prstGeom prst="rect">
            <a:avLst/>
          </a:prstGeom>
          <a:noFill/>
          <a:ln>
            <a:noFill/>
          </a:ln>
        </p:spPr>
      </p:pic>
      <p:cxnSp>
        <p:nvCxnSpPr>
          <p:cNvPr id="82" name="Google Shape;82;p29"/>
          <p:cNvCxnSpPr/>
          <p:nvPr/>
        </p:nvCxnSpPr>
        <p:spPr>
          <a:xfrm>
            <a:off x="2427201"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83" name="Google Shape;83;p29"/>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dirty="0"/>
          </a:p>
        </p:txBody>
      </p:sp>
      <p:pic>
        <p:nvPicPr>
          <p:cNvPr id="84" name="Google Shape;84;p29" descr="Logo&#10;&#10;Description automatically generated with medium confidence"/>
          <p:cNvPicPr preferRelativeResize="0"/>
          <p:nvPr/>
        </p:nvPicPr>
        <p:blipFill rotWithShape="1">
          <a:blip r:embed="rId3">
            <a:alphaModFix/>
          </a:blip>
          <a:srcRect l="2084" t="18571" r="4462" b="15715"/>
          <a:stretch/>
        </p:blipFill>
        <p:spPr>
          <a:xfrm>
            <a:off x="9476560" y="152157"/>
            <a:ext cx="1821864" cy="438507"/>
          </a:xfrm>
          <a:prstGeom prst="rect">
            <a:avLst/>
          </a:prstGeom>
          <a:noFill/>
          <a:ln>
            <a:noFill/>
          </a:ln>
        </p:spPr>
      </p:pic>
      <p:cxnSp>
        <p:nvCxnSpPr>
          <p:cNvPr id="85" name="Google Shape;85;p29"/>
          <p:cNvCxnSpPr/>
          <p:nvPr/>
        </p:nvCxnSpPr>
        <p:spPr>
          <a:xfrm>
            <a:off x="11533650" y="0"/>
            <a:ext cx="0" cy="636822"/>
          </a:xfrm>
          <a:prstGeom prst="straightConnector1">
            <a:avLst/>
          </a:prstGeom>
          <a:noFill/>
          <a:ln w="12700" cap="flat" cmpd="sng">
            <a:solidFill>
              <a:schemeClr val="accent5"/>
            </a:solidFill>
            <a:prstDash val="solid"/>
            <a:miter lim="800000"/>
            <a:headEnd type="none" w="sm" len="sm"/>
            <a:tailEnd type="none" w="sm" len="sm"/>
          </a:ln>
        </p:spPr>
      </p:cxnSp>
      <p:sp>
        <p:nvSpPr>
          <p:cNvPr id="86" name="Google Shape;86;p29"/>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lvl1pPr marL="457200" lvl="0" indent="-228600" algn="l">
              <a:lnSpc>
                <a:spcPct val="100000"/>
              </a:lnSpc>
              <a:spcBef>
                <a:spcPts val="0"/>
              </a:spcBef>
              <a:spcAft>
                <a:spcPts val="0"/>
              </a:spcAft>
              <a:buClr>
                <a:schemeClr val="dk1"/>
              </a:buClr>
              <a:buSzPts val="1200"/>
              <a:buFont typeface="Calibri"/>
              <a:buNone/>
              <a:defRPr sz="1200" b="0" i="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90"/>
        <p:cNvGrpSpPr/>
        <p:nvPr/>
      </p:nvGrpSpPr>
      <p:grpSpPr>
        <a:xfrm>
          <a:off x="0" y="0"/>
          <a:ext cx="0" cy="0"/>
          <a:chOff x="0" y="0"/>
          <a:chExt cx="0" cy="0"/>
        </a:xfrm>
      </p:grpSpPr>
      <p:cxnSp>
        <p:nvCxnSpPr>
          <p:cNvPr id="191" name="Google Shape;191;p46"/>
          <p:cNvCxnSpPr/>
          <p:nvPr/>
        </p:nvCxnSpPr>
        <p:spPr>
          <a:xfrm>
            <a:off x="0" y="783771"/>
            <a:ext cx="12192000" cy="0"/>
          </a:xfrm>
          <a:prstGeom prst="straightConnector1">
            <a:avLst/>
          </a:prstGeom>
          <a:noFill/>
          <a:ln w="9525" cap="flat" cmpd="sng">
            <a:solidFill>
              <a:schemeClr val="accent5"/>
            </a:solidFill>
            <a:prstDash val="solid"/>
            <a:miter lim="800000"/>
            <a:headEnd type="none" w="sm" len="sm"/>
            <a:tailEnd type="none" w="sm" len="sm"/>
          </a:ln>
        </p:spPr>
      </p:cxnSp>
      <p:sp>
        <p:nvSpPr>
          <p:cNvPr id="192" name="Google Shape;192;p46"/>
          <p:cNvSpPr txBox="1">
            <a:spLocks noGrp="1"/>
          </p:cNvSpPr>
          <p:nvPr>
            <p:ph type="sldNum" idx="12"/>
          </p:nvPr>
        </p:nvSpPr>
        <p:spPr>
          <a:xfrm>
            <a:off x="11364685" y="302075"/>
            <a:ext cx="838192"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400" b="0" i="0" u="none" strike="noStrike" cap="none">
                <a:solidFill>
                  <a:schemeClr val="accent1"/>
                </a:solidFill>
                <a:latin typeface="Source Sans Pro"/>
                <a:ea typeface="Source Sans Pro"/>
                <a:cs typeface="Source Sans Pro"/>
                <a:sym typeface="Source Sans Pro"/>
              </a:defRPr>
            </a:lvl1pPr>
            <a:lvl2pPr marL="0" lvl="1" indent="0" algn="ctr">
              <a:spcBef>
                <a:spcPts val="0"/>
              </a:spcBef>
              <a:buNone/>
              <a:defRPr sz="1400" b="0" i="0" u="none" strike="noStrike" cap="none">
                <a:solidFill>
                  <a:schemeClr val="accent1"/>
                </a:solidFill>
                <a:latin typeface="Source Sans Pro"/>
                <a:ea typeface="Source Sans Pro"/>
                <a:cs typeface="Source Sans Pro"/>
                <a:sym typeface="Source Sans Pro"/>
              </a:defRPr>
            </a:lvl2pPr>
            <a:lvl3pPr marL="0" lvl="2" indent="0" algn="ctr">
              <a:spcBef>
                <a:spcPts val="0"/>
              </a:spcBef>
              <a:buNone/>
              <a:defRPr sz="1400" b="0" i="0" u="none" strike="noStrike" cap="none">
                <a:solidFill>
                  <a:schemeClr val="accent1"/>
                </a:solidFill>
                <a:latin typeface="Source Sans Pro"/>
                <a:ea typeface="Source Sans Pro"/>
                <a:cs typeface="Source Sans Pro"/>
                <a:sym typeface="Source Sans Pro"/>
              </a:defRPr>
            </a:lvl3pPr>
            <a:lvl4pPr marL="0" lvl="3" indent="0" algn="ctr">
              <a:spcBef>
                <a:spcPts val="0"/>
              </a:spcBef>
              <a:buNone/>
              <a:defRPr sz="1400" b="0" i="0" u="none" strike="noStrike" cap="none">
                <a:solidFill>
                  <a:schemeClr val="accent1"/>
                </a:solidFill>
                <a:latin typeface="Source Sans Pro"/>
                <a:ea typeface="Source Sans Pro"/>
                <a:cs typeface="Source Sans Pro"/>
                <a:sym typeface="Source Sans Pro"/>
              </a:defRPr>
            </a:lvl4pPr>
            <a:lvl5pPr marL="0" lvl="4" indent="0" algn="ctr">
              <a:spcBef>
                <a:spcPts val="0"/>
              </a:spcBef>
              <a:buNone/>
              <a:defRPr sz="1400" b="0" i="0" u="none" strike="noStrike" cap="none">
                <a:solidFill>
                  <a:schemeClr val="accent1"/>
                </a:solidFill>
                <a:latin typeface="Source Sans Pro"/>
                <a:ea typeface="Source Sans Pro"/>
                <a:cs typeface="Source Sans Pro"/>
                <a:sym typeface="Source Sans Pro"/>
              </a:defRPr>
            </a:lvl5pPr>
            <a:lvl6pPr marL="0" lvl="5" indent="0" algn="ctr">
              <a:spcBef>
                <a:spcPts val="0"/>
              </a:spcBef>
              <a:buNone/>
              <a:defRPr sz="1400" b="0" i="0" u="none" strike="noStrike" cap="none">
                <a:solidFill>
                  <a:schemeClr val="accent1"/>
                </a:solidFill>
                <a:latin typeface="Source Sans Pro"/>
                <a:ea typeface="Source Sans Pro"/>
                <a:cs typeface="Source Sans Pro"/>
                <a:sym typeface="Source Sans Pro"/>
              </a:defRPr>
            </a:lvl6pPr>
            <a:lvl7pPr marL="0" lvl="6" indent="0" algn="ctr">
              <a:spcBef>
                <a:spcPts val="0"/>
              </a:spcBef>
              <a:buNone/>
              <a:defRPr sz="1400" b="0" i="0" u="none" strike="noStrike" cap="none">
                <a:solidFill>
                  <a:schemeClr val="accent1"/>
                </a:solidFill>
                <a:latin typeface="Source Sans Pro"/>
                <a:ea typeface="Source Sans Pro"/>
                <a:cs typeface="Source Sans Pro"/>
                <a:sym typeface="Source Sans Pro"/>
              </a:defRPr>
            </a:lvl7pPr>
            <a:lvl8pPr marL="0" lvl="7" indent="0" algn="ctr">
              <a:spcBef>
                <a:spcPts val="0"/>
              </a:spcBef>
              <a:buNone/>
              <a:defRPr sz="1400" b="0" i="0" u="none" strike="noStrike" cap="none">
                <a:solidFill>
                  <a:schemeClr val="accent1"/>
                </a:solidFill>
                <a:latin typeface="Source Sans Pro"/>
                <a:ea typeface="Source Sans Pro"/>
                <a:cs typeface="Source Sans Pro"/>
                <a:sym typeface="Source Sans Pro"/>
              </a:defRPr>
            </a:lvl8pPr>
            <a:lvl9pPr marL="0" lvl="8" indent="0" algn="ctr">
              <a:spcBef>
                <a:spcPts val="0"/>
              </a:spcBef>
              <a:buNone/>
              <a:defRPr sz="1400" b="0"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US"/>
              <a:t>‹#›</a:t>
            </a:fld>
            <a:endParaRPr dirty="0"/>
          </a:p>
        </p:txBody>
      </p:sp>
      <p:pic>
        <p:nvPicPr>
          <p:cNvPr id="193" name="Google Shape;193;p46" descr="Logo&#10;&#10;Description automatically generated with medium confidence"/>
          <p:cNvPicPr preferRelativeResize="0"/>
          <p:nvPr/>
        </p:nvPicPr>
        <p:blipFill rotWithShape="1">
          <a:blip r:embed="rId2">
            <a:alphaModFix/>
          </a:blip>
          <a:srcRect l="2084" t="18571" r="4462" b="15715"/>
          <a:stretch/>
        </p:blipFill>
        <p:spPr>
          <a:xfrm>
            <a:off x="8810743" y="152157"/>
            <a:ext cx="2287795" cy="550652"/>
          </a:xfrm>
          <a:prstGeom prst="rect">
            <a:avLst/>
          </a:prstGeom>
          <a:noFill/>
          <a:ln>
            <a:noFill/>
          </a:ln>
        </p:spPr>
      </p:pic>
      <p:cxnSp>
        <p:nvCxnSpPr>
          <p:cNvPr id="194" name="Google Shape;194;p46"/>
          <p:cNvCxnSpPr/>
          <p:nvPr/>
        </p:nvCxnSpPr>
        <p:spPr>
          <a:xfrm>
            <a:off x="11364685" y="0"/>
            <a:ext cx="0" cy="783771"/>
          </a:xfrm>
          <a:prstGeom prst="straightConnector1">
            <a:avLst/>
          </a:prstGeom>
          <a:noFill/>
          <a:ln w="9525" cap="flat" cmpd="sng">
            <a:solidFill>
              <a:schemeClr val="accent5"/>
            </a:solidFill>
            <a:prstDash val="solid"/>
            <a:miter lim="800000"/>
            <a:headEnd type="none" w="sm" len="sm"/>
            <a:tailEnd type="none" w="sm" len="sm"/>
          </a:ln>
        </p:spPr>
      </p:cxnSp>
      <p:pic>
        <p:nvPicPr>
          <p:cNvPr id="195" name="Google Shape;195;p46" descr="Graphical user interface, text&#10;&#10;Description automatically generated"/>
          <p:cNvPicPr preferRelativeResize="0"/>
          <p:nvPr/>
        </p:nvPicPr>
        <p:blipFill rotWithShape="1">
          <a:blip r:embed="rId3">
            <a:alphaModFix/>
          </a:blip>
          <a:srcRect l="7265" t="18453" r="8957" b="16666"/>
          <a:stretch/>
        </p:blipFill>
        <p:spPr>
          <a:xfrm>
            <a:off x="639976" y="183504"/>
            <a:ext cx="1536545" cy="453318"/>
          </a:xfrm>
          <a:prstGeom prst="rect">
            <a:avLst/>
          </a:prstGeom>
          <a:noFill/>
          <a:ln>
            <a:noFill/>
          </a:ln>
        </p:spPr>
      </p:pic>
      <p:cxnSp>
        <p:nvCxnSpPr>
          <p:cNvPr id="196" name="Google Shape;196;p46"/>
          <p:cNvCxnSpPr/>
          <p:nvPr/>
        </p:nvCxnSpPr>
        <p:spPr>
          <a:xfrm>
            <a:off x="2496775" y="0"/>
            <a:ext cx="0" cy="783771"/>
          </a:xfrm>
          <a:prstGeom prst="straightConnector1">
            <a:avLst/>
          </a:prstGeom>
          <a:noFill/>
          <a:ln w="9525" cap="flat" cmpd="sng">
            <a:solidFill>
              <a:schemeClr val="accent5"/>
            </a:solidFill>
            <a:prstDash val="solid"/>
            <a:miter lim="800000"/>
            <a:headEnd type="none" w="sm" len="sm"/>
            <a:tailEnd type="none" w="sm" len="sm"/>
          </a:ln>
        </p:spPr>
      </p:cxnSp>
      <p:sp>
        <p:nvSpPr>
          <p:cNvPr id="197" name="Google Shape;197;p46"/>
          <p:cNvSpPr txBox="1">
            <a:spLocks noGrp="1"/>
          </p:cNvSpPr>
          <p:nvPr>
            <p:ph type="body" idx="1"/>
          </p:nvPr>
        </p:nvSpPr>
        <p:spPr>
          <a:xfrm>
            <a:off x="2868546" y="224010"/>
            <a:ext cx="3785030" cy="456069"/>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1000"/>
              </a:spcBef>
              <a:spcAft>
                <a:spcPts val="0"/>
              </a:spcAft>
              <a:buClr>
                <a:schemeClr val="dk1"/>
              </a:buClr>
              <a:buSzPts val="1100"/>
              <a:buNone/>
              <a:defRPr sz="1100" b="0" i="0">
                <a:latin typeface="Source Sans Pro"/>
                <a:ea typeface="Source Sans Pro"/>
                <a:cs typeface="Source Sans Pro"/>
                <a:sym typeface="Source Sans Pro"/>
              </a:defRPr>
            </a:lvl1pPr>
            <a:lvl2pPr marL="914400" lvl="1" indent="-381000" algn="l">
              <a:lnSpc>
                <a:spcPct val="90000"/>
              </a:lnSpc>
              <a:spcBef>
                <a:spcPts val="500"/>
              </a:spcBef>
              <a:spcAft>
                <a:spcPts val="0"/>
              </a:spcAft>
              <a:buClr>
                <a:schemeClr val="dk1"/>
              </a:buClr>
              <a:buSzPts val="2400"/>
              <a:buChar char="•"/>
              <a:defRPr>
                <a:latin typeface="Source Sans Pro"/>
                <a:ea typeface="Source Sans Pro"/>
                <a:cs typeface="Source Sans Pro"/>
                <a:sym typeface="Source Sans Pro"/>
              </a:defRPr>
            </a:lvl2pPr>
            <a:lvl3pPr marL="1371600" lvl="2" indent="-355600" algn="l">
              <a:lnSpc>
                <a:spcPct val="90000"/>
              </a:lnSpc>
              <a:spcBef>
                <a:spcPts val="500"/>
              </a:spcBef>
              <a:spcAft>
                <a:spcPts val="0"/>
              </a:spcAft>
              <a:buClr>
                <a:schemeClr val="dk1"/>
              </a:buClr>
              <a:buSzPts val="2000"/>
              <a:buChar char="•"/>
              <a:defRPr>
                <a:latin typeface="Source Sans Pro"/>
                <a:ea typeface="Source Sans Pro"/>
                <a:cs typeface="Source Sans Pro"/>
                <a:sym typeface="Source Sans Pro"/>
              </a:defRPr>
            </a:lvl3pPr>
            <a:lvl4pPr marL="1828800" lvl="3" indent="-342900" algn="l">
              <a:lnSpc>
                <a:spcPct val="90000"/>
              </a:lnSpc>
              <a:spcBef>
                <a:spcPts val="500"/>
              </a:spcBef>
              <a:spcAft>
                <a:spcPts val="0"/>
              </a:spcAft>
              <a:buClr>
                <a:schemeClr val="dk1"/>
              </a:buClr>
              <a:buSzPts val="1800"/>
              <a:buChar char="•"/>
              <a:defRPr>
                <a:latin typeface="Source Sans Pro"/>
                <a:ea typeface="Source Sans Pro"/>
                <a:cs typeface="Source Sans Pro"/>
                <a:sym typeface="Source Sans Pro"/>
              </a:defRPr>
            </a:lvl4pPr>
            <a:lvl5pPr marL="2286000" lvl="4" indent="-342900" algn="l">
              <a:lnSpc>
                <a:spcPct val="90000"/>
              </a:lnSpc>
              <a:spcBef>
                <a:spcPts val="500"/>
              </a:spcBef>
              <a:spcAft>
                <a:spcPts val="0"/>
              </a:spcAft>
              <a:buClr>
                <a:schemeClr val="dk1"/>
              </a:buClr>
              <a:buSzPts val="1800"/>
              <a:buChar char="•"/>
              <a:defRPr>
                <a:latin typeface="Source Sans Pro"/>
                <a:ea typeface="Source Sans Pro"/>
                <a:cs typeface="Source Sans Pro"/>
                <a:sym typeface="Source Sans Pr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6_Title Slide">
  <p:cSld name="6_Title Slide">
    <p:spTree>
      <p:nvGrpSpPr>
        <p:cNvPr id="1" name="Shape 198"/>
        <p:cNvGrpSpPr/>
        <p:nvPr/>
      </p:nvGrpSpPr>
      <p:grpSpPr>
        <a:xfrm>
          <a:off x="0" y="0"/>
          <a:ext cx="0" cy="0"/>
          <a:chOff x="0" y="0"/>
          <a:chExt cx="0" cy="0"/>
        </a:xfrm>
      </p:grpSpPr>
      <p:pic>
        <p:nvPicPr>
          <p:cNvPr id="199" name="Google Shape;199;p47" descr="Text, logo&#10;&#10;Description automatically generated"/>
          <p:cNvPicPr preferRelativeResize="0"/>
          <p:nvPr/>
        </p:nvPicPr>
        <p:blipFill rotWithShape="1">
          <a:blip r:embed="rId2">
            <a:alphaModFix/>
          </a:blip>
          <a:srcRect/>
          <a:stretch/>
        </p:blipFill>
        <p:spPr>
          <a:xfrm>
            <a:off x="6711462" y="4948789"/>
            <a:ext cx="3549162" cy="110911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98989"/>
                </a:solidFill>
                <a:latin typeface="Calibri"/>
                <a:ea typeface="Calibri"/>
                <a:cs typeface="Calibri"/>
                <a:sym typeface="Calibri"/>
              </a:defRPr>
            </a:lvl1pPr>
            <a:lvl2pPr marL="0" marR="0" lvl="1" indent="0" algn="r" rtl="0">
              <a:spcBef>
                <a:spcPts val="0"/>
              </a:spcBef>
              <a:buNone/>
              <a:defRPr sz="1200" b="0" i="0" u="none" strike="noStrike" cap="none">
                <a:solidFill>
                  <a:srgbClr val="898989"/>
                </a:solidFill>
                <a:latin typeface="Calibri"/>
                <a:ea typeface="Calibri"/>
                <a:cs typeface="Calibri"/>
                <a:sym typeface="Calibri"/>
              </a:defRPr>
            </a:lvl2pPr>
            <a:lvl3pPr marL="0" marR="0" lvl="2" indent="0" algn="r" rtl="0">
              <a:spcBef>
                <a:spcPts val="0"/>
              </a:spcBef>
              <a:buNone/>
              <a:defRPr sz="1200" b="0" i="0" u="none" strike="noStrike" cap="none">
                <a:solidFill>
                  <a:srgbClr val="898989"/>
                </a:solidFill>
                <a:latin typeface="Calibri"/>
                <a:ea typeface="Calibri"/>
                <a:cs typeface="Calibri"/>
                <a:sym typeface="Calibri"/>
              </a:defRPr>
            </a:lvl3pPr>
            <a:lvl4pPr marL="0" marR="0" lvl="3" indent="0" algn="r" rtl="0">
              <a:spcBef>
                <a:spcPts val="0"/>
              </a:spcBef>
              <a:buNone/>
              <a:defRPr sz="1200" b="0" i="0" u="none" strike="noStrike" cap="none">
                <a:solidFill>
                  <a:srgbClr val="898989"/>
                </a:solidFill>
                <a:latin typeface="Calibri"/>
                <a:ea typeface="Calibri"/>
                <a:cs typeface="Calibri"/>
                <a:sym typeface="Calibri"/>
              </a:defRPr>
            </a:lvl4pPr>
            <a:lvl5pPr marL="0" marR="0" lvl="4" indent="0" algn="r" rtl="0">
              <a:spcBef>
                <a:spcPts val="0"/>
              </a:spcBef>
              <a:buNone/>
              <a:defRPr sz="1200" b="0" i="0" u="none" strike="noStrike" cap="none">
                <a:solidFill>
                  <a:srgbClr val="898989"/>
                </a:solidFill>
                <a:latin typeface="Calibri"/>
                <a:ea typeface="Calibri"/>
                <a:cs typeface="Calibri"/>
                <a:sym typeface="Calibri"/>
              </a:defRPr>
            </a:lvl5pPr>
            <a:lvl6pPr marL="0" marR="0" lvl="5" indent="0" algn="r" rtl="0">
              <a:spcBef>
                <a:spcPts val="0"/>
              </a:spcBef>
              <a:buNone/>
              <a:defRPr sz="1200" b="0" i="0" u="none" strike="noStrike" cap="none">
                <a:solidFill>
                  <a:srgbClr val="898989"/>
                </a:solidFill>
                <a:latin typeface="Calibri"/>
                <a:ea typeface="Calibri"/>
                <a:cs typeface="Calibri"/>
                <a:sym typeface="Calibri"/>
              </a:defRPr>
            </a:lvl6pPr>
            <a:lvl7pPr marL="0" marR="0" lvl="6" indent="0" algn="r" rtl="0">
              <a:spcBef>
                <a:spcPts val="0"/>
              </a:spcBef>
              <a:buNone/>
              <a:defRPr sz="1200" b="0" i="0" u="none" strike="noStrike" cap="none">
                <a:solidFill>
                  <a:srgbClr val="898989"/>
                </a:solidFill>
                <a:latin typeface="Calibri"/>
                <a:ea typeface="Calibri"/>
                <a:cs typeface="Calibri"/>
                <a:sym typeface="Calibri"/>
              </a:defRPr>
            </a:lvl7pPr>
            <a:lvl8pPr marL="0" marR="0" lvl="7" indent="0" algn="r" rtl="0">
              <a:spcBef>
                <a:spcPts val="0"/>
              </a:spcBef>
              <a:buNone/>
              <a:defRPr sz="1200" b="0" i="0" u="none" strike="noStrike" cap="none">
                <a:solidFill>
                  <a:srgbClr val="898989"/>
                </a:solidFill>
                <a:latin typeface="Calibri"/>
                <a:ea typeface="Calibri"/>
                <a:cs typeface="Calibri"/>
                <a:sym typeface="Calibri"/>
              </a:defRPr>
            </a:lvl8pPr>
            <a:lvl9pPr marL="0" marR="0" lvl="8" indent="0" algn="r" rtl="0">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7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2" name="Google Shape;5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3" name="Google Shape;5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4" name="Google Shape;5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98989"/>
                </a:solidFill>
                <a:latin typeface="Calibri"/>
                <a:ea typeface="Calibri"/>
                <a:cs typeface="Calibri"/>
                <a:sym typeface="Calibri"/>
              </a:defRPr>
            </a:lvl1pPr>
            <a:lvl2pPr marL="0" marR="0" lvl="1" indent="0" algn="r" rtl="0">
              <a:spcBef>
                <a:spcPts val="0"/>
              </a:spcBef>
              <a:buNone/>
              <a:defRPr sz="1200" b="0" i="0" u="none" strike="noStrike" cap="none">
                <a:solidFill>
                  <a:srgbClr val="898989"/>
                </a:solidFill>
                <a:latin typeface="Calibri"/>
                <a:ea typeface="Calibri"/>
                <a:cs typeface="Calibri"/>
                <a:sym typeface="Calibri"/>
              </a:defRPr>
            </a:lvl2pPr>
            <a:lvl3pPr marL="0" marR="0" lvl="2" indent="0" algn="r" rtl="0">
              <a:spcBef>
                <a:spcPts val="0"/>
              </a:spcBef>
              <a:buNone/>
              <a:defRPr sz="1200" b="0" i="0" u="none" strike="noStrike" cap="none">
                <a:solidFill>
                  <a:srgbClr val="898989"/>
                </a:solidFill>
                <a:latin typeface="Calibri"/>
                <a:ea typeface="Calibri"/>
                <a:cs typeface="Calibri"/>
                <a:sym typeface="Calibri"/>
              </a:defRPr>
            </a:lvl3pPr>
            <a:lvl4pPr marL="0" marR="0" lvl="3" indent="0" algn="r" rtl="0">
              <a:spcBef>
                <a:spcPts val="0"/>
              </a:spcBef>
              <a:buNone/>
              <a:defRPr sz="1200" b="0" i="0" u="none" strike="noStrike" cap="none">
                <a:solidFill>
                  <a:srgbClr val="898989"/>
                </a:solidFill>
                <a:latin typeface="Calibri"/>
                <a:ea typeface="Calibri"/>
                <a:cs typeface="Calibri"/>
                <a:sym typeface="Calibri"/>
              </a:defRPr>
            </a:lvl4pPr>
            <a:lvl5pPr marL="0" marR="0" lvl="4" indent="0" algn="r" rtl="0">
              <a:spcBef>
                <a:spcPts val="0"/>
              </a:spcBef>
              <a:buNone/>
              <a:defRPr sz="1200" b="0" i="0" u="none" strike="noStrike" cap="none">
                <a:solidFill>
                  <a:srgbClr val="898989"/>
                </a:solidFill>
                <a:latin typeface="Calibri"/>
                <a:ea typeface="Calibri"/>
                <a:cs typeface="Calibri"/>
                <a:sym typeface="Calibri"/>
              </a:defRPr>
            </a:lvl5pPr>
            <a:lvl6pPr marL="0" marR="0" lvl="5" indent="0" algn="r" rtl="0">
              <a:spcBef>
                <a:spcPts val="0"/>
              </a:spcBef>
              <a:buNone/>
              <a:defRPr sz="1200" b="0" i="0" u="none" strike="noStrike" cap="none">
                <a:solidFill>
                  <a:srgbClr val="898989"/>
                </a:solidFill>
                <a:latin typeface="Calibri"/>
                <a:ea typeface="Calibri"/>
                <a:cs typeface="Calibri"/>
                <a:sym typeface="Calibri"/>
              </a:defRPr>
            </a:lvl6pPr>
            <a:lvl7pPr marL="0" marR="0" lvl="6" indent="0" algn="r" rtl="0">
              <a:spcBef>
                <a:spcPts val="0"/>
              </a:spcBef>
              <a:buNone/>
              <a:defRPr sz="1200" b="0" i="0" u="none" strike="noStrike" cap="none">
                <a:solidFill>
                  <a:srgbClr val="898989"/>
                </a:solidFill>
                <a:latin typeface="Calibri"/>
                <a:ea typeface="Calibri"/>
                <a:cs typeface="Calibri"/>
                <a:sym typeface="Calibri"/>
              </a:defRPr>
            </a:lvl7pPr>
            <a:lvl8pPr marL="0" marR="0" lvl="7" indent="0" algn="r" rtl="0">
              <a:spcBef>
                <a:spcPts val="0"/>
              </a:spcBef>
              <a:buNone/>
              <a:defRPr sz="1200" b="0" i="0" u="none" strike="noStrike" cap="none">
                <a:solidFill>
                  <a:srgbClr val="898989"/>
                </a:solidFill>
                <a:latin typeface="Calibri"/>
                <a:ea typeface="Calibri"/>
                <a:cs typeface="Calibri"/>
                <a:sym typeface="Calibri"/>
              </a:defRPr>
            </a:lvl8pPr>
            <a:lvl9pPr marL="0" marR="0" lvl="8" indent="0" algn="r" rtl="0">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71" r:id="rId4"/>
    <p:sldLayoutId id="214748367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52_AD36B5DC.xm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hyperlink" Target="https://americorps.gov/grantees-sponsors/evaluation-resourc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
          <p:cNvSpPr txBox="1">
            <a:spLocks noGrp="1"/>
          </p:cNvSpPr>
          <p:nvPr>
            <p:ph type="title" idx="4294967295"/>
          </p:nvPr>
        </p:nvSpPr>
        <p:spPr>
          <a:xfrm>
            <a:off x="692150" y="1417638"/>
            <a:ext cx="8483600" cy="2644775"/>
          </a:xfrm>
          <a:prstGeom prst="rect">
            <a:avLst/>
          </a:prstGeom>
          <a:noFill/>
          <a:ln>
            <a:noFill/>
            <a:prstDash/>
          </a:ln>
          <a:effectLst/>
        </p:spPr>
        <p:txBody>
          <a:bodyPr rot="0" spcFirstLastPara="1" vertOverflow="overflow" horzOverflow="overflow" vert="horz" wrap="square" lIns="0" tIns="45700" rIns="91425" bIns="457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
                <a:schemeClr val="lt1"/>
              </a:buClr>
              <a:buSzPts val="6600"/>
              <a:buFont typeface="Arial"/>
              <a:buNone/>
              <a:tabLst/>
              <a:defRPr/>
            </a:pPr>
            <a:r>
              <a:rPr kumimoji="0" lang="en-US" sz="6600" b="0" i="0" u="none" strike="noStrike" kern="0" cap="none" spc="0" normalizeH="0" baseline="0" noProof="0" dirty="0">
                <a:ln>
                  <a:noFill/>
                </a:ln>
                <a:solidFill>
                  <a:schemeClr val="lt1"/>
                </a:solidFill>
                <a:effectLst/>
                <a:uLnTx/>
                <a:uFillTx/>
                <a:latin typeface="Calibri"/>
                <a:ea typeface="Calibri"/>
                <a:cs typeface="Calibri"/>
                <a:sym typeface="Calibri"/>
              </a:rPr>
              <a:t>Evidence for Action: Presenting a Case for Evaluation</a:t>
            </a:r>
          </a:p>
        </p:txBody>
      </p:sp>
      <p:sp>
        <p:nvSpPr>
          <p:cNvPr id="206" name="Google Shape;206;p1"/>
          <p:cNvSpPr txBox="1">
            <a:spLocks noGrp="1"/>
          </p:cNvSpPr>
          <p:nvPr>
            <p:ph type="body" idx="2"/>
          </p:nvPr>
        </p:nvSpPr>
        <p:spPr>
          <a:xfrm>
            <a:off x="692150" y="4738890"/>
            <a:ext cx="5238750" cy="338050"/>
          </a:xfrm>
          <a:prstGeom prst="rect">
            <a:avLst/>
          </a:prstGeom>
          <a:noFill/>
          <a:ln>
            <a:noFill/>
          </a:ln>
        </p:spPr>
        <p:txBody>
          <a:bodyPr spcFirstLastPara="1" wrap="square" lIns="0" tIns="45700" rIns="91425" bIns="45700" anchor="t" anchorCtr="0">
            <a:normAutofit/>
          </a:bodyPr>
          <a:lstStyle/>
          <a:p>
            <a:pPr marL="0" marR="0" lvl="0" indent="0" algn="l" rtl="0">
              <a:lnSpc>
                <a:spcPct val="100000"/>
              </a:lnSpc>
              <a:spcBef>
                <a:spcPts val="0"/>
              </a:spcBef>
              <a:spcAft>
                <a:spcPts val="0"/>
              </a:spcAft>
              <a:buClr>
                <a:schemeClr val="lt1"/>
              </a:buClr>
              <a:buSzPts val="1600"/>
              <a:buFont typeface="Arial"/>
              <a:buNone/>
            </a:pPr>
            <a:r>
              <a:rPr lang="en-US" dirty="0"/>
              <a:t>5 Minute Version: Talking Points</a:t>
            </a:r>
            <a:endParaRPr dirty="0"/>
          </a:p>
        </p:txBody>
      </p:sp>
      <p:pic>
        <p:nvPicPr>
          <p:cNvPr id="4" name="Google Shape;231;p15">
            <a:extLst>
              <a:ext uri="{FF2B5EF4-FFF2-40B4-BE49-F238E27FC236}">
                <a16:creationId xmlns:a16="http://schemas.microsoft.com/office/drawing/2014/main" id="{059CF546-9CD1-27F1-56EB-296FDF149CD9}"/>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4488056" y="4062363"/>
            <a:ext cx="1442844" cy="144284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4A2B9C9-AE97-7C39-F340-6619EBCD0FE2}"/>
              </a:ext>
            </a:extLst>
          </p:cNvPr>
          <p:cNvSpPr>
            <a:spLocks noGrp="1"/>
          </p:cNvSpPr>
          <p:nvPr>
            <p:ph type="body" idx="1"/>
          </p:nvPr>
        </p:nvSpPr>
        <p:spPr>
          <a:xfrm>
            <a:off x="2571749" y="111376"/>
            <a:ext cx="2988089" cy="410465"/>
          </a:xfrm>
        </p:spPr>
        <p:txBody>
          <a:bodyPr/>
          <a:lstStyle/>
          <a:p>
            <a:r>
              <a:rPr lang="en-US" sz="1400" dirty="0"/>
              <a:t>5 Minute Version: Talking Points</a:t>
            </a:r>
          </a:p>
        </p:txBody>
      </p:sp>
      <p:sp>
        <p:nvSpPr>
          <p:cNvPr id="4" name="Title 3">
            <a:extLst>
              <a:ext uri="{FF2B5EF4-FFF2-40B4-BE49-F238E27FC236}">
                <a16:creationId xmlns:a16="http://schemas.microsoft.com/office/drawing/2014/main" id="{3E655CD8-3E04-4A86-F361-BC0A48EC81D9}"/>
              </a:ext>
            </a:extLst>
          </p:cNvPr>
          <p:cNvSpPr>
            <a:spLocks noGrp="1"/>
          </p:cNvSpPr>
          <p:nvPr>
            <p:ph type="title"/>
          </p:nvPr>
        </p:nvSpPr>
        <p:spPr>
          <a:xfrm>
            <a:off x="675503" y="1052308"/>
            <a:ext cx="10856968" cy="1325563"/>
          </a:xfrm>
        </p:spPr>
        <p:txBody>
          <a:bodyPr/>
          <a:lstStyle/>
          <a:p>
            <a:r>
              <a:rPr lang="en-US" dirty="0"/>
              <a:t>How Can Evaluation </a:t>
            </a:r>
            <a:r>
              <a:rPr lang="en-US" dirty="0">
                <a:solidFill>
                  <a:schemeClr val="bg2"/>
                </a:solidFill>
              </a:rPr>
              <a:t>Support Our Program and Agency</a:t>
            </a:r>
            <a:r>
              <a:rPr lang="en-US" dirty="0"/>
              <a:t>?</a:t>
            </a:r>
          </a:p>
        </p:txBody>
      </p:sp>
      <p:sp>
        <p:nvSpPr>
          <p:cNvPr id="5" name="Text Placeholder 4">
            <a:extLst>
              <a:ext uri="{FF2B5EF4-FFF2-40B4-BE49-F238E27FC236}">
                <a16:creationId xmlns:a16="http://schemas.microsoft.com/office/drawing/2014/main" id="{0CC724E8-6A30-B3F6-AE39-CB4F9B04FFB7}"/>
              </a:ext>
            </a:extLst>
          </p:cNvPr>
          <p:cNvSpPr>
            <a:spLocks noGrp="1"/>
          </p:cNvSpPr>
          <p:nvPr>
            <p:ph type="body" idx="2"/>
          </p:nvPr>
        </p:nvSpPr>
        <p:spPr>
          <a:xfrm>
            <a:off x="5724938" y="2445520"/>
            <a:ext cx="4977756" cy="3520256"/>
          </a:xfrm>
        </p:spPr>
        <p:txBody>
          <a:bodyPr/>
          <a:lstStyle/>
          <a:p>
            <a:r>
              <a:rPr lang="en-US" dirty="0"/>
              <a:t>Program and policy planning</a:t>
            </a:r>
          </a:p>
          <a:p>
            <a:r>
              <a:rPr lang="en-US" dirty="0"/>
              <a:t>Program management</a:t>
            </a:r>
          </a:p>
          <a:p>
            <a:r>
              <a:rPr lang="en-US" dirty="0"/>
              <a:t>Performance improvement</a:t>
            </a:r>
          </a:p>
          <a:p>
            <a:r>
              <a:rPr lang="en-US" dirty="0"/>
              <a:t>Communication and engagement</a:t>
            </a:r>
          </a:p>
          <a:p>
            <a:r>
              <a:rPr lang="en-US" dirty="0"/>
              <a:t>Coordination across offices and programs to learn from experience</a:t>
            </a:r>
          </a:p>
        </p:txBody>
      </p:sp>
      <p:pic>
        <p:nvPicPr>
          <p:cNvPr id="6" name="Google Shape;231;p15">
            <a:extLst>
              <a:ext uri="{FF2B5EF4-FFF2-40B4-BE49-F238E27FC236}">
                <a16:creationId xmlns:a16="http://schemas.microsoft.com/office/drawing/2014/main" id="{9ACE94F9-7034-5F08-06D2-FBEFED815584}"/>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424240" y="5176658"/>
            <a:ext cx="1442844" cy="1442844"/>
          </a:xfrm>
          <a:prstGeom prst="rect">
            <a:avLst/>
          </a:prstGeom>
          <a:noFill/>
          <a:ln>
            <a:noFill/>
          </a:ln>
        </p:spPr>
      </p:pic>
      <p:pic>
        <p:nvPicPr>
          <p:cNvPr id="8" name="Picture 7">
            <a:extLst>
              <a:ext uri="{FF2B5EF4-FFF2-40B4-BE49-F238E27FC236}">
                <a16:creationId xmlns:a16="http://schemas.microsoft.com/office/drawing/2014/main" id="{02B9B70E-CB89-00BD-D977-3501D84ABCC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818877" y="1855599"/>
            <a:ext cx="4480560" cy="4480560"/>
          </a:xfrm>
          <a:prstGeom prst="rect">
            <a:avLst/>
          </a:prstGeom>
        </p:spPr>
      </p:pic>
      <p:sp>
        <p:nvSpPr>
          <p:cNvPr id="2" name="Slide Number Placeholder 1">
            <a:extLst>
              <a:ext uri="{FF2B5EF4-FFF2-40B4-BE49-F238E27FC236}">
                <a16:creationId xmlns:a16="http://schemas.microsoft.com/office/drawing/2014/main" id="{42A94E4F-BBE5-BBBC-4EFB-EAE461EFAF67}"/>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dirty="0"/>
          </a:p>
        </p:txBody>
      </p:sp>
    </p:spTree>
    <p:extLst>
      <p:ext uri="{BB962C8B-B14F-4D97-AF65-F5344CB8AC3E}">
        <p14:creationId xmlns:p14="http://schemas.microsoft.com/office/powerpoint/2010/main" val="2208360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92" name="Google Shape;292;g1492c180076_0_34"/>
          <p:cNvSpPr txBox="1">
            <a:spLocks noGrp="1"/>
          </p:cNvSpPr>
          <p:nvPr>
            <p:ph type="body" idx="3"/>
          </p:nvPr>
        </p:nvSpPr>
        <p:spPr>
          <a:xfrm>
            <a:off x="2736850" y="107653"/>
            <a:ext cx="2622600" cy="410400"/>
          </a:xfrm>
          <a:prstGeom prst="rect">
            <a:avLst/>
          </a:prstGeom>
          <a:noFill/>
          <a:ln>
            <a:noFill/>
          </a:ln>
        </p:spPr>
        <p:txBody>
          <a:bodyPr spcFirstLastPara="1" wrap="square" lIns="0" tIns="45700" rIns="91425" bIns="0" anchor="b" anchorCtr="0">
            <a:noAutofit/>
          </a:bodyPr>
          <a:lstStyle/>
          <a:p>
            <a:pPr marL="0" indent="0"/>
            <a:r>
              <a:rPr lang="en-US" dirty="0"/>
              <a:t>5 </a:t>
            </a:r>
            <a:r>
              <a:rPr lang="en-US" sz="1400" dirty="0"/>
              <a:t>Minute Version: Talking Points</a:t>
            </a:r>
          </a:p>
        </p:txBody>
      </p:sp>
      <p:sp>
        <p:nvSpPr>
          <p:cNvPr id="289" name="Google Shape;289;g1492c180076_0_34"/>
          <p:cNvSpPr txBox="1">
            <a:spLocks noGrp="1"/>
          </p:cNvSpPr>
          <p:nvPr>
            <p:ph type="title"/>
          </p:nvPr>
        </p:nvSpPr>
        <p:spPr>
          <a:xfrm>
            <a:off x="812952" y="1069033"/>
            <a:ext cx="9992400"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Evaluation Should Inform Decision-Making</a:t>
            </a:r>
            <a:endParaRPr dirty="0"/>
          </a:p>
        </p:txBody>
      </p:sp>
      <p:sp>
        <p:nvSpPr>
          <p:cNvPr id="290" name="Google Shape;290;g1492c180076_0_34"/>
          <p:cNvSpPr txBox="1">
            <a:spLocks noGrp="1"/>
          </p:cNvSpPr>
          <p:nvPr>
            <p:ph type="body" idx="2"/>
          </p:nvPr>
        </p:nvSpPr>
        <p:spPr>
          <a:xfrm>
            <a:off x="4124404" y="2418249"/>
            <a:ext cx="6740100" cy="3478500"/>
          </a:xfrm>
          <a:prstGeom prst="rect">
            <a:avLst/>
          </a:prstGeom>
          <a:noFill/>
          <a:ln>
            <a:noFill/>
          </a:ln>
        </p:spPr>
        <p:txBody>
          <a:bodyPr spcFirstLastPara="1" wrap="square" lIns="0" tIns="45700" rIns="91425" bIns="45700" anchor="t" anchorCtr="0">
            <a:noAutofit/>
          </a:bodyPr>
          <a:lstStyle/>
          <a:p>
            <a:pPr marL="228600" lvl="0" indent="-228600">
              <a:lnSpc>
                <a:spcPct val="100000"/>
              </a:lnSpc>
              <a:buSzPts val="2000"/>
            </a:pPr>
            <a:r>
              <a:rPr lang="en-US" sz="2000" b="0" dirty="0"/>
              <a:t>Support agency priorities</a:t>
            </a:r>
            <a:endParaRPr sz="2000" b="0" dirty="0"/>
          </a:p>
          <a:p>
            <a:pPr marL="228600" lvl="0" indent="-228600">
              <a:lnSpc>
                <a:spcPct val="100000"/>
              </a:lnSpc>
              <a:buSzPts val="2000"/>
            </a:pPr>
            <a:r>
              <a:rPr lang="en-US" sz="2000" b="0" dirty="0"/>
              <a:t>Target resources to what works</a:t>
            </a:r>
          </a:p>
          <a:p>
            <a:pPr marL="228600" lvl="0" indent="-228600">
              <a:lnSpc>
                <a:spcPct val="100000"/>
              </a:lnSpc>
              <a:buSzPts val="2000"/>
            </a:pPr>
            <a:r>
              <a:rPr lang="en-US" sz="2000" b="0" dirty="0"/>
              <a:t>Strengthen partnerships</a:t>
            </a:r>
          </a:p>
          <a:p>
            <a:pPr marL="228600" lvl="0" indent="-228600">
              <a:lnSpc>
                <a:spcPct val="100000"/>
              </a:lnSpc>
              <a:buSzPts val="2000"/>
            </a:pPr>
            <a:r>
              <a:rPr lang="en-US" sz="2000" b="0" dirty="0"/>
              <a:t>Improve existing programs</a:t>
            </a:r>
            <a:endParaRPr sz="2000" b="0" dirty="0"/>
          </a:p>
          <a:p>
            <a:pPr marL="228600" lvl="0" indent="-228600">
              <a:lnSpc>
                <a:spcPct val="100000"/>
              </a:lnSpc>
              <a:buSzPts val="2000"/>
            </a:pPr>
            <a:r>
              <a:rPr lang="en-US" sz="2000" b="0" dirty="0"/>
              <a:t>Revamp programs that do not work as intended</a:t>
            </a:r>
            <a:endParaRPr sz="2000" b="0" dirty="0"/>
          </a:p>
          <a:p>
            <a:pPr marL="228600" lvl="0" indent="-228600">
              <a:lnSpc>
                <a:spcPct val="100000"/>
              </a:lnSpc>
              <a:buSzPts val="2000"/>
            </a:pPr>
            <a:r>
              <a:rPr lang="en-US" sz="2000" b="0" dirty="0"/>
              <a:t>Promote efficient and effective use of public dollars</a:t>
            </a:r>
            <a:endParaRPr sz="2000" b="0" dirty="0"/>
          </a:p>
          <a:p>
            <a:pPr marL="228600" lvl="0" indent="-228600">
              <a:lnSpc>
                <a:spcPct val="100000"/>
              </a:lnSpc>
              <a:buSzPts val="2000"/>
            </a:pPr>
            <a:r>
              <a:rPr lang="en-US" sz="2000" b="0" dirty="0"/>
              <a:t>Build trust with transparency and a willingness to continually improve</a:t>
            </a:r>
            <a:endParaRPr sz="2000" b="0" dirty="0"/>
          </a:p>
          <a:p>
            <a:pPr marL="0" lvl="0" indent="0" algn="l" rtl="0">
              <a:lnSpc>
                <a:spcPct val="100000"/>
              </a:lnSpc>
              <a:spcBef>
                <a:spcPts val="1000"/>
              </a:spcBef>
              <a:spcAft>
                <a:spcPts val="0"/>
              </a:spcAft>
              <a:buClr>
                <a:schemeClr val="accent1"/>
              </a:buClr>
              <a:buSzPts val="2200"/>
              <a:buNone/>
            </a:pPr>
            <a:endParaRPr dirty="0"/>
          </a:p>
        </p:txBody>
      </p:sp>
      <p:pic>
        <p:nvPicPr>
          <p:cNvPr id="293" name="Google Shape;293;g1492c180076_0_34">
            <a:extLst>
              <a:ext uri="{C183D7F6-B498-43B3-948B-1728B52AA6E4}">
                <adec:decorative xmlns:adec="http://schemas.microsoft.com/office/drawing/2017/decorative" val="1"/>
              </a:ext>
            </a:extLst>
          </p:cNvPr>
          <p:cNvPicPr preferRelativeResize="0">
            <a:picLocks noChangeAspect="1"/>
          </p:cNvPicPr>
          <p:nvPr/>
        </p:nvPicPr>
        <p:blipFill>
          <a:blip r:embed="rId3">
            <a:alphaModFix/>
          </a:blip>
          <a:stretch>
            <a:fillRect/>
          </a:stretch>
        </p:blipFill>
        <p:spPr>
          <a:xfrm>
            <a:off x="812949" y="2647557"/>
            <a:ext cx="3017520" cy="3017520"/>
          </a:xfrm>
          <a:prstGeom prst="rect">
            <a:avLst/>
          </a:prstGeom>
          <a:noFill/>
          <a:ln>
            <a:noFill/>
          </a:ln>
        </p:spPr>
      </p:pic>
      <p:pic>
        <p:nvPicPr>
          <p:cNvPr id="7" name="Google Shape;231;p15">
            <a:extLst>
              <a:ext uri="{FF2B5EF4-FFF2-40B4-BE49-F238E27FC236}">
                <a16:creationId xmlns:a16="http://schemas.microsoft.com/office/drawing/2014/main" id="{1E6A93C2-42F3-EDA6-B78E-C0623AF07C30}"/>
              </a:ext>
              <a:ext uri="{C183D7F6-B498-43B3-948B-1728B52AA6E4}">
                <adec:decorative xmlns:adec="http://schemas.microsoft.com/office/drawing/2017/decorative" val="1"/>
              </a:ext>
            </a:extLst>
          </p:cNvPr>
          <p:cNvPicPr preferRelativeResize="0"/>
          <p:nvPr/>
        </p:nvPicPr>
        <p:blipFill rotWithShape="1">
          <a:blip r:embed="rId4">
            <a:alphaModFix/>
          </a:blip>
          <a:srcRect/>
          <a:stretch/>
        </p:blipFill>
        <p:spPr>
          <a:xfrm>
            <a:off x="10424240" y="5176658"/>
            <a:ext cx="1442844" cy="1442844"/>
          </a:xfrm>
          <a:prstGeom prst="rect">
            <a:avLst/>
          </a:prstGeom>
          <a:noFill/>
          <a:ln>
            <a:noFill/>
          </a:ln>
        </p:spPr>
      </p:pic>
      <p:sp>
        <p:nvSpPr>
          <p:cNvPr id="291" name="Google Shape;291;g1492c180076_0_34">
            <a:extLst>
              <a:ext uri="{C183D7F6-B498-43B3-948B-1728B52AA6E4}">
                <adec:decorative xmlns:adec="http://schemas.microsoft.com/office/drawing/2017/decorative" val="1"/>
              </a:ext>
            </a:extLst>
          </p:cNvPr>
          <p:cNvSpPr txBox="1">
            <a:spLocks noGrp="1"/>
          </p:cNvSpPr>
          <p:nvPr>
            <p:ph type="sldNum" idx="12"/>
          </p:nvPr>
        </p:nvSpPr>
        <p:spPr>
          <a:xfrm>
            <a:off x="11532471" y="228740"/>
            <a:ext cx="6693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11" name="Google Shape;311;g1492c180076_0_48"/>
          <p:cNvSpPr txBox="1">
            <a:spLocks noGrp="1"/>
          </p:cNvSpPr>
          <p:nvPr>
            <p:ph type="body" idx="3"/>
          </p:nvPr>
        </p:nvSpPr>
        <p:spPr>
          <a:xfrm>
            <a:off x="2736850" y="107653"/>
            <a:ext cx="2622600" cy="410400"/>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dirty="0"/>
              <a:t>5 Minute Version: Talking Points</a:t>
            </a:r>
          </a:p>
        </p:txBody>
      </p:sp>
      <p:sp>
        <p:nvSpPr>
          <p:cNvPr id="308" name="Google Shape;308;g1492c180076_0_48"/>
          <p:cNvSpPr txBox="1">
            <a:spLocks noGrp="1"/>
          </p:cNvSpPr>
          <p:nvPr>
            <p:ph type="title"/>
          </p:nvPr>
        </p:nvSpPr>
        <p:spPr>
          <a:xfrm>
            <a:off x="675502" y="1052308"/>
            <a:ext cx="9992400"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What’s </a:t>
            </a:r>
            <a:r>
              <a:rPr lang="en-US" dirty="0">
                <a:solidFill>
                  <a:schemeClr val="tx1"/>
                </a:solidFill>
              </a:rPr>
              <a:t>a</a:t>
            </a:r>
            <a:r>
              <a:rPr lang="en-US" dirty="0"/>
              <a:t>t Risk if We Don’t Evaluate?</a:t>
            </a:r>
            <a:endParaRPr dirty="0"/>
          </a:p>
        </p:txBody>
      </p:sp>
      <p:sp>
        <p:nvSpPr>
          <p:cNvPr id="309" name="Google Shape;309;g1492c180076_0_48"/>
          <p:cNvSpPr txBox="1">
            <a:spLocks noGrp="1"/>
          </p:cNvSpPr>
          <p:nvPr>
            <p:ph type="body" idx="2"/>
          </p:nvPr>
        </p:nvSpPr>
        <p:spPr>
          <a:xfrm>
            <a:off x="699424" y="2209043"/>
            <a:ext cx="9112247" cy="1985270"/>
          </a:xfrm>
          <a:prstGeom prst="rect">
            <a:avLst/>
          </a:prstGeom>
          <a:noFill/>
          <a:ln>
            <a:noFill/>
          </a:ln>
        </p:spPr>
        <p:txBody>
          <a:bodyPr spcFirstLastPara="1" wrap="square" lIns="0" tIns="45700" rIns="91425" bIns="45700" anchor="t" anchorCtr="0">
            <a:noAutofit/>
          </a:bodyPr>
          <a:lstStyle/>
          <a:p>
            <a:pPr marL="228600" indent="-228600">
              <a:lnSpc>
                <a:spcPct val="100000"/>
              </a:lnSpc>
              <a:buSzPts val="2000"/>
            </a:pPr>
            <a:r>
              <a:rPr lang="en-US" sz="2400" b="0" dirty="0"/>
              <a:t>We support a program or policy that does not work.</a:t>
            </a:r>
            <a:endParaRPr lang="en-US" sz="2400" b="0"/>
          </a:p>
          <a:p>
            <a:pPr marL="228600" indent="-228600">
              <a:lnSpc>
                <a:spcPct val="100000"/>
              </a:lnSpc>
              <a:buSzPts val="2000"/>
            </a:pPr>
            <a:r>
              <a:rPr lang="en-US" sz="2400" b="0" dirty="0"/>
              <a:t>We support a program or policy that hinders agency objectives.</a:t>
            </a:r>
            <a:endParaRPr sz="2400" b="0"/>
          </a:p>
          <a:p>
            <a:pPr marL="228600" indent="-228600">
              <a:lnSpc>
                <a:spcPct val="100000"/>
              </a:lnSpc>
              <a:buSzPts val="2000"/>
            </a:pPr>
            <a:r>
              <a:rPr lang="en-US" sz="2400" b="0" dirty="0"/>
              <a:t>We may not have funds to support a program or policy that does work.</a:t>
            </a:r>
            <a:endParaRPr sz="2400" b="0"/>
          </a:p>
          <a:p>
            <a:pPr marL="228600" indent="-228600">
              <a:lnSpc>
                <a:spcPct val="100000"/>
              </a:lnSpc>
              <a:buSzPts val="2000"/>
            </a:pPr>
            <a:r>
              <a:rPr lang="en-US" sz="2400" b="0" dirty="0"/>
              <a:t>We can’t demonstrate program or policy value.</a:t>
            </a:r>
            <a:endParaRPr sz="2400" b="0"/>
          </a:p>
          <a:p>
            <a:pPr marL="228600" indent="-228600">
              <a:lnSpc>
                <a:spcPct val="100000"/>
              </a:lnSpc>
              <a:buSzPts val="2000"/>
            </a:pPr>
            <a:r>
              <a:rPr lang="en-US" sz="2400" b="0" dirty="0"/>
              <a:t>We can’t show ways to improve.</a:t>
            </a:r>
            <a:endParaRPr sz="2400" b="0" dirty="0"/>
          </a:p>
          <a:p>
            <a:pPr marL="228600" marR="0" lvl="0" indent="0" algn="l" rtl="0">
              <a:lnSpc>
                <a:spcPct val="90000"/>
              </a:lnSpc>
              <a:spcBef>
                <a:spcPts val="1000"/>
              </a:spcBef>
              <a:spcAft>
                <a:spcPts val="0"/>
              </a:spcAft>
              <a:buNone/>
            </a:pPr>
            <a:endParaRPr sz="2000" b="0" dirty="0"/>
          </a:p>
          <a:p>
            <a:pPr marL="0" lvl="0" indent="0" algn="l" rtl="0">
              <a:lnSpc>
                <a:spcPct val="100000"/>
              </a:lnSpc>
              <a:spcBef>
                <a:spcPts val="1000"/>
              </a:spcBef>
              <a:spcAft>
                <a:spcPts val="0"/>
              </a:spcAft>
              <a:buClr>
                <a:schemeClr val="accent1"/>
              </a:buClr>
              <a:buSzPts val="2200"/>
              <a:buNone/>
            </a:pPr>
            <a:endParaRPr dirty="0"/>
          </a:p>
        </p:txBody>
      </p:sp>
      <p:sp>
        <p:nvSpPr>
          <p:cNvPr id="2" name="Google Shape;309;g1492c180076_0_48">
            <a:extLst>
              <a:ext uri="{FF2B5EF4-FFF2-40B4-BE49-F238E27FC236}">
                <a16:creationId xmlns:a16="http://schemas.microsoft.com/office/drawing/2014/main" id="{C5E21464-C3EA-2E1D-0992-2BA9FB4B30FD}"/>
              </a:ext>
            </a:extLst>
          </p:cNvPr>
          <p:cNvSpPr txBox="1">
            <a:spLocks/>
          </p:cNvSpPr>
          <p:nvPr/>
        </p:nvSpPr>
        <p:spPr>
          <a:xfrm>
            <a:off x="671882" y="5121956"/>
            <a:ext cx="8954895" cy="951303"/>
          </a:xfrm>
          <a:prstGeom prst="rect">
            <a:avLst/>
          </a:prstGeom>
          <a:noFill/>
          <a:ln>
            <a:noFill/>
          </a:ln>
        </p:spPr>
        <p:txBody>
          <a:bodyPr spcFirstLastPara="1" wrap="square" lIns="0" tIns="45700" rIns="91425" bIns="45700" anchor="t" anchorCtr="0">
            <a:noAutofit/>
          </a:bodyPr>
          <a:lstStyle>
            <a:defPPr marR="0" lvl="0" algn="l" rtl="0">
              <a:lnSpc>
                <a:spcPct val="100000"/>
              </a:lnSpc>
              <a:spcBef>
                <a:spcPts val="0"/>
              </a:spcBef>
              <a:spcAft>
                <a:spcPts val="0"/>
              </a:spcAft>
            </a:defPPr>
            <a:lvl1pPr marL="457200" marR="0" lvl="0" indent="-368300" algn="l" rtl="0">
              <a:lnSpc>
                <a:spcPct val="90000"/>
              </a:lnSpc>
              <a:spcBef>
                <a:spcPts val="1000"/>
              </a:spcBef>
              <a:spcAft>
                <a:spcPts val="0"/>
              </a:spcAft>
              <a:buClr>
                <a:schemeClr val="accent1"/>
              </a:buClr>
              <a:buSzPts val="2200"/>
              <a:buFont typeface="Arial"/>
              <a:buChar char="•"/>
              <a:defRPr sz="2200" b="1" i="0" u="none" strike="noStrike" cap="none">
                <a:solidFill>
                  <a:schemeClr val="accent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accent1"/>
              </a:buClr>
              <a:buSzPts val="2000"/>
              <a:buFont typeface="Arial"/>
              <a:buChar char="•"/>
              <a:defRPr sz="2000" b="0" i="0" u="none" strike="noStrike" cap="none">
                <a:solidFill>
                  <a:schemeClr val="accen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2700" indent="0">
              <a:buSzPts val="2000"/>
              <a:buNone/>
            </a:pPr>
            <a:r>
              <a:rPr lang="en-US" dirty="0">
                <a:solidFill>
                  <a:schemeClr val="accent4"/>
                </a:solidFill>
              </a:rPr>
              <a:t>Existing evidence is often limited, outdated, or can’t be generalized. Evaluation can fill key gaps in our knowledge of what works and why.</a:t>
            </a:r>
          </a:p>
        </p:txBody>
      </p:sp>
      <p:pic>
        <p:nvPicPr>
          <p:cNvPr id="8" name="Google Shape;231;p15">
            <a:extLst>
              <a:ext uri="{FF2B5EF4-FFF2-40B4-BE49-F238E27FC236}">
                <a16:creationId xmlns:a16="http://schemas.microsoft.com/office/drawing/2014/main" id="{8242CB1F-E8F7-E7F5-D844-12E183D5DE0B}"/>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424240" y="5176658"/>
            <a:ext cx="1442844" cy="1442844"/>
          </a:xfrm>
          <a:prstGeom prst="rect">
            <a:avLst/>
          </a:prstGeom>
          <a:noFill/>
          <a:ln>
            <a:noFill/>
          </a:ln>
        </p:spPr>
      </p:pic>
      <p:sp>
        <p:nvSpPr>
          <p:cNvPr id="310" name="Google Shape;310;g1492c180076_0_48">
            <a:extLst>
              <a:ext uri="{C183D7F6-B498-43B3-948B-1728B52AA6E4}">
                <adec:decorative xmlns:adec="http://schemas.microsoft.com/office/drawing/2017/decorative" val="1"/>
              </a:ext>
            </a:extLst>
          </p:cNvPr>
          <p:cNvSpPr txBox="1">
            <a:spLocks noGrp="1"/>
          </p:cNvSpPr>
          <p:nvPr>
            <p:ph type="sldNum" idx="12"/>
          </p:nvPr>
        </p:nvSpPr>
        <p:spPr>
          <a:xfrm>
            <a:off x="11532471" y="228740"/>
            <a:ext cx="6693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2" name="Google Shape;322;g1492c180076_0_60"/>
          <p:cNvSpPr txBox="1">
            <a:spLocks noGrp="1"/>
          </p:cNvSpPr>
          <p:nvPr>
            <p:ph type="body" idx="3"/>
          </p:nvPr>
        </p:nvSpPr>
        <p:spPr>
          <a:xfrm>
            <a:off x="2736850" y="107653"/>
            <a:ext cx="2622600" cy="410400"/>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dirty="0"/>
              <a:t>5 Minute Version: Talking Points</a:t>
            </a:r>
          </a:p>
        </p:txBody>
      </p:sp>
      <p:sp>
        <p:nvSpPr>
          <p:cNvPr id="319" name="Google Shape;319;g1492c180076_0_60"/>
          <p:cNvSpPr txBox="1">
            <a:spLocks noGrp="1"/>
          </p:cNvSpPr>
          <p:nvPr>
            <p:ph type="title"/>
          </p:nvPr>
        </p:nvSpPr>
        <p:spPr>
          <a:xfrm>
            <a:off x="675502" y="1052308"/>
            <a:ext cx="9992400"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Evaluation is a Key Agency Function</a:t>
            </a:r>
            <a:endParaRPr dirty="0"/>
          </a:p>
        </p:txBody>
      </p:sp>
      <p:sp>
        <p:nvSpPr>
          <p:cNvPr id="320" name="Google Shape;320;g1492c180076_0_60"/>
          <p:cNvSpPr txBox="1">
            <a:spLocks noGrp="1"/>
          </p:cNvSpPr>
          <p:nvPr>
            <p:ph type="body" idx="2"/>
          </p:nvPr>
        </p:nvSpPr>
        <p:spPr>
          <a:xfrm>
            <a:off x="5599944" y="2378008"/>
            <a:ext cx="5212930" cy="3294300"/>
          </a:xfrm>
          <a:prstGeom prst="rect">
            <a:avLst/>
          </a:prstGeom>
          <a:noFill/>
          <a:ln>
            <a:noFill/>
          </a:ln>
        </p:spPr>
        <p:txBody>
          <a:bodyPr spcFirstLastPara="1" wrap="square" lIns="0" tIns="45700" rIns="91425" bIns="45700" anchor="t" anchorCtr="0">
            <a:noAutofit/>
          </a:bodyPr>
          <a:lstStyle/>
          <a:p>
            <a:pPr marL="0" lvl="0" indent="0" algn="l" rtl="0">
              <a:spcBef>
                <a:spcPts val="1000"/>
              </a:spcBef>
              <a:spcAft>
                <a:spcPts val="0"/>
              </a:spcAft>
              <a:buNone/>
            </a:pPr>
            <a:r>
              <a:rPr lang="en-US" sz="2000" b="0" dirty="0"/>
              <a:t>Program evaluation is a key agency function to support its mission. Agencies are required to make the investments needed to support evaluation:</a:t>
            </a:r>
            <a:endParaRPr sz="2800" b="0" dirty="0">
              <a:solidFill>
                <a:srgbClr val="000000"/>
              </a:solidFill>
            </a:endParaRPr>
          </a:p>
          <a:p>
            <a:pPr marL="228600" marR="0" lvl="0" indent="-228600" algn="l" rtl="0">
              <a:lnSpc>
                <a:spcPct val="100000"/>
              </a:lnSpc>
              <a:spcBef>
                <a:spcPts val="1000"/>
              </a:spcBef>
              <a:spcAft>
                <a:spcPts val="0"/>
              </a:spcAft>
              <a:buSzPts val="2000"/>
              <a:buChar char="•"/>
            </a:pPr>
            <a:r>
              <a:rPr lang="en-US" sz="2000" dirty="0"/>
              <a:t>Planning</a:t>
            </a:r>
            <a:endParaRPr sz="2000" dirty="0"/>
          </a:p>
          <a:p>
            <a:pPr marL="228600" marR="0" lvl="0" indent="-228600" algn="l" rtl="0">
              <a:lnSpc>
                <a:spcPct val="100000"/>
              </a:lnSpc>
              <a:spcBef>
                <a:spcPts val="1000"/>
              </a:spcBef>
              <a:spcAft>
                <a:spcPts val="0"/>
              </a:spcAft>
              <a:buSzPts val="2000"/>
              <a:buChar char="•"/>
            </a:pPr>
            <a:r>
              <a:rPr lang="en-US" sz="2000" dirty="0"/>
              <a:t>Time</a:t>
            </a:r>
            <a:endParaRPr sz="2000" dirty="0"/>
          </a:p>
          <a:p>
            <a:pPr marL="228600" marR="0" lvl="0" indent="-228600" algn="l" rtl="0">
              <a:lnSpc>
                <a:spcPct val="100000"/>
              </a:lnSpc>
              <a:spcBef>
                <a:spcPts val="1000"/>
              </a:spcBef>
              <a:spcAft>
                <a:spcPts val="0"/>
              </a:spcAft>
              <a:buSzPts val="2000"/>
              <a:buChar char="•"/>
            </a:pPr>
            <a:r>
              <a:rPr lang="en-US" sz="2000" dirty="0"/>
              <a:t>Funding</a:t>
            </a:r>
            <a:endParaRPr sz="2000" dirty="0"/>
          </a:p>
          <a:p>
            <a:pPr marL="228600" marR="0" lvl="0" indent="-228600" algn="l" rtl="0">
              <a:lnSpc>
                <a:spcPct val="100000"/>
              </a:lnSpc>
              <a:spcBef>
                <a:spcPts val="1000"/>
              </a:spcBef>
              <a:spcAft>
                <a:spcPts val="0"/>
              </a:spcAft>
              <a:buSzPts val="2000"/>
              <a:buChar char="•"/>
            </a:pPr>
            <a:r>
              <a:rPr lang="en-US" sz="2000" dirty="0"/>
              <a:t>Staff</a:t>
            </a:r>
            <a:endParaRPr sz="2800" dirty="0">
              <a:solidFill>
                <a:srgbClr val="ED7D31"/>
              </a:solidFill>
            </a:endParaRPr>
          </a:p>
          <a:p>
            <a:pPr marL="0" marR="0" lvl="0" indent="0" algn="l" rtl="0">
              <a:lnSpc>
                <a:spcPct val="90000"/>
              </a:lnSpc>
              <a:spcBef>
                <a:spcPts val="1000"/>
              </a:spcBef>
              <a:spcAft>
                <a:spcPts val="0"/>
              </a:spcAft>
              <a:buNone/>
            </a:pPr>
            <a:endParaRPr sz="2800" b="0" dirty="0">
              <a:solidFill>
                <a:srgbClr val="000000"/>
              </a:solidFill>
            </a:endParaRPr>
          </a:p>
          <a:p>
            <a:pPr marL="228600" marR="0" lvl="0" indent="0" algn="l" rtl="0">
              <a:lnSpc>
                <a:spcPct val="90000"/>
              </a:lnSpc>
              <a:spcBef>
                <a:spcPts val="1000"/>
              </a:spcBef>
              <a:spcAft>
                <a:spcPts val="0"/>
              </a:spcAft>
              <a:buNone/>
            </a:pPr>
            <a:endParaRPr sz="2000" b="0" dirty="0"/>
          </a:p>
          <a:p>
            <a:pPr marL="0" lvl="0" indent="0" algn="l" rtl="0">
              <a:lnSpc>
                <a:spcPct val="100000"/>
              </a:lnSpc>
              <a:spcBef>
                <a:spcPts val="1000"/>
              </a:spcBef>
              <a:spcAft>
                <a:spcPts val="0"/>
              </a:spcAft>
              <a:buClr>
                <a:schemeClr val="accent1"/>
              </a:buClr>
              <a:buSzPts val="2200"/>
              <a:buNone/>
            </a:pPr>
            <a:endParaRPr dirty="0"/>
          </a:p>
        </p:txBody>
      </p:sp>
      <p:sp>
        <p:nvSpPr>
          <p:cNvPr id="3" name="TextBox 2">
            <a:extLst>
              <a:ext uri="{FF2B5EF4-FFF2-40B4-BE49-F238E27FC236}">
                <a16:creationId xmlns:a16="http://schemas.microsoft.com/office/drawing/2014/main" id="{2FD0FE03-651D-54E6-F4CC-B68497D84B92}"/>
              </a:ext>
            </a:extLst>
          </p:cNvPr>
          <p:cNvSpPr txBox="1"/>
          <p:nvPr/>
        </p:nvSpPr>
        <p:spPr>
          <a:xfrm>
            <a:off x="5359450" y="5542671"/>
            <a:ext cx="4824456" cy="830997"/>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Sources: </a:t>
            </a:r>
            <a:r>
              <a:rPr lang="en-US" sz="1600" dirty="0">
                <a:latin typeface="Calibri" panose="020F0502020204030204" pitchFamily="34" charset="0"/>
                <a:cs typeface="Calibri" panose="020F0502020204030204" pitchFamily="34" charset="0"/>
              </a:rPr>
              <a:t>Foundations for Evidence-Based Policymaking Act of 2018 (Public Law 115-435); Memorandum M-21-2 (OMB); Memorandum M-19-23 (OMB).</a:t>
            </a:r>
          </a:p>
        </p:txBody>
      </p:sp>
      <p:pic>
        <p:nvPicPr>
          <p:cNvPr id="7" name="Google Shape;231;p15">
            <a:extLst>
              <a:ext uri="{FF2B5EF4-FFF2-40B4-BE49-F238E27FC236}">
                <a16:creationId xmlns:a16="http://schemas.microsoft.com/office/drawing/2014/main" id="{D3A500C5-197A-B6E0-9CD9-8163FBABA999}"/>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424240" y="5176658"/>
            <a:ext cx="1442844" cy="1442844"/>
          </a:xfrm>
          <a:prstGeom prst="rect">
            <a:avLst/>
          </a:prstGeom>
          <a:noFill/>
          <a:ln>
            <a:noFill/>
          </a:ln>
        </p:spPr>
      </p:pic>
      <p:pic>
        <p:nvPicPr>
          <p:cNvPr id="2" name="Google Shape;313;g1492c180076_0_48">
            <a:extLst>
              <a:ext uri="{FF2B5EF4-FFF2-40B4-BE49-F238E27FC236}">
                <a16:creationId xmlns:a16="http://schemas.microsoft.com/office/drawing/2014/main" id="{1BAB96F3-26C2-CA46-860B-98E5DA3A83A7}"/>
              </a:ext>
              <a:ext uri="{C183D7F6-B498-43B3-948B-1728B52AA6E4}">
                <adec:decorative xmlns:adec="http://schemas.microsoft.com/office/drawing/2017/decorative" val="1"/>
              </a:ext>
            </a:extLst>
          </p:cNvPr>
          <p:cNvPicPr preferRelativeResize="0">
            <a:picLocks noChangeAspect="1"/>
          </p:cNvPicPr>
          <p:nvPr/>
        </p:nvPicPr>
        <p:blipFill>
          <a:blip r:embed="rId4">
            <a:alphaModFix/>
          </a:blip>
          <a:stretch>
            <a:fillRect/>
          </a:stretch>
        </p:blipFill>
        <p:spPr>
          <a:xfrm>
            <a:off x="530530" y="1876622"/>
            <a:ext cx="4480560" cy="4480560"/>
          </a:xfrm>
          <a:prstGeom prst="rect">
            <a:avLst/>
          </a:prstGeom>
          <a:noFill/>
          <a:ln>
            <a:noFill/>
          </a:ln>
        </p:spPr>
      </p:pic>
      <p:sp>
        <p:nvSpPr>
          <p:cNvPr id="321" name="Google Shape;321;g1492c180076_0_60">
            <a:extLst>
              <a:ext uri="{C183D7F6-B498-43B3-948B-1728B52AA6E4}">
                <adec:decorative xmlns:adec="http://schemas.microsoft.com/office/drawing/2017/decorative" val="1"/>
              </a:ext>
            </a:extLst>
          </p:cNvPr>
          <p:cNvSpPr txBox="1">
            <a:spLocks noGrp="1"/>
          </p:cNvSpPr>
          <p:nvPr>
            <p:ph type="sldNum" idx="12"/>
          </p:nvPr>
        </p:nvSpPr>
        <p:spPr>
          <a:xfrm>
            <a:off x="11532471" y="228740"/>
            <a:ext cx="6693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B134D9-553F-5C4A-B175-54D7AF25D6F8}"/>
              </a:ext>
            </a:extLst>
          </p:cNvPr>
          <p:cNvSpPr>
            <a:spLocks noGrp="1"/>
          </p:cNvSpPr>
          <p:nvPr>
            <p:ph type="title" idx="4294967295"/>
          </p:nvPr>
        </p:nvSpPr>
        <p:spPr>
          <a:xfrm>
            <a:off x="684213" y="2314575"/>
            <a:ext cx="8278812" cy="2019300"/>
          </a:xfrm>
          <a:prstGeom prst="rect">
            <a:avLst/>
          </a:prstGeom>
          <a:noFill/>
          <a:ln>
            <a:noFill/>
            <a:prstDash/>
          </a:ln>
          <a:effectLst/>
        </p:spPr>
        <p:txBody>
          <a:bodyPr rot="0" spcFirstLastPara="1" vertOverflow="overflow" horzOverflow="overflow" vert="horz" wrap="square" lIns="0" tIns="45700" rIns="91425" bIns="45700" numCol="1" spcCol="0" rtlCol="0" fromWordArt="0" anchor="ctr" anchorCtr="0" forceAA="0" compatLnSpc="1">
            <a:prstTxWarp prst="textNoShape">
              <a:avLst/>
            </a:prstTxWarp>
            <a:normAutofit/>
          </a:bodyPr>
          <a:lstStyle/>
          <a:p>
            <a:pPr marL="457200" marR="0" lvl="0" indent="-228600" algn="l" defTabSz="914400" rtl="0" eaLnBrk="1" fontAlgn="auto" latinLnBrk="0" hangingPunct="1">
              <a:lnSpc>
                <a:spcPct val="90000"/>
              </a:lnSpc>
              <a:spcBef>
                <a:spcPts val="1000"/>
              </a:spcBef>
              <a:spcAft>
                <a:spcPts val="0"/>
              </a:spcAft>
              <a:buClr>
                <a:schemeClr val="lt1"/>
              </a:buClr>
              <a:buSzPts val="5400"/>
              <a:buFont typeface="Arial"/>
              <a:buNone/>
              <a:tabLst/>
              <a:defRPr/>
            </a:pPr>
            <a:r>
              <a:rPr kumimoji="0" lang="en-US" sz="5400" b="0" i="0" u="none" strike="noStrike" kern="0" cap="none" spc="0" normalizeH="0" baseline="0" noProof="0" dirty="0">
                <a:ln>
                  <a:noFill/>
                </a:ln>
                <a:solidFill>
                  <a:schemeClr val="lt1"/>
                </a:solidFill>
                <a:effectLst/>
                <a:uLnTx/>
                <a:uFillTx/>
                <a:latin typeface="Calibri"/>
                <a:ea typeface="Calibri"/>
                <a:cs typeface="Calibri"/>
                <a:sym typeface="Calibri"/>
              </a:rPr>
              <a:t>Questions?</a:t>
            </a:r>
          </a:p>
        </p:txBody>
      </p:sp>
    </p:spTree>
    <p:extLst>
      <p:ext uri="{BB962C8B-B14F-4D97-AF65-F5344CB8AC3E}">
        <p14:creationId xmlns:p14="http://schemas.microsoft.com/office/powerpoint/2010/main" val="348131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69A34F-E68E-4828-6922-FDC6B1450285}"/>
              </a:ext>
            </a:extLst>
          </p:cNvPr>
          <p:cNvSpPr>
            <a:spLocks noGrp="1"/>
          </p:cNvSpPr>
          <p:nvPr>
            <p:ph type="title" idx="4294967295"/>
          </p:nvPr>
        </p:nvSpPr>
        <p:spPr>
          <a:xfrm>
            <a:off x="3068638" y="1633538"/>
            <a:ext cx="5770562" cy="684212"/>
          </a:xfrm>
          <a:prstGeom prst="rect">
            <a:avLst/>
          </a:prstGeom>
          <a:noFill/>
          <a:ln>
            <a:noFill/>
            <a:prstDash/>
          </a:ln>
          <a:effectLst/>
        </p:spPr>
        <p:txBody>
          <a:bodyPr rot="0" spcFirstLastPara="1" vertOverflow="overflow" horzOverflow="overflow" vert="horz" wrap="square" lIns="0" tIns="45700" rIns="91425" bIns="45700" numCol="1" spcCol="0" rtlCol="0" fromWordArt="0" anchor="t" anchorCtr="0" forceAA="0" compatLnSpc="1">
            <a:prstTxWarp prst="textNoShape">
              <a:avLst/>
            </a:prstTxWarp>
            <a:normAutofit/>
          </a:bodyPr>
          <a:lstStyle/>
          <a:p>
            <a:pPr marL="457200" marR="0" lvl="0" indent="-228600" algn="ctr" defTabSz="914400" rtl="0" eaLnBrk="1" fontAlgn="auto" latinLnBrk="0" hangingPunct="1">
              <a:lnSpc>
                <a:spcPct val="90000"/>
              </a:lnSpc>
              <a:spcBef>
                <a:spcPts val="1000"/>
              </a:spcBef>
              <a:spcAft>
                <a:spcPts val="0"/>
              </a:spcAft>
              <a:buClr>
                <a:schemeClr val="accent2"/>
              </a:buClr>
              <a:buSzPts val="9000"/>
              <a:buFont typeface="Arial"/>
              <a:buNone/>
              <a:tabLst/>
              <a:defRPr/>
            </a:pPr>
            <a:r>
              <a:rPr kumimoji="0" lang="en-US" sz="2800" b="0" i="0" u="none" strike="noStrike" kern="0" cap="none" spc="0" normalizeH="0" baseline="0" noProof="0" dirty="0">
                <a:ln>
                  <a:noFill/>
                </a:ln>
                <a:solidFill>
                  <a:schemeClr val="bg1"/>
                </a:solidFill>
                <a:effectLst/>
                <a:uLnTx/>
                <a:uFillTx/>
                <a:latin typeface="Calibri"/>
                <a:ea typeface="Calibri"/>
                <a:cs typeface="Calibri"/>
                <a:sym typeface="Calibri"/>
              </a:rPr>
              <a:t>Acknowledgments</a:t>
            </a:r>
            <a:r>
              <a:rPr kumimoji="0" lang="en-US" sz="2800" b="1" i="0" u="none" strike="noStrike" kern="0" cap="none" spc="0" normalizeH="0" baseline="0" noProof="0" dirty="0">
                <a:ln>
                  <a:noFill/>
                </a:ln>
                <a:solidFill>
                  <a:schemeClr val="bg1"/>
                </a:solidFill>
                <a:effectLst/>
                <a:uLnTx/>
                <a:uFillTx/>
                <a:latin typeface="Calibri"/>
                <a:ea typeface="Calibri"/>
                <a:cs typeface="Calibri"/>
                <a:sym typeface="Calibri"/>
              </a:rPr>
              <a:t> </a:t>
            </a:r>
          </a:p>
        </p:txBody>
      </p:sp>
      <p:sp>
        <p:nvSpPr>
          <p:cNvPr id="4" name="Text Placeholder 3">
            <a:extLst>
              <a:ext uri="{FF2B5EF4-FFF2-40B4-BE49-F238E27FC236}">
                <a16:creationId xmlns:a16="http://schemas.microsoft.com/office/drawing/2014/main" id="{918CDC11-16D7-C30B-0DA0-63FAFDE22C59}"/>
              </a:ext>
            </a:extLst>
          </p:cNvPr>
          <p:cNvSpPr>
            <a:spLocks noGrp="1"/>
          </p:cNvSpPr>
          <p:nvPr>
            <p:ph type="body" idx="3"/>
          </p:nvPr>
        </p:nvSpPr>
        <p:spPr>
          <a:xfrm>
            <a:off x="692150" y="2317071"/>
            <a:ext cx="9858375" cy="3382393"/>
          </a:xfrm>
        </p:spPr>
        <p:txBody>
          <a:bodyPr>
            <a:normAutofit lnSpcReduction="10000"/>
          </a:bodyPr>
          <a:lstStyle/>
          <a:p>
            <a:endParaRPr lang="en-US" sz="800" dirty="0"/>
          </a:p>
          <a:p>
            <a:pPr>
              <a:spcBef>
                <a:spcPts val="1000"/>
              </a:spcBef>
              <a:buClr>
                <a:schemeClr val="accent2"/>
              </a:buClr>
              <a:buSzPts val="9000"/>
            </a:pPr>
            <a:r>
              <a:rPr lang="en-US" sz="1600" b="1" dirty="0">
                <a:solidFill>
                  <a:schemeClr val="bg1"/>
                </a:solidFill>
              </a:rPr>
              <a:t>Partners </a:t>
            </a:r>
          </a:p>
          <a:p>
            <a:r>
              <a:rPr lang="en-US" sz="1600" dirty="0"/>
              <a:t>Danielle Berman (Office of Management and Budget)</a:t>
            </a:r>
          </a:p>
          <a:p>
            <a:r>
              <a:rPr lang="en-US" sz="1600" dirty="0"/>
              <a:t>Lauren Deutsch (Office of Management and Budget)</a:t>
            </a:r>
          </a:p>
          <a:p>
            <a:r>
              <a:rPr lang="en-US" sz="1600" dirty="0"/>
              <a:t>Diana Epstein (Office of Management and Budget)</a:t>
            </a:r>
          </a:p>
          <a:p>
            <a:r>
              <a:rPr lang="en-US" sz="1600" dirty="0"/>
              <a:t>Susan Jenkins (Office of the Assistant Secretary for Planning and Evaluation)</a:t>
            </a:r>
          </a:p>
          <a:p>
            <a:r>
              <a:rPr lang="en-US" sz="1600" dirty="0"/>
              <a:t>Daniel Kim (Office of the Assistant Secretary for Planning and Evaluation)</a:t>
            </a:r>
          </a:p>
          <a:p>
            <a:r>
              <a:rPr lang="en-US" sz="1600" dirty="0"/>
              <a:t>Erika </a:t>
            </a:r>
            <a:r>
              <a:rPr lang="en-US" sz="1600" dirty="0" err="1"/>
              <a:t>Liliedahl</a:t>
            </a:r>
            <a:r>
              <a:rPr lang="en-US" sz="1600" dirty="0"/>
              <a:t> (Office of Management and Budget)</a:t>
            </a:r>
          </a:p>
          <a:p>
            <a:r>
              <a:rPr lang="en-US" sz="1600" dirty="0"/>
              <a:t>Erica Zielewski (Office of Management and Budget) </a:t>
            </a:r>
          </a:p>
          <a:p>
            <a:endParaRPr lang="en-US" sz="1600" b="1" dirty="0">
              <a:solidFill>
                <a:schemeClr val="bg1"/>
              </a:solidFill>
            </a:endParaRPr>
          </a:p>
          <a:p>
            <a:pPr>
              <a:spcBef>
                <a:spcPts val="1000"/>
              </a:spcBef>
              <a:buClr>
                <a:schemeClr val="accent2"/>
              </a:buClr>
              <a:buSzPts val="9000"/>
            </a:pPr>
            <a:r>
              <a:rPr lang="en-US" sz="1600" b="1" dirty="0">
                <a:solidFill>
                  <a:schemeClr val="bg1"/>
                </a:solidFill>
              </a:rPr>
              <a:t>Steering Committee </a:t>
            </a:r>
          </a:p>
          <a:p>
            <a:r>
              <a:rPr lang="en-US" sz="1600" dirty="0"/>
              <a:t>Kelly Bidwell (General Services Administration)</a:t>
            </a:r>
          </a:p>
          <a:p>
            <a:r>
              <a:rPr lang="en-US" sz="1600" dirty="0"/>
              <a:t>Kriti Jain (Administration for Children and Families) </a:t>
            </a:r>
          </a:p>
          <a:p>
            <a:r>
              <a:rPr lang="en-US" sz="1600" dirty="0"/>
              <a:t>Dan Kidder (Centers for Disease Control and Prevention) </a:t>
            </a:r>
          </a:p>
          <a:p>
            <a:r>
              <a:rPr lang="en-US" sz="1600" dirty="0"/>
              <a:t>Rebecca Kruse (Department of Homeland Security) </a:t>
            </a:r>
          </a:p>
          <a:p>
            <a:endParaRPr lang="en-US" sz="800" dirty="0"/>
          </a:p>
          <a:p>
            <a:endParaRPr lang="en-US" sz="800" dirty="0"/>
          </a:p>
          <a:p>
            <a:endParaRPr lang="en-US" sz="1600" dirty="0"/>
          </a:p>
        </p:txBody>
      </p:sp>
    </p:spTree>
    <p:extLst>
      <p:ext uri="{BB962C8B-B14F-4D97-AF65-F5344CB8AC3E}">
        <p14:creationId xmlns:p14="http://schemas.microsoft.com/office/powerpoint/2010/main" val="272395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3" name="Google Shape;263;p4"/>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dirty="0"/>
              <a:t>5 Minute Version: Talking Points </a:t>
            </a:r>
            <a:endParaRPr sz="1400" dirty="0"/>
          </a:p>
        </p:txBody>
      </p:sp>
      <p:sp>
        <p:nvSpPr>
          <p:cNvPr id="260" name="Google Shape;260;p4"/>
          <p:cNvSpPr txBox="1">
            <a:spLocks noGrp="1"/>
          </p:cNvSpPr>
          <p:nvPr>
            <p:ph type="title"/>
          </p:nvPr>
        </p:nvSpPr>
        <p:spPr>
          <a:xfrm>
            <a:off x="675503" y="1052308"/>
            <a:ext cx="9547654" cy="1325563"/>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Evaluation is a Tool to Answer Questions</a:t>
            </a:r>
            <a:endParaRPr dirty="0"/>
          </a:p>
        </p:txBody>
      </p:sp>
      <p:sp>
        <p:nvSpPr>
          <p:cNvPr id="261" name="Google Shape;261;p4"/>
          <p:cNvSpPr txBox="1">
            <a:spLocks noGrp="1"/>
          </p:cNvSpPr>
          <p:nvPr>
            <p:ph type="body" idx="1"/>
          </p:nvPr>
        </p:nvSpPr>
        <p:spPr>
          <a:xfrm>
            <a:off x="677249" y="2369011"/>
            <a:ext cx="7691515" cy="4350823"/>
          </a:xfrm>
          <a:prstGeom prst="rect">
            <a:avLst/>
          </a:prstGeom>
          <a:noFill/>
          <a:ln>
            <a:noFill/>
          </a:ln>
        </p:spPr>
        <p:txBody>
          <a:bodyPr spcFirstLastPara="1" wrap="square" lIns="0" tIns="45700" rIns="91425" bIns="45700" anchor="t" anchorCtr="0">
            <a:noAutofit/>
          </a:bodyPr>
          <a:lstStyle/>
          <a:p>
            <a:pPr marL="228600" indent="-228600">
              <a:lnSpc>
                <a:spcPct val="100000"/>
              </a:lnSpc>
              <a:buSzPts val="2000"/>
            </a:pPr>
            <a:r>
              <a:rPr lang="en-US" sz="2400" b="0" dirty="0"/>
              <a:t>Are we meeting our objectives and reaching our goals?</a:t>
            </a:r>
          </a:p>
          <a:p>
            <a:pPr marL="685800" lvl="1" indent="-228600">
              <a:lnSpc>
                <a:spcPct val="100000"/>
              </a:lnSpc>
            </a:pPr>
            <a:r>
              <a:rPr lang="en-US" sz="2400" dirty="0"/>
              <a:t>Evidence to demonstrate success</a:t>
            </a:r>
          </a:p>
          <a:p>
            <a:pPr marL="685800" lvl="1" indent="-228600">
              <a:lnSpc>
                <a:spcPct val="100000"/>
              </a:lnSpc>
            </a:pPr>
            <a:r>
              <a:rPr lang="en-US" sz="2400" b="0" dirty="0"/>
              <a:t>Justify funding requests </a:t>
            </a:r>
          </a:p>
          <a:p>
            <a:pPr marL="228600" indent="-228600">
              <a:lnSpc>
                <a:spcPct val="100000"/>
              </a:lnSpc>
              <a:buSzPts val="2000"/>
            </a:pPr>
            <a:r>
              <a:rPr lang="en-US" sz="2400" b="0" dirty="0"/>
              <a:t>Continuous quality improvement</a:t>
            </a:r>
          </a:p>
          <a:p>
            <a:pPr marL="685800" lvl="1" indent="-228600">
              <a:lnSpc>
                <a:spcPct val="100000"/>
              </a:lnSpc>
            </a:pPr>
            <a:r>
              <a:rPr lang="en-US" sz="2400" dirty="0"/>
              <a:t>What works, for whom, under what circumstances,  and why?</a:t>
            </a:r>
          </a:p>
          <a:p>
            <a:pPr marL="685800" lvl="1" indent="-228600">
              <a:lnSpc>
                <a:spcPct val="100000"/>
              </a:lnSpc>
            </a:pPr>
            <a:r>
              <a:rPr lang="en-US" sz="2400" dirty="0"/>
              <a:t>Do we have the right people in the right places?</a:t>
            </a:r>
          </a:p>
          <a:p>
            <a:pPr marL="685800" lvl="1" indent="-228600">
              <a:lnSpc>
                <a:spcPct val="100000"/>
              </a:lnSpc>
            </a:pPr>
            <a:r>
              <a:rPr lang="en-US" sz="2400" dirty="0"/>
              <a:t>How</a:t>
            </a:r>
            <a:r>
              <a:rPr lang="en-US" sz="2400" b="0" dirty="0"/>
              <a:t> can we improve processes or workstreams?</a:t>
            </a:r>
            <a:endParaRPr sz="2000" b="0" dirty="0">
              <a:latin typeface="Calibri"/>
              <a:ea typeface="Calibri"/>
              <a:cs typeface="Calibri"/>
              <a:sym typeface="Calibri"/>
            </a:endParaRPr>
          </a:p>
          <a:p>
            <a:pPr marL="228600" lvl="0" indent="-101600" algn="l" rtl="0">
              <a:lnSpc>
                <a:spcPct val="100000"/>
              </a:lnSpc>
              <a:spcBef>
                <a:spcPts val="1000"/>
              </a:spcBef>
              <a:spcAft>
                <a:spcPts val="0"/>
              </a:spcAft>
              <a:buClr>
                <a:schemeClr val="accent1"/>
              </a:buClr>
              <a:buSzPts val="2000"/>
              <a:buNone/>
            </a:pPr>
            <a:endParaRPr sz="2000" b="0" dirty="0">
              <a:latin typeface="Calibri"/>
              <a:ea typeface="Calibri"/>
              <a:cs typeface="Calibri"/>
              <a:sym typeface="Calibri"/>
            </a:endParaRPr>
          </a:p>
          <a:p>
            <a:pPr marL="0" lvl="0" indent="0" algn="l" rtl="0">
              <a:lnSpc>
                <a:spcPct val="100000"/>
              </a:lnSpc>
              <a:spcBef>
                <a:spcPts val="1000"/>
              </a:spcBef>
              <a:spcAft>
                <a:spcPts val="0"/>
              </a:spcAft>
              <a:buClr>
                <a:schemeClr val="accent1"/>
              </a:buClr>
              <a:buSzPts val="2200"/>
              <a:buNone/>
            </a:pPr>
            <a:endParaRPr dirty="0"/>
          </a:p>
          <a:p>
            <a:pPr marL="0" lvl="0" indent="0" algn="l" rtl="0">
              <a:lnSpc>
                <a:spcPct val="100000"/>
              </a:lnSpc>
              <a:spcBef>
                <a:spcPts val="1000"/>
              </a:spcBef>
              <a:spcAft>
                <a:spcPts val="0"/>
              </a:spcAft>
              <a:buClr>
                <a:schemeClr val="accent1"/>
              </a:buClr>
              <a:buSzPts val="2200"/>
              <a:buNone/>
            </a:pPr>
            <a:endParaRPr dirty="0"/>
          </a:p>
          <a:p>
            <a:pPr marL="0" lvl="0" indent="0" algn="l" rtl="0">
              <a:lnSpc>
                <a:spcPct val="100000"/>
              </a:lnSpc>
              <a:spcBef>
                <a:spcPts val="1000"/>
              </a:spcBef>
              <a:spcAft>
                <a:spcPts val="0"/>
              </a:spcAft>
              <a:buClr>
                <a:schemeClr val="accent1"/>
              </a:buClr>
              <a:buSzPts val="2200"/>
              <a:buNone/>
            </a:pPr>
            <a:endParaRPr dirty="0"/>
          </a:p>
        </p:txBody>
      </p:sp>
      <p:sp>
        <p:nvSpPr>
          <p:cNvPr id="262" name="Google Shape;262;p4">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dirty="0"/>
          </a:p>
        </p:txBody>
      </p:sp>
      <p:pic>
        <p:nvPicPr>
          <p:cNvPr id="7" name="Google Shape;231;p15">
            <a:extLst>
              <a:ext uri="{FF2B5EF4-FFF2-40B4-BE49-F238E27FC236}">
                <a16:creationId xmlns:a16="http://schemas.microsoft.com/office/drawing/2014/main" id="{9E48A0E6-453B-5BE1-8257-098C16983AD9}"/>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424240" y="5176658"/>
            <a:ext cx="1442844" cy="1442844"/>
          </a:xfrm>
          <a:prstGeom prst="rect">
            <a:avLst/>
          </a:prstGeom>
          <a:noFill/>
          <a:ln>
            <a:noFill/>
          </a:ln>
        </p:spPr>
      </p:pic>
      <p:pic>
        <p:nvPicPr>
          <p:cNvPr id="3" name="Picture 2">
            <a:extLst>
              <a:ext uri="{FF2B5EF4-FFF2-40B4-BE49-F238E27FC236}">
                <a16:creationId xmlns:a16="http://schemas.microsoft.com/office/drawing/2014/main" id="{E70B9AB9-CDFA-DF60-48F7-E6F68F19F72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711440" y="1052308"/>
            <a:ext cx="4480560" cy="4480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 name="Text Placeholder 1">
            <a:extLst>
              <a:ext uri="{FF2B5EF4-FFF2-40B4-BE49-F238E27FC236}">
                <a16:creationId xmlns:a16="http://schemas.microsoft.com/office/drawing/2014/main" id="{B875104E-8DC2-A118-A4A5-82DDB15950AE}"/>
              </a:ext>
            </a:extLst>
          </p:cNvPr>
          <p:cNvSpPr>
            <a:spLocks noGrp="1"/>
          </p:cNvSpPr>
          <p:nvPr>
            <p:ph type="body" idx="3"/>
          </p:nvPr>
        </p:nvSpPr>
        <p:spPr>
          <a:xfrm>
            <a:off x="2574012" y="120276"/>
            <a:ext cx="3407688" cy="410465"/>
          </a:xfrm>
        </p:spPr>
        <p:txBody>
          <a:bodyPr/>
          <a:lstStyle/>
          <a:p>
            <a:r>
              <a:rPr lang="en-US" sz="1400" dirty="0"/>
              <a:t>5 Minute Version: Talking Points</a:t>
            </a:r>
          </a:p>
        </p:txBody>
      </p:sp>
      <p:sp>
        <p:nvSpPr>
          <p:cNvPr id="300" name="Google Shape;300;p10"/>
          <p:cNvSpPr txBox="1">
            <a:spLocks noGrp="1"/>
          </p:cNvSpPr>
          <p:nvPr>
            <p:ph type="title"/>
          </p:nvPr>
        </p:nvSpPr>
        <p:spPr>
          <a:xfrm>
            <a:off x="615630" y="1052308"/>
            <a:ext cx="11251454" cy="1325563"/>
          </a:xfrm>
          <a:prstGeom prst="rect">
            <a:avLst/>
          </a:prstGeom>
          <a:noFill/>
          <a:ln>
            <a:noFill/>
          </a:ln>
        </p:spPr>
        <p:txBody>
          <a:bodyPr spcFirstLastPara="1" wrap="square" lIns="0" tIns="45700" rIns="91425" bIns="45700" anchor="ctr" anchorCtr="0">
            <a:noAutofit/>
          </a:bodyPr>
          <a:lstStyle/>
          <a:p>
            <a:pPr>
              <a:buClr>
                <a:schemeClr val="dk2"/>
              </a:buClr>
            </a:pPr>
            <a:r>
              <a:rPr lang="en-US" dirty="0"/>
              <a:t>Evaluating Impact: Department of Labor National Job Corps </a:t>
            </a:r>
          </a:p>
        </p:txBody>
      </p:sp>
      <p:sp>
        <p:nvSpPr>
          <p:cNvPr id="299" name="Google Shape;299;p10"/>
          <p:cNvSpPr txBox="1">
            <a:spLocks noGrp="1"/>
          </p:cNvSpPr>
          <p:nvPr>
            <p:ph type="body" idx="1"/>
          </p:nvPr>
        </p:nvSpPr>
        <p:spPr>
          <a:xfrm>
            <a:off x="615630" y="2095441"/>
            <a:ext cx="5667654" cy="3951632"/>
          </a:xfrm>
          <a:prstGeom prst="rect">
            <a:avLst/>
          </a:prstGeom>
          <a:noFill/>
          <a:ln>
            <a:noFill/>
          </a:ln>
        </p:spPr>
        <p:txBody>
          <a:bodyPr spcFirstLastPara="1" wrap="square" lIns="0" tIns="45700" rIns="91425" bIns="0" anchor="b" anchorCtr="0">
            <a:noAutofit/>
          </a:bodyPr>
          <a:lstStyle/>
          <a:p>
            <a:pPr marL="0" indent="0">
              <a:lnSpc>
                <a:spcPct val="107000"/>
              </a:lnSpc>
              <a:spcBef>
                <a:spcPts val="0"/>
              </a:spcBef>
              <a:buNone/>
            </a:pPr>
            <a:r>
              <a:rPr lang="en-US" sz="2000" dirty="0">
                <a:solidFill>
                  <a:srgbClr val="C00000"/>
                </a:solidFill>
                <a:effectLst/>
                <a:latin typeface="Calibri" panose="020F0502020204030204" pitchFamily="34" charset="0"/>
                <a:ea typeface="Times New Roman" panose="02020603050405020304" pitchFamily="18" charset="0"/>
                <a:cs typeface="Calibri" panose="020F0502020204030204" pitchFamily="34" charset="0"/>
              </a:rPr>
              <a:t>Questions about Impact</a:t>
            </a:r>
          </a:p>
          <a:p>
            <a:pPr marL="285750" indent="-285750">
              <a:lnSpc>
                <a:spcPct val="107000"/>
              </a:lnSpc>
              <a:spcBef>
                <a:spcPts val="0"/>
              </a:spcBef>
            </a:pPr>
            <a:r>
              <a:rPr lang="en-US" sz="2000" b="0" dirty="0">
                <a:effectLst/>
                <a:latin typeface="Calibri" panose="020F0502020204030204" pitchFamily="34" charset="0"/>
                <a:ea typeface="Times New Roman" panose="02020603050405020304" pitchFamily="18" charset="0"/>
                <a:cs typeface="Calibri" panose="020F0502020204030204" pitchFamily="34" charset="0"/>
              </a:rPr>
              <a:t>Twenty years after random assignment, what were the impacts of Job Corps on participants annual employment and earnings overall and by age group?</a:t>
            </a:r>
          </a:p>
          <a:p>
            <a:pPr marL="285750" indent="-285750">
              <a:lnSpc>
                <a:spcPct val="107000"/>
              </a:lnSpc>
              <a:spcBef>
                <a:spcPts val="0"/>
              </a:spcBef>
            </a:pPr>
            <a:r>
              <a:rPr lang="en-US" sz="2000" b="0" dirty="0">
                <a:effectLst/>
                <a:latin typeface="Calibri" panose="020F0502020204030204" pitchFamily="34" charset="0"/>
                <a:ea typeface="Times New Roman" panose="02020603050405020304" pitchFamily="18" charset="0"/>
                <a:cs typeface="Calibri" panose="020F0502020204030204" pitchFamily="34" charset="0"/>
              </a:rPr>
              <a:t>What were impacts on types of employment (hourly wage and salaried employment, contractor employment, and self-employment); the receipt of SSDI benefits; and spouse employment? </a:t>
            </a:r>
          </a:p>
          <a:p>
            <a:pPr marL="285750" indent="-285750">
              <a:lnSpc>
                <a:spcPct val="107000"/>
              </a:lnSpc>
              <a:spcBef>
                <a:spcPts val="0"/>
              </a:spcBef>
            </a:pPr>
            <a:r>
              <a:rPr lang="en-US" sz="2000" b="0" dirty="0">
                <a:effectLst/>
                <a:latin typeface="Calibri" panose="020F0502020204030204" pitchFamily="34" charset="0"/>
                <a:ea typeface="Times New Roman" panose="02020603050405020304" pitchFamily="18" charset="0"/>
                <a:cs typeface="Calibri" panose="020F0502020204030204" pitchFamily="34" charset="0"/>
              </a:rPr>
              <a:t>Did the program have an effect on tax filing, liabilities, and balances due?</a:t>
            </a:r>
            <a:endParaRPr sz="2000" b="0" dirty="0">
              <a:latin typeface="Calibri" panose="020F0502020204030204" pitchFamily="34" charset="0"/>
              <a:cs typeface="Calibri" panose="020F0502020204030204" pitchFamily="34" charset="0"/>
            </a:endParaRPr>
          </a:p>
        </p:txBody>
      </p:sp>
      <p:sp>
        <p:nvSpPr>
          <p:cNvPr id="301" name="Google Shape;301;p10"/>
          <p:cNvSpPr txBox="1">
            <a:spLocks noGrp="1"/>
          </p:cNvSpPr>
          <p:nvPr>
            <p:ph type="body" idx="2"/>
          </p:nvPr>
        </p:nvSpPr>
        <p:spPr>
          <a:xfrm>
            <a:off x="6649474" y="2456888"/>
            <a:ext cx="4028661" cy="3348804"/>
          </a:xfrm>
          <a:prstGeom prst="rect">
            <a:avLst/>
          </a:prstGeom>
          <a:noFill/>
          <a:ln>
            <a:noFill/>
          </a:ln>
        </p:spPr>
        <p:txBody>
          <a:bodyPr spcFirstLastPara="1" wrap="square" lIns="0" tIns="45700" rIns="91425" bIns="45700" anchor="t" anchorCtr="0">
            <a:noAutofit/>
          </a:bodyPr>
          <a:lstStyle/>
          <a:p>
            <a:pPr marL="0" lvl="0" indent="0" algn="l" rtl="0">
              <a:lnSpc>
                <a:spcPct val="100000"/>
              </a:lnSpc>
              <a:spcBef>
                <a:spcPts val="0"/>
              </a:spcBef>
              <a:spcAft>
                <a:spcPts val="0"/>
              </a:spcAft>
              <a:buClr>
                <a:schemeClr val="accent1"/>
              </a:buClr>
              <a:buSzPts val="2200"/>
              <a:buNone/>
            </a:pPr>
            <a:r>
              <a:rPr lang="en-US" sz="2000" dirty="0">
                <a:solidFill>
                  <a:srgbClr val="C00000"/>
                </a:solidFill>
                <a:latin typeface="Calibri" panose="020F0502020204030204" pitchFamily="34" charset="0"/>
                <a:cs typeface="Calibri" panose="020F0502020204030204" pitchFamily="34" charset="0"/>
              </a:rPr>
              <a:t>Selected Findings</a:t>
            </a:r>
          </a:p>
          <a:p>
            <a:pPr marL="285750" indent="-285750">
              <a:lnSpc>
                <a:spcPct val="100000"/>
              </a:lnSpc>
              <a:spcBef>
                <a:spcPts val="0"/>
              </a:spcBef>
            </a:pPr>
            <a:r>
              <a:rPr lang="en-US" sz="2000" b="0" dirty="0">
                <a:effectLst/>
                <a:latin typeface="Calibri" panose="020F0502020204030204" pitchFamily="34" charset="0"/>
                <a:ea typeface="Times New Roman" panose="02020603050405020304" pitchFamily="18" charset="0"/>
                <a:cs typeface="Calibri" panose="020F0502020204030204" pitchFamily="34" charset="0"/>
              </a:rPr>
              <a:t>Twenty-year results similar to results from the nine-year study.</a:t>
            </a:r>
            <a:endParaRPr lang="en-US" sz="2000" b="0" dirty="0">
              <a:latin typeface="Calibri" panose="020F0502020204030204" pitchFamily="34" charset="0"/>
              <a:ea typeface="Times New Roman" panose="02020603050405020304" pitchFamily="18" charset="0"/>
              <a:cs typeface="Calibri" panose="020F0502020204030204" pitchFamily="34" charset="0"/>
            </a:endParaRPr>
          </a:p>
          <a:p>
            <a:pPr marL="285750" indent="-285750">
              <a:lnSpc>
                <a:spcPct val="100000"/>
              </a:lnSpc>
              <a:spcBef>
                <a:spcPts val="0"/>
              </a:spcBef>
            </a:pPr>
            <a:r>
              <a:rPr lang="en-US" sz="2000" b="0" dirty="0">
                <a:effectLst/>
                <a:latin typeface="Calibri" panose="020F0502020204030204" pitchFamily="34" charset="0"/>
                <a:ea typeface="Times New Roman" panose="02020603050405020304" pitchFamily="18" charset="0"/>
                <a:cs typeface="Calibri" panose="020F0502020204030204" pitchFamily="34" charset="0"/>
              </a:rPr>
              <a:t>Positive program effects persisted for the 20- to 24-year-olds in the longer term, but the effects did not grow.</a:t>
            </a:r>
            <a:endParaRPr lang="en-US" sz="2000" b="0" dirty="0">
              <a:latin typeface="Calibri" panose="020F0502020204030204" pitchFamily="34" charset="0"/>
              <a:ea typeface="Times New Roman" panose="02020603050405020304" pitchFamily="18" charset="0"/>
              <a:cs typeface="Calibri" panose="020F0502020204030204" pitchFamily="34" charset="0"/>
            </a:endParaRPr>
          </a:p>
          <a:p>
            <a:pPr marL="285750" indent="-285750">
              <a:lnSpc>
                <a:spcPct val="100000"/>
              </a:lnSpc>
              <a:spcBef>
                <a:spcPts val="0"/>
              </a:spcBef>
            </a:pPr>
            <a:r>
              <a:rPr lang="en-US" sz="2000" b="0" dirty="0">
                <a:effectLst/>
                <a:latin typeface="Calibri" panose="020F0502020204030204" pitchFamily="34" charset="0"/>
                <a:ea typeface="Times New Roman" panose="02020603050405020304" pitchFamily="18" charset="0"/>
                <a:cs typeface="Calibri" panose="020F0502020204030204" pitchFamily="34" charset="0"/>
              </a:rPr>
              <a:t>No evidence of long-term program effects on employment and earnings for the overall sample or for the 16- to 19-year-olds.</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98" name="Google Shape;298;p10">
            <a:extLst>
              <a:ext uri="{C183D7F6-B498-43B3-948B-1728B52AA6E4}">
                <adec:decorative xmlns:adec="http://schemas.microsoft.com/office/drawing/2017/decorative" val="1"/>
              </a:ext>
            </a:extLst>
          </p:cNvPr>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dirty="0"/>
          </a:p>
        </p:txBody>
      </p:sp>
      <p:pic>
        <p:nvPicPr>
          <p:cNvPr id="7" name="Google Shape;231;p15">
            <a:extLst>
              <a:ext uri="{FF2B5EF4-FFF2-40B4-BE49-F238E27FC236}">
                <a16:creationId xmlns:a16="http://schemas.microsoft.com/office/drawing/2014/main" id="{78F4CDB9-70BD-4EAA-6561-6217145E20DB}"/>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678135" y="5306667"/>
            <a:ext cx="1442844" cy="1442844"/>
          </a:xfrm>
          <a:prstGeom prst="rect">
            <a:avLst/>
          </a:prstGeom>
          <a:noFill/>
          <a:ln>
            <a:noFill/>
          </a:ln>
        </p:spPr>
      </p:pic>
    </p:spTree>
    <p:extLst>
      <p:ext uri="{BB962C8B-B14F-4D97-AF65-F5344CB8AC3E}">
        <p14:creationId xmlns:p14="http://schemas.microsoft.com/office/powerpoint/2010/main" val="104289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A77CD88-156B-2E97-1346-71D6E332F48A}"/>
              </a:ext>
            </a:extLst>
          </p:cNvPr>
          <p:cNvSpPr>
            <a:spLocks noGrp="1"/>
          </p:cNvSpPr>
          <p:nvPr>
            <p:ph type="body" idx="3"/>
          </p:nvPr>
        </p:nvSpPr>
        <p:spPr/>
        <p:txBody>
          <a:bodyPr/>
          <a:lstStyle/>
          <a:p>
            <a:pPr marL="228600"/>
            <a:r>
              <a:rPr lang="en-US" dirty="0"/>
              <a:t>5 Minute Version: Talking Points</a:t>
            </a:r>
          </a:p>
        </p:txBody>
      </p:sp>
      <p:sp>
        <p:nvSpPr>
          <p:cNvPr id="2" name="Title 1">
            <a:extLst>
              <a:ext uri="{FF2B5EF4-FFF2-40B4-BE49-F238E27FC236}">
                <a16:creationId xmlns:a16="http://schemas.microsoft.com/office/drawing/2014/main" id="{6052C570-2F77-3A33-9534-DF535FCE1072}"/>
              </a:ext>
            </a:extLst>
          </p:cNvPr>
          <p:cNvSpPr>
            <a:spLocks noGrp="1"/>
          </p:cNvSpPr>
          <p:nvPr>
            <p:ph type="title"/>
          </p:nvPr>
        </p:nvSpPr>
        <p:spPr>
          <a:xfrm>
            <a:off x="675502" y="772768"/>
            <a:ext cx="9547654" cy="1325563"/>
          </a:xfrm>
        </p:spPr>
        <p:txBody>
          <a:bodyPr>
            <a:normAutofit fontScale="90000"/>
          </a:bodyPr>
          <a:lstStyle/>
          <a:p>
            <a:r>
              <a:rPr lang="en-US" dirty="0"/>
              <a:t>Evaluating Factors Influencing Flood Insurance Coverage for Single-Family Homes in Two </a:t>
            </a:r>
            <a:r>
              <a:rPr lang="en-US" dirty="0">
                <a:solidFill>
                  <a:srgbClr val="0A2645"/>
                </a:solidFill>
              </a:rPr>
              <a:t>States (Pilot)</a:t>
            </a:r>
            <a:endParaRPr lang="en-US" dirty="0"/>
          </a:p>
        </p:txBody>
      </p:sp>
      <p:sp>
        <p:nvSpPr>
          <p:cNvPr id="3" name="Text Placeholder 2">
            <a:extLst>
              <a:ext uri="{FF2B5EF4-FFF2-40B4-BE49-F238E27FC236}">
                <a16:creationId xmlns:a16="http://schemas.microsoft.com/office/drawing/2014/main" id="{D720227A-E1B5-303C-B4BB-6EB8B8867DAB}"/>
              </a:ext>
            </a:extLst>
          </p:cNvPr>
          <p:cNvSpPr>
            <a:spLocks noGrp="1"/>
          </p:cNvSpPr>
          <p:nvPr>
            <p:ph type="body" idx="1"/>
          </p:nvPr>
        </p:nvSpPr>
        <p:spPr>
          <a:xfrm>
            <a:off x="675502" y="2098331"/>
            <a:ext cx="4769334" cy="3986901"/>
          </a:xfrm>
        </p:spPr>
        <p:txBody>
          <a:bodyPr/>
          <a:lstStyle/>
          <a:p>
            <a:pPr marL="0" indent="0">
              <a:lnSpc>
                <a:spcPct val="100000"/>
              </a:lnSpc>
              <a:spcBef>
                <a:spcPts val="0"/>
              </a:spcBef>
              <a:buSzPts val="2400"/>
              <a:buNone/>
            </a:pPr>
            <a:r>
              <a:rPr lang="en-US" dirty="0">
                <a:solidFill>
                  <a:srgbClr val="C00000"/>
                </a:solidFill>
              </a:rPr>
              <a:t>Questions about Implementation</a:t>
            </a:r>
          </a:p>
          <a:p>
            <a:pPr marL="342900" indent="-342900">
              <a:lnSpc>
                <a:spcPct val="100000"/>
              </a:lnSpc>
              <a:spcBef>
                <a:spcPts val="0"/>
              </a:spcBef>
              <a:buSzPts val="2400"/>
            </a:pPr>
            <a:r>
              <a:rPr lang="en-US" sz="2000" b="0" dirty="0"/>
              <a:t>Examine the number and proportion of homes located in Special Flood Hazard Areas (SFHAs) that have mortgages secured by the Federal Housing Authority (FHA).</a:t>
            </a:r>
          </a:p>
          <a:p>
            <a:pPr marL="342900" indent="-342900">
              <a:lnSpc>
                <a:spcPct val="100000"/>
              </a:lnSpc>
              <a:spcBef>
                <a:spcPts val="0"/>
              </a:spcBef>
              <a:buSzPts val="2400"/>
            </a:pPr>
            <a:r>
              <a:rPr lang="en-US" sz="2000" b="0" dirty="0"/>
              <a:t>Using National Flood Insurance Program (NFIP) data, determine whether FHA single-family home mortgages in SFHAs comply with FHA requirement to carry flood insurance.</a:t>
            </a:r>
          </a:p>
          <a:p>
            <a:pPr marL="342900" indent="-342900">
              <a:lnSpc>
                <a:spcPct val="100000"/>
              </a:lnSpc>
              <a:spcBef>
                <a:spcPts val="0"/>
              </a:spcBef>
              <a:buSzPts val="2400"/>
            </a:pPr>
            <a:r>
              <a:rPr lang="en-US" sz="2000" b="0" dirty="0"/>
              <a:t>Explore the relationship between flood insurance coverage and premiums, claims against NFIP, and loan performance.</a:t>
            </a:r>
          </a:p>
          <a:p>
            <a:endParaRPr lang="en-US" dirty="0"/>
          </a:p>
        </p:txBody>
      </p:sp>
      <p:sp>
        <p:nvSpPr>
          <p:cNvPr id="4" name="Text Placeholder 3">
            <a:extLst>
              <a:ext uri="{FF2B5EF4-FFF2-40B4-BE49-F238E27FC236}">
                <a16:creationId xmlns:a16="http://schemas.microsoft.com/office/drawing/2014/main" id="{15D0E496-A2D2-DE93-5071-28F01191D4F3}"/>
              </a:ext>
            </a:extLst>
          </p:cNvPr>
          <p:cNvSpPr>
            <a:spLocks noGrp="1"/>
          </p:cNvSpPr>
          <p:nvPr>
            <p:ph type="body" idx="2"/>
          </p:nvPr>
        </p:nvSpPr>
        <p:spPr>
          <a:xfrm>
            <a:off x="5678186" y="2098331"/>
            <a:ext cx="5346569" cy="3986901"/>
          </a:xfrm>
        </p:spPr>
        <p:txBody>
          <a:bodyPr/>
          <a:lstStyle/>
          <a:p>
            <a:pPr marL="0" indent="0">
              <a:lnSpc>
                <a:spcPct val="100000"/>
              </a:lnSpc>
              <a:spcBef>
                <a:spcPts val="0"/>
              </a:spcBef>
              <a:buNone/>
            </a:pPr>
            <a:r>
              <a:rPr lang="en-US" dirty="0">
                <a:solidFill>
                  <a:srgbClr val="C00000"/>
                </a:solidFill>
              </a:rPr>
              <a:t>Selected Findings</a:t>
            </a:r>
          </a:p>
          <a:p>
            <a:pPr marL="342900" indent="-342900">
              <a:lnSpc>
                <a:spcPct val="100000"/>
              </a:lnSpc>
              <a:spcBef>
                <a:spcPts val="0"/>
              </a:spcBef>
            </a:pPr>
            <a:r>
              <a:rPr lang="en-US" sz="2000" b="0" dirty="0"/>
              <a:t>Percentage of FHA single-family properties inside SFHAs were relatively small compared with those outside SFHAs, although exposure to flood risk in 2019 was much higher in Florida (about 20%) than in North Carolina (about 5%).</a:t>
            </a:r>
          </a:p>
          <a:p>
            <a:pPr marL="342900" indent="-342900">
              <a:lnSpc>
                <a:spcPct val="100000"/>
              </a:lnSpc>
              <a:spcBef>
                <a:spcPts val="0"/>
              </a:spcBef>
            </a:pPr>
            <a:r>
              <a:rPr lang="en-US" sz="2000" b="0" dirty="0"/>
              <a:t>On average, flood insurance coverage rate was significantly larger for properties with FHA-insured mortgages inside an SFHA than those outside an SFHA.</a:t>
            </a:r>
          </a:p>
          <a:p>
            <a:pPr marL="285750" indent="-285750">
              <a:lnSpc>
                <a:spcPct val="100000"/>
              </a:lnSpc>
              <a:spcBef>
                <a:spcPts val="0"/>
              </a:spcBef>
            </a:pPr>
            <a:r>
              <a:rPr lang="en-US" sz="2000" b="0" dirty="0"/>
              <a:t>Flood insurance coverage does not significantly matter when determining default rates for FHA-insured properties inside or outside an SFHA.</a:t>
            </a:r>
          </a:p>
        </p:txBody>
      </p:sp>
      <p:sp>
        <p:nvSpPr>
          <p:cNvPr id="5" name="Slide Number Placeholder 4">
            <a:extLst>
              <a:ext uri="{FF2B5EF4-FFF2-40B4-BE49-F238E27FC236}">
                <a16:creationId xmlns:a16="http://schemas.microsoft.com/office/drawing/2014/main" id="{4809EA64-A9F0-7637-9B07-C9052BD215CC}"/>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dirty="0"/>
          </a:p>
        </p:txBody>
      </p:sp>
      <p:pic>
        <p:nvPicPr>
          <p:cNvPr id="7" name="Google Shape;231;p15">
            <a:extLst>
              <a:ext uri="{FF2B5EF4-FFF2-40B4-BE49-F238E27FC236}">
                <a16:creationId xmlns:a16="http://schemas.microsoft.com/office/drawing/2014/main" id="{73FEFAFD-634B-9F93-6E5C-9F442BB136E4}"/>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479446" y="1198006"/>
            <a:ext cx="1442844" cy="1442844"/>
          </a:xfrm>
          <a:prstGeom prst="rect">
            <a:avLst/>
          </a:prstGeom>
          <a:noFill/>
          <a:ln>
            <a:noFill/>
          </a:ln>
        </p:spPr>
      </p:pic>
    </p:spTree>
    <p:extLst>
      <p:ext uri="{BB962C8B-B14F-4D97-AF65-F5344CB8AC3E}">
        <p14:creationId xmlns:p14="http://schemas.microsoft.com/office/powerpoint/2010/main" val="4145900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5" name="Google Shape;255;p3"/>
          <p:cNvSpPr txBox="1">
            <a:spLocks noGrp="1"/>
          </p:cNvSpPr>
          <p:nvPr>
            <p:ph type="body" idx="2"/>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a:t>5 Minute Version: Talking Points</a:t>
            </a:r>
            <a:endParaRPr sz="1400" dirty="0"/>
          </a:p>
        </p:txBody>
      </p:sp>
      <p:sp>
        <p:nvSpPr>
          <p:cNvPr id="252" name="Google Shape;252;p3"/>
          <p:cNvSpPr txBox="1">
            <a:spLocks noGrp="1"/>
          </p:cNvSpPr>
          <p:nvPr>
            <p:ph type="title"/>
          </p:nvPr>
        </p:nvSpPr>
        <p:spPr>
          <a:xfrm>
            <a:off x="675502" y="1052308"/>
            <a:ext cx="11026168" cy="1325563"/>
          </a:xfrm>
          <a:prstGeom prst="rect">
            <a:avLst/>
          </a:prstGeom>
          <a:noFill/>
          <a:ln>
            <a:noFill/>
          </a:ln>
        </p:spPr>
        <p:txBody>
          <a:bodyPr spcFirstLastPara="1" wrap="square" lIns="0" tIns="45700" rIns="91425" bIns="45700" anchor="ctr" anchorCtr="0">
            <a:normAutofit/>
          </a:bodyPr>
          <a:lstStyle/>
          <a:p>
            <a:r>
              <a:rPr lang="en-US" dirty="0">
                <a:solidFill>
                  <a:schemeClr val="accent1"/>
                </a:solidFill>
              </a:rPr>
              <a:t>Begin with the End in Mind: What Questions Do We Have?</a:t>
            </a:r>
            <a:endParaRPr dirty="0">
              <a:solidFill>
                <a:schemeClr val="accent1"/>
              </a:solidFill>
            </a:endParaRPr>
          </a:p>
        </p:txBody>
      </p:sp>
      <p:sp>
        <p:nvSpPr>
          <p:cNvPr id="253" name="Google Shape;253;p3"/>
          <p:cNvSpPr txBox="1">
            <a:spLocks noGrp="1"/>
          </p:cNvSpPr>
          <p:nvPr>
            <p:ph type="body" idx="1"/>
          </p:nvPr>
        </p:nvSpPr>
        <p:spPr>
          <a:xfrm>
            <a:off x="653177" y="2377880"/>
            <a:ext cx="5442823" cy="3520200"/>
          </a:xfrm>
          <a:prstGeom prst="rect">
            <a:avLst/>
          </a:prstGeom>
          <a:noFill/>
          <a:ln>
            <a:noFill/>
          </a:ln>
        </p:spPr>
        <p:txBody>
          <a:bodyPr spcFirstLastPara="1" wrap="square" lIns="0" tIns="45700" rIns="91425" bIns="45700" anchor="t" anchorCtr="0">
            <a:noAutofit/>
          </a:bodyPr>
          <a:lstStyle/>
          <a:p>
            <a:pPr marL="0" lvl="0" indent="0" algn="l" rtl="0">
              <a:lnSpc>
                <a:spcPct val="100000"/>
              </a:lnSpc>
              <a:spcBef>
                <a:spcPts val="0"/>
              </a:spcBef>
              <a:spcAft>
                <a:spcPts val="0"/>
              </a:spcAft>
              <a:buClr>
                <a:schemeClr val="accent1"/>
              </a:buClr>
              <a:buSzPts val="2200"/>
              <a:buNone/>
            </a:pPr>
            <a:endParaRPr sz="2000" dirty="0"/>
          </a:p>
          <a:p>
            <a:pPr marL="228600" indent="-228600">
              <a:lnSpc>
                <a:spcPct val="100000"/>
              </a:lnSpc>
              <a:buSzPts val="2000"/>
            </a:pPr>
            <a:r>
              <a:rPr lang="en-US" sz="2000" b="0" dirty="0"/>
              <a:t>What do we want our program to achieve? </a:t>
            </a:r>
          </a:p>
          <a:p>
            <a:pPr marL="228600" indent="-228600">
              <a:lnSpc>
                <a:spcPct val="100000"/>
              </a:lnSpc>
              <a:buSzPts val="2000"/>
            </a:pPr>
            <a:r>
              <a:rPr lang="en-US" sz="2000" b="0" dirty="0"/>
              <a:t>What keeps us from making progress toward our goals?</a:t>
            </a:r>
            <a:endParaRPr sz="2000" b="0" dirty="0"/>
          </a:p>
          <a:p>
            <a:pPr marL="228600" indent="-228600">
              <a:lnSpc>
                <a:spcPct val="100000"/>
              </a:lnSpc>
              <a:buSzPts val="2000"/>
            </a:pPr>
            <a:r>
              <a:rPr lang="en-US" sz="2000" b="0" dirty="0"/>
              <a:t>What enables our agency or program to be most effective?</a:t>
            </a:r>
          </a:p>
          <a:p>
            <a:pPr marL="228600" indent="-228600">
              <a:lnSpc>
                <a:spcPct val="100000"/>
              </a:lnSpc>
              <a:buSzPts val="2000"/>
            </a:pPr>
            <a:r>
              <a:rPr lang="en-US" sz="2000" b="0" dirty="0"/>
              <a:t>What questions do we have that rigorous and reliable evidence can help answer?</a:t>
            </a:r>
          </a:p>
          <a:p>
            <a:pPr marL="0" lvl="0" indent="0" algn="l" rtl="0">
              <a:lnSpc>
                <a:spcPct val="100000"/>
              </a:lnSpc>
              <a:spcBef>
                <a:spcPts val="1000"/>
              </a:spcBef>
              <a:spcAft>
                <a:spcPts val="0"/>
              </a:spcAft>
              <a:buClr>
                <a:schemeClr val="accent1"/>
              </a:buClr>
              <a:buNone/>
            </a:pPr>
            <a:endParaRPr lang="en-US" dirty="0">
              <a:solidFill>
                <a:srgbClr val="0A2645"/>
              </a:solidFill>
            </a:endParaRPr>
          </a:p>
          <a:p>
            <a:pPr marL="228600" lvl="0" indent="-88900" algn="l" rtl="0">
              <a:lnSpc>
                <a:spcPct val="100000"/>
              </a:lnSpc>
              <a:spcBef>
                <a:spcPts val="1000"/>
              </a:spcBef>
              <a:spcAft>
                <a:spcPts val="0"/>
              </a:spcAft>
              <a:buNone/>
            </a:pPr>
            <a:endParaRPr b="0" dirty="0"/>
          </a:p>
          <a:p>
            <a:pPr marL="228600" lvl="0" indent="-88900" algn="l" rtl="0">
              <a:lnSpc>
                <a:spcPct val="100000"/>
              </a:lnSpc>
              <a:spcBef>
                <a:spcPts val="1000"/>
              </a:spcBef>
              <a:spcAft>
                <a:spcPts val="0"/>
              </a:spcAft>
              <a:buClr>
                <a:schemeClr val="accent1"/>
              </a:buClr>
              <a:buSzPts val="2200"/>
              <a:buNone/>
            </a:pPr>
            <a:endParaRPr b="0" dirty="0"/>
          </a:p>
          <a:p>
            <a:pPr marL="228600" lvl="0" indent="-88900" algn="l" rtl="0">
              <a:lnSpc>
                <a:spcPct val="100000"/>
              </a:lnSpc>
              <a:spcBef>
                <a:spcPts val="1000"/>
              </a:spcBef>
              <a:spcAft>
                <a:spcPts val="0"/>
              </a:spcAft>
              <a:buClr>
                <a:schemeClr val="accent1"/>
              </a:buClr>
              <a:buSzPts val="2200"/>
              <a:buNone/>
            </a:pPr>
            <a:endParaRPr b="0" dirty="0"/>
          </a:p>
          <a:p>
            <a:pPr marL="0" lvl="0" indent="0" algn="l" rtl="0">
              <a:lnSpc>
                <a:spcPct val="100000"/>
              </a:lnSpc>
              <a:spcBef>
                <a:spcPts val="1000"/>
              </a:spcBef>
              <a:spcAft>
                <a:spcPts val="0"/>
              </a:spcAft>
              <a:buClr>
                <a:schemeClr val="accent1"/>
              </a:buClr>
              <a:buSzPts val="2200"/>
              <a:buNone/>
            </a:pPr>
            <a:endParaRPr dirty="0"/>
          </a:p>
          <a:p>
            <a:pPr marL="0" lvl="0" indent="0" algn="l" rtl="0">
              <a:lnSpc>
                <a:spcPct val="100000"/>
              </a:lnSpc>
              <a:spcBef>
                <a:spcPts val="1000"/>
              </a:spcBef>
              <a:spcAft>
                <a:spcPts val="0"/>
              </a:spcAft>
              <a:buClr>
                <a:schemeClr val="accent1"/>
              </a:buClr>
              <a:buSzPts val="2200"/>
              <a:buNone/>
            </a:pPr>
            <a:endParaRPr dirty="0"/>
          </a:p>
          <a:p>
            <a:pPr marL="0" lvl="0" indent="0" algn="l" rtl="0">
              <a:lnSpc>
                <a:spcPct val="100000"/>
              </a:lnSpc>
              <a:spcBef>
                <a:spcPts val="1000"/>
              </a:spcBef>
              <a:spcAft>
                <a:spcPts val="0"/>
              </a:spcAft>
              <a:buClr>
                <a:schemeClr val="accent1"/>
              </a:buClr>
              <a:buSzPts val="2200"/>
              <a:buNone/>
            </a:pPr>
            <a:endParaRPr dirty="0"/>
          </a:p>
        </p:txBody>
      </p:sp>
      <p:sp>
        <p:nvSpPr>
          <p:cNvPr id="254" name="Google Shape;254;p3">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dirty="0"/>
          </a:p>
        </p:txBody>
      </p:sp>
      <p:pic>
        <p:nvPicPr>
          <p:cNvPr id="6" name="Google Shape;231;p15">
            <a:extLst>
              <a:ext uri="{FF2B5EF4-FFF2-40B4-BE49-F238E27FC236}">
                <a16:creationId xmlns:a16="http://schemas.microsoft.com/office/drawing/2014/main" id="{D166C7FB-70B0-5DD1-8B83-4BD9AF41CB9F}"/>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424240" y="5176658"/>
            <a:ext cx="1442844" cy="1442844"/>
          </a:xfrm>
          <a:prstGeom prst="rect">
            <a:avLst/>
          </a:prstGeom>
          <a:noFill/>
          <a:ln>
            <a:noFill/>
          </a:ln>
        </p:spPr>
      </p:pic>
      <p:pic>
        <p:nvPicPr>
          <p:cNvPr id="3" name="Picture 2">
            <a:extLst>
              <a:ext uri="{FF2B5EF4-FFF2-40B4-BE49-F238E27FC236}">
                <a16:creationId xmlns:a16="http://schemas.microsoft.com/office/drawing/2014/main" id="{2ED3BEBE-621A-5D4B-390E-C579B6BF831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019840" y="1897700"/>
            <a:ext cx="4480560" cy="44805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D9E9925-05C4-34EB-F5C9-5A580765E010}"/>
              </a:ext>
            </a:extLst>
          </p:cNvPr>
          <p:cNvSpPr>
            <a:spLocks noGrp="1"/>
          </p:cNvSpPr>
          <p:nvPr>
            <p:ph type="body" idx="3"/>
          </p:nvPr>
        </p:nvSpPr>
        <p:spPr/>
        <p:txBody>
          <a:bodyPr/>
          <a:lstStyle/>
          <a:p>
            <a:pPr marL="228600"/>
            <a:r>
              <a:rPr lang="en-US" sz="1400" dirty="0"/>
              <a:t>5 Minute Version: Talking Points</a:t>
            </a:r>
          </a:p>
        </p:txBody>
      </p:sp>
      <p:sp>
        <p:nvSpPr>
          <p:cNvPr id="2" name="Title 1">
            <a:extLst>
              <a:ext uri="{FF2B5EF4-FFF2-40B4-BE49-F238E27FC236}">
                <a16:creationId xmlns:a16="http://schemas.microsoft.com/office/drawing/2014/main" id="{084CE6B2-D92E-3534-F4DE-6427B6E71E42}"/>
              </a:ext>
            </a:extLst>
          </p:cNvPr>
          <p:cNvSpPr>
            <a:spLocks noGrp="1"/>
          </p:cNvSpPr>
          <p:nvPr>
            <p:ph type="title"/>
          </p:nvPr>
        </p:nvSpPr>
        <p:spPr>
          <a:xfrm>
            <a:off x="675503" y="1052308"/>
            <a:ext cx="4553722" cy="1389556"/>
          </a:xfrm>
        </p:spPr>
        <p:txBody>
          <a:bodyPr/>
          <a:lstStyle/>
          <a:p>
            <a:r>
              <a:rPr lang="en-US" dirty="0"/>
              <a:t>Why Evaluate? </a:t>
            </a:r>
          </a:p>
        </p:txBody>
      </p:sp>
      <p:sp>
        <p:nvSpPr>
          <p:cNvPr id="3" name="Text Placeholder 2">
            <a:extLst>
              <a:ext uri="{FF2B5EF4-FFF2-40B4-BE49-F238E27FC236}">
                <a16:creationId xmlns:a16="http://schemas.microsoft.com/office/drawing/2014/main" id="{AD8AA380-213D-1CD4-8BAC-ADADF05FDB76}"/>
              </a:ext>
            </a:extLst>
          </p:cNvPr>
          <p:cNvSpPr>
            <a:spLocks noGrp="1"/>
          </p:cNvSpPr>
          <p:nvPr>
            <p:ph type="body" idx="1"/>
          </p:nvPr>
        </p:nvSpPr>
        <p:spPr/>
        <p:txBody>
          <a:bodyPr/>
          <a:lstStyle/>
          <a:p>
            <a:r>
              <a:rPr lang="en-US" dirty="0"/>
              <a:t>Answers questions: What works? How well? For whom? Under what circumstances?</a:t>
            </a:r>
          </a:p>
          <a:p>
            <a:r>
              <a:rPr lang="en-US" dirty="0"/>
              <a:t>Brings rigor and focus on specific questions</a:t>
            </a:r>
          </a:p>
          <a:p>
            <a:r>
              <a:rPr lang="en-US" dirty="0"/>
              <a:t>Findings can inform decisions about allocating limited funds</a:t>
            </a:r>
          </a:p>
        </p:txBody>
      </p:sp>
      <p:sp>
        <p:nvSpPr>
          <p:cNvPr id="8" name="TextBox 7">
            <a:extLst>
              <a:ext uri="{FF2B5EF4-FFF2-40B4-BE49-F238E27FC236}">
                <a16:creationId xmlns:a16="http://schemas.microsoft.com/office/drawing/2014/main" id="{D4BCFEF5-1B07-0C88-75E4-01BB04AD13DC}"/>
              </a:ext>
              <a:ext uri="{C183D7F6-B498-43B3-948B-1728B52AA6E4}">
                <adec:decorative xmlns:adec="http://schemas.microsoft.com/office/drawing/2017/decorative" val="1"/>
              </a:ext>
            </a:extLst>
          </p:cNvPr>
          <p:cNvSpPr txBox="1"/>
          <p:nvPr/>
        </p:nvSpPr>
        <p:spPr>
          <a:xfrm>
            <a:off x="5549871" y="1485622"/>
            <a:ext cx="4553722" cy="3159383"/>
          </a:xfrm>
          <a:prstGeom prst="wedgeEllipseCallout">
            <a:avLst/>
          </a:prstGeom>
          <a:solidFill>
            <a:schemeClr val="accent3"/>
          </a:solidFill>
        </p:spPr>
        <p:txBody>
          <a:bodyPr wrap="square">
            <a:spAutoFit/>
          </a:bodyPr>
          <a:lstStyle/>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1083DF4E-9280-1CFF-E360-967F719C48E5}"/>
              </a:ext>
            </a:extLst>
          </p:cNvPr>
          <p:cNvSpPr>
            <a:spLocks noGrp="1"/>
          </p:cNvSpPr>
          <p:nvPr>
            <p:ph type="body" idx="2"/>
          </p:nvPr>
        </p:nvSpPr>
        <p:spPr>
          <a:xfrm>
            <a:off x="5813270" y="2132021"/>
            <a:ext cx="4234740" cy="3444052"/>
          </a:xfrm>
        </p:spPr>
        <p:txBody>
          <a:bodyPr/>
          <a:lstStyle/>
          <a:p>
            <a:pPr marL="88900" indent="0" algn="ctr">
              <a:buNone/>
              <a:tabLst>
                <a:tab pos="3719513" algn="l"/>
              </a:tabLst>
            </a:pPr>
            <a:r>
              <a:rPr lang="en-US" sz="2000" dirty="0">
                <a:solidFill>
                  <a:schemeClr val="bg1"/>
                </a:solidFill>
                <a:latin typeface="Calibri" panose="020F0502020204030204" pitchFamily="34" charset="0"/>
                <a:cs typeface="Calibri" panose="020F0502020204030204" pitchFamily="34" charset="0"/>
              </a:rPr>
              <a:t>“A coordinated approach to evaluation will help agencies use taxpayer dollars efficiently and effectively and promote a culture of learning and continuous improvement.”</a:t>
            </a:r>
          </a:p>
          <a:p>
            <a:endParaRPr lang="en-US" dirty="0"/>
          </a:p>
        </p:txBody>
      </p:sp>
      <p:sp>
        <p:nvSpPr>
          <p:cNvPr id="9" name="TextBox 8">
            <a:extLst>
              <a:ext uri="{FF2B5EF4-FFF2-40B4-BE49-F238E27FC236}">
                <a16:creationId xmlns:a16="http://schemas.microsoft.com/office/drawing/2014/main" id="{D0CB558B-19E5-A8B2-0E64-5F4EC0A750D5}"/>
              </a:ext>
            </a:extLst>
          </p:cNvPr>
          <p:cNvSpPr txBox="1"/>
          <p:nvPr/>
        </p:nvSpPr>
        <p:spPr>
          <a:xfrm>
            <a:off x="6243592" y="5067083"/>
            <a:ext cx="3166281"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Source: “Building and Using Evidence to Improve Government Effectiveness,” OMB, 2022.</a:t>
            </a:r>
          </a:p>
        </p:txBody>
      </p:sp>
      <p:sp>
        <p:nvSpPr>
          <p:cNvPr id="5" name="Slide Number Placeholder 4">
            <a:extLst>
              <a:ext uri="{FF2B5EF4-FFF2-40B4-BE49-F238E27FC236}">
                <a16:creationId xmlns:a16="http://schemas.microsoft.com/office/drawing/2014/main" id="{DCC3503E-B6F8-1B65-0B4A-FA5C768A145D}"/>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dirty="0"/>
          </a:p>
        </p:txBody>
      </p:sp>
      <p:pic>
        <p:nvPicPr>
          <p:cNvPr id="7" name="Google Shape;231;p15">
            <a:extLst>
              <a:ext uri="{FF2B5EF4-FFF2-40B4-BE49-F238E27FC236}">
                <a16:creationId xmlns:a16="http://schemas.microsoft.com/office/drawing/2014/main" id="{842E327E-52F3-AE0E-2AF4-7A13F3CBF851}"/>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424240" y="5176658"/>
            <a:ext cx="1442844" cy="1442844"/>
          </a:xfrm>
          <a:prstGeom prst="rect">
            <a:avLst/>
          </a:prstGeom>
          <a:noFill/>
          <a:ln>
            <a:noFill/>
          </a:ln>
        </p:spPr>
      </p:pic>
    </p:spTree>
    <p:extLst>
      <p:ext uri="{BB962C8B-B14F-4D97-AF65-F5344CB8AC3E}">
        <p14:creationId xmlns:p14="http://schemas.microsoft.com/office/powerpoint/2010/main" val="1677113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3" name="Google Shape;273;p5"/>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lvl="0" indent="0" algn="l" rtl="0">
              <a:lnSpc>
                <a:spcPct val="100000"/>
              </a:lnSpc>
              <a:spcBef>
                <a:spcPts val="0"/>
              </a:spcBef>
              <a:spcAft>
                <a:spcPts val="0"/>
              </a:spcAft>
              <a:buClr>
                <a:schemeClr val="dk1"/>
              </a:buClr>
              <a:buSzPts val="1200"/>
              <a:buFont typeface="Calibri"/>
              <a:buNone/>
            </a:pPr>
            <a:r>
              <a:rPr lang="en-US" sz="1400" dirty="0"/>
              <a:t>5 Minute Version: Talking Points</a:t>
            </a:r>
          </a:p>
        </p:txBody>
      </p:sp>
      <p:sp>
        <p:nvSpPr>
          <p:cNvPr id="269" name="Google Shape;269;p5"/>
          <p:cNvSpPr txBox="1">
            <a:spLocks noGrp="1"/>
          </p:cNvSpPr>
          <p:nvPr>
            <p:ph type="title"/>
          </p:nvPr>
        </p:nvSpPr>
        <p:spPr>
          <a:xfrm>
            <a:off x="675502" y="1052308"/>
            <a:ext cx="3962759" cy="1325700"/>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What is Evaluation? </a:t>
            </a:r>
            <a:endParaRPr dirty="0"/>
          </a:p>
        </p:txBody>
      </p:sp>
      <p:sp>
        <p:nvSpPr>
          <p:cNvPr id="270" name="Google Shape;270;p5"/>
          <p:cNvSpPr txBox="1">
            <a:spLocks noGrp="1"/>
          </p:cNvSpPr>
          <p:nvPr>
            <p:ph type="body" idx="1"/>
          </p:nvPr>
        </p:nvSpPr>
        <p:spPr>
          <a:xfrm>
            <a:off x="675502" y="2641180"/>
            <a:ext cx="4320568" cy="1838813"/>
          </a:xfrm>
          <a:prstGeom prst="rect">
            <a:avLst/>
          </a:prstGeom>
          <a:noFill/>
          <a:ln>
            <a:noFill/>
          </a:ln>
        </p:spPr>
        <p:txBody>
          <a:bodyPr spcFirstLastPara="1" wrap="square" lIns="0" tIns="45700" rIns="91425" bIns="45700" anchor="t" anchorCtr="0">
            <a:noAutofit/>
          </a:bodyPr>
          <a:lstStyle/>
          <a:p>
            <a:pPr marL="0" lvl="0" indent="0" algn="l" rtl="0">
              <a:lnSpc>
                <a:spcPct val="90000"/>
              </a:lnSpc>
              <a:spcBef>
                <a:spcPts val="0"/>
              </a:spcBef>
              <a:spcAft>
                <a:spcPts val="0"/>
              </a:spcAft>
              <a:buClr>
                <a:schemeClr val="accent1"/>
              </a:buClr>
              <a:buSzPts val="2200"/>
              <a:buNone/>
            </a:pPr>
            <a:r>
              <a:rPr lang="en-US" dirty="0"/>
              <a:t>“An assessment using systematic data collection and analysis of one or more programs, policies, and organizations intended to assess their effectiveness and efficiency.” </a:t>
            </a:r>
            <a:endParaRPr dirty="0"/>
          </a:p>
          <a:p>
            <a:pPr marL="0" lvl="0" indent="0" algn="l" rtl="0">
              <a:lnSpc>
                <a:spcPct val="90000"/>
              </a:lnSpc>
              <a:spcBef>
                <a:spcPts val="1000"/>
              </a:spcBef>
              <a:spcAft>
                <a:spcPts val="0"/>
              </a:spcAft>
              <a:buClr>
                <a:schemeClr val="accent1"/>
              </a:buClr>
              <a:buSzPts val="2200"/>
              <a:buNone/>
            </a:pPr>
            <a:endParaRPr dirty="0"/>
          </a:p>
        </p:txBody>
      </p:sp>
      <p:sp>
        <p:nvSpPr>
          <p:cNvPr id="2" name="TextBox 1">
            <a:extLst>
              <a:ext uri="{FF2B5EF4-FFF2-40B4-BE49-F238E27FC236}">
                <a16:creationId xmlns:a16="http://schemas.microsoft.com/office/drawing/2014/main" id="{2B14ECA7-2CA7-04F9-C7BA-BF178929F434}"/>
              </a:ext>
            </a:extLst>
          </p:cNvPr>
          <p:cNvSpPr txBox="1"/>
          <p:nvPr/>
        </p:nvSpPr>
        <p:spPr>
          <a:xfrm>
            <a:off x="633568" y="4764242"/>
            <a:ext cx="4084661" cy="584775"/>
          </a:xfrm>
          <a:prstGeom prst="rect">
            <a:avLst/>
          </a:prstGeom>
          <a:noFill/>
        </p:spPr>
        <p:txBody>
          <a:bodyPr wrap="square" rtlCol="0">
            <a:spAutoFit/>
          </a:bodyPr>
          <a:lstStyle/>
          <a:p>
            <a:r>
              <a:rPr lang="en-US" sz="1600" b="1" dirty="0">
                <a:solidFill>
                  <a:schemeClr val="tx1"/>
                </a:solidFill>
                <a:latin typeface="Calibri" panose="020F0502020204030204" pitchFamily="34" charset="0"/>
                <a:cs typeface="Calibri" panose="020F0502020204030204" pitchFamily="34" charset="0"/>
              </a:rPr>
              <a:t>Source</a:t>
            </a:r>
            <a:r>
              <a:rPr lang="en-US" sz="1600" dirty="0">
                <a:solidFill>
                  <a:schemeClr val="tx1"/>
                </a:solidFill>
                <a:latin typeface="Calibri" panose="020F0502020204030204" pitchFamily="34" charset="0"/>
                <a:cs typeface="Calibri" panose="020F0502020204030204" pitchFamily="34" charset="0"/>
              </a:rPr>
              <a:t>: Foundations for Evidence-Based Policymaking Act of 2018 (PL 115-435).</a:t>
            </a:r>
          </a:p>
        </p:txBody>
      </p:sp>
      <p:sp>
        <p:nvSpPr>
          <p:cNvPr id="271" name="Google Shape;271;p5"/>
          <p:cNvSpPr txBox="1">
            <a:spLocks noGrp="1"/>
          </p:cNvSpPr>
          <p:nvPr>
            <p:ph type="body" idx="2"/>
          </p:nvPr>
        </p:nvSpPr>
        <p:spPr>
          <a:xfrm>
            <a:off x="5700612" y="1402773"/>
            <a:ext cx="5857820" cy="3773885"/>
          </a:xfrm>
          <a:prstGeom prst="rect">
            <a:avLst/>
          </a:prstGeom>
          <a:noFill/>
          <a:ln>
            <a:noFill/>
          </a:ln>
        </p:spPr>
        <p:txBody>
          <a:bodyPr spcFirstLastPara="1" wrap="square" lIns="0" tIns="45700" rIns="91425" bIns="45700" anchor="t" anchorCtr="0">
            <a:noAutofit/>
          </a:bodyPr>
          <a:lstStyle/>
          <a:p>
            <a:pPr marL="0" indent="0">
              <a:lnSpc>
                <a:spcPct val="107000"/>
              </a:lnSpc>
              <a:spcBef>
                <a:spcPts val="0"/>
              </a:spcBef>
              <a:buNone/>
            </a:pPr>
            <a:r>
              <a:rPr lang="en-US" sz="3600" b="0" dirty="0"/>
              <a:t>Evaluation is Different From…</a:t>
            </a:r>
          </a:p>
          <a:p>
            <a:pPr marL="0" indent="0">
              <a:lnSpc>
                <a:spcPct val="107000"/>
              </a:lnSpc>
              <a:spcBef>
                <a:spcPts val="0"/>
              </a:spcBef>
              <a:buNone/>
            </a:pPr>
            <a:r>
              <a:rPr lang="en-US" sz="3600" b="0" dirty="0"/>
              <a:t> </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Performance measurement</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Foundational fact finding</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Policy analysis</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Predictive analytics</a:t>
            </a:r>
          </a:p>
          <a:p>
            <a:pPr marL="342900" marR="0" lvl="0" indent="-342900">
              <a:lnSpc>
                <a:spcPct val="107000"/>
              </a:lnSpc>
              <a:spcBef>
                <a:spcPts val="0"/>
              </a:spcBef>
              <a:spcAft>
                <a:spcPts val="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Performance evaluation of staff</a:t>
            </a:r>
          </a:p>
          <a:p>
            <a:pPr marL="342900" marR="0" lvl="0" indent="-342900">
              <a:lnSpc>
                <a:spcPct val="107000"/>
              </a:lnSpc>
              <a:spcBef>
                <a:spcPts val="0"/>
              </a:spcBef>
              <a:spcAft>
                <a:spcPts val="800"/>
              </a:spcAft>
              <a:buFont typeface="Symbol" panose="05050102010706020507" pitchFamily="18" charset="2"/>
              <a:buChar char=""/>
            </a:pPr>
            <a:r>
              <a:rPr lang="en-US" dirty="0">
                <a:effectLst/>
                <a:latin typeface="Calibri" panose="020F0502020204030204" pitchFamily="34" charset="0"/>
                <a:ea typeface="Calibri" panose="020F0502020204030204" pitchFamily="34" charset="0"/>
                <a:cs typeface="Calibri" panose="020F0502020204030204" pitchFamily="34" charset="0"/>
              </a:rPr>
              <a:t>Basic scientific research and development</a:t>
            </a:r>
            <a:endParaRPr dirty="0"/>
          </a:p>
        </p:txBody>
      </p:sp>
      <p:sp>
        <p:nvSpPr>
          <p:cNvPr id="272" name="Google Shape;272;p5">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dirty="0"/>
          </a:p>
        </p:txBody>
      </p:sp>
      <p:pic>
        <p:nvPicPr>
          <p:cNvPr id="8" name="Google Shape;231;p15">
            <a:extLst>
              <a:ext uri="{FF2B5EF4-FFF2-40B4-BE49-F238E27FC236}">
                <a16:creationId xmlns:a16="http://schemas.microsoft.com/office/drawing/2014/main" id="{92161E08-F658-6BD5-7301-E493B627DD73}"/>
              </a:ex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0424240" y="5176658"/>
            <a:ext cx="1442844" cy="144284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5650-9A0B-17B2-AFF6-7EAFB644CFAB}"/>
              </a:ext>
            </a:extLst>
          </p:cNvPr>
          <p:cNvSpPr>
            <a:spLocks noGrp="1"/>
          </p:cNvSpPr>
          <p:nvPr>
            <p:ph type="title"/>
          </p:nvPr>
        </p:nvSpPr>
        <p:spPr>
          <a:xfrm>
            <a:off x="585573" y="760478"/>
            <a:ext cx="9547654" cy="672537"/>
          </a:xfrm>
        </p:spPr>
        <p:txBody>
          <a:bodyPr/>
          <a:lstStyle/>
          <a:p>
            <a:r>
              <a:rPr lang="en-US" dirty="0"/>
              <a:t>Evaluation Builds Evidence</a:t>
            </a:r>
          </a:p>
        </p:txBody>
      </p:sp>
      <p:sp>
        <p:nvSpPr>
          <p:cNvPr id="5" name="Slide Number Placeholder 4">
            <a:extLst>
              <a:ext uri="{FF2B5EF4-FFF2-40B4-BE49-F238E27FC236}">
                <a16:creationId xmlns:a16="http://schemas.microsoft.com/office/drawing/2014/main" id="{EEB45F9B-9319-1CF2-15A2-E7C06C19C209}"/>
              </a:ext>
              <a:ext uri="{C183D7F6-B498-43B3-948B-1728B52AA6E4}">
                <adec:decorative xmlns:adec="http://schemas.microsoft.com/office/drawing/2017/decorative" val="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dirty="0"/>
          </a:p>
        </p:txBody>
      </p:sp>
      <p:pic>
        <p:nvPicPr>
          <p:cNvPr id="6" name="Picture 5" descr="Diagram showing Logic Model, Evidence Building and Decision Making.">
            <a:extLst>
              <a:ext uri="{FF2B5EF4-FFF2-40B4-BE49-F238E27FC236}">
                <a16:creationId xmlns:a16="http://schemas.microsoft.com/office/drawing/2014/main" id="{ADA3CDBF-EA43-9EEC-0EB3-EAAF12B77136}"/>
              </a:ext>
            </a:extLst>
          </p:cNvPr>
          <p:cNvPicPr>
            <a:picLocks noChangeAspect="1"/>
          </p:cNvPicPr>
          <p:nvPr/>
        </p:nvPicPr>
        <p:blipFill rotWithShape="1">
          <a:blip r:embed="rId4"/>
          <a:srcRect l="11609" t="24523" r="15959" b="9224"/>
          <a:stretch/>
        </p:blipFill>
        <p:spPr>
          <a:xfrm>
            <a:off x="1030414" y="1482442"/>
            <a:ext cx="10129883" cy="5212080"/>
          </a:xfrm>
          <a:prstGeom prst="rect">
            <a:avLst/>
          </a:prstGeom>
        </p:spPr>
      </p:pic>
      <p:sp>
        <p:nvSpPr>
          <p:cNvPr id="4" name="TextBox 3">
            <a:extLst>
              <a:ext uri="{FF2B5EF4-FFF2-40B4-BE49-F238E27FC236}">
                <a16:creationId xmlns:a16="http://schemas.microsoft.com/office/drawing/2014/main" id="{84CFC7B8-B8FA-C2A7-56F9-AE8750231533}"/>
              </a:ext>
            </a:extLst>
          </p:cNvPr>
          <p:cNvSpPr txBox="1"/>
          <p:nvPr/>
        </p:nvSpPr>
        <p:spPr>
          <a:xfrm>
            <a:off x="7714249" y="927469"/>
            <a:ext cx="3984108"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Source: OMB, Memorandum M-21-27 (2021).</a:t>
            </a:r>
          </a:p>
        </p:txBody>
      </p:sp>
      <p:sp>
        <p:nvSpPr>
          <p:cNvPr id="8" name="Google Shape;273;p5">
            <a:extLst>
              <a:ext uri="{FF2B5EF4-FFF2-40B4-BE49-F238E27FC236}">
                <a16:creationId xmlns:a16="http://schemas.microsoft.com/office/drawing/2014/main" id="{1A2FCFE7-B477-7C69-D369-DC51F9D5CE49}"/>
              </a:ext>
            </a:extLst>
          </p:cNvPr>
          <p:cNvSpPr txBox="1">
            <a:spLocks/>
          </p:cNvSpPr>
          <p:nvPr/>
        </p:nvSpPr>
        <p:spPr>
          <a:xfrm>
            <a:off x="2736850" y="107653"/>
            <a:ext cx="2622550" cy="410465"/>
          </a:xfrm>
          <a:prstGeom prst="rect">
            <a:avLst/>
          </a:prstGeom>
          <a:noFill/>
          <a:ln>
            <a:noFill/>
          </a:ln>
        </p:spPr>
        <p:txBody>
          <a:bodyPr spcFirstLastPara="1" wrap="square" lIns="0" tIns="45700" rIns="91425" bIns="0" anchor="b"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US" sz="1400" dirty="0"/>
              <a:t>5 Minute Version: Talking Points</a:t>
            </a:r>
          </a:p>
        </p:txBody>
      </p:sp>
      <p:sp>
        <p:nvSpPr>
          <p:cNvPr id="10" name="Text Placeholder 9">
            <a:extLst>
              <a:ext uri="{FF2B5EF4-FFF2-40B4-BE49-F238E27FC236}">
                <a16:creationId xmlns:a16="http://schemas.microsoft.com/office/drawing/2014/main" id="{946DF347-AEE0-234E-E554-2A7E7CB1459D}"/>
              </a:ext>
            </a:extLst>
          </p:cNvPr>
          <p:cNvSpPr>
            <a:spLocks noGrp="1"/>
          </p:cNvSpPr>
          <p:nvPr>
            <p:ph type="body" idx="3"/>
          </p:nvPr>
        </p:nvSpPr>
        <p:spPr>
          <a:xfrm>
            <a:off x="2680821" y="107653"/>
            <a:ext cx="2622550" cy="410465"/>
          </a:xfrm>
        </p:spPr>
        <p:txBody>
          <a:bodyPr/>
          <a:lstStyle/>
          <a:p>
            <a:endParaRPr lang="en-US"/>
          </a:p>
        </p:txBody>
      </p:sp>
    </p:spTree>
    <p:extLst>
      <p:ext uri="{BB962C8B-B14F-4D97-AF65-F5344CB8AC3E}">
        <p14:creationId xmlns:p14="http://schemas.microsoft.com/office/powerpoint/2010/main" val="2906043868"/>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82" name="Google Shape;282;p6"/>
          <p:cNvSpPr txBox="1">
            <a:spLocks noGrp="1"/>
          </p:cNvSpPr>
          <p:nvPr>
            <p:ph type="body" idx="3"/>
          </p:nvPr>
        </p:nvSpPr>
        <p:spPr>
          <a:xfrm>
            <a:off x="2736850" y="107653"/>
            <a:ext cx="2622550" cy="410465"/>
          </a:xfrm>
          <a:prstGeom prst="rect">
            <a:avLst/>
          </a:prstGeom>
          <a:noFill/>
          <a:ln>
            <a:noFill/>
          </a:ln>
        </p:spPr>
        <p:txBody>
          <a:bodyPr spcFirstLastPara="1" wrap="square" lIns="0" tIns="45700" rIns="91425" bIns="0" anchor="b" anchorCtr="0">
            <a:noAutofit/>
          </a:bodyPr>
          <a:lstStyle/>
          <a:p>
            <a:pPr marL="0" indent="0"/>
            <a:r>
              <a:rPr lang="en-US" sz="1400" dirty="0"/>
              <a:t>5 Minute Version: Talking Points</a:t>
            </a:r>
          </a:p>
        </p:txBody>
      </p:sp>
      <p:sp>
        <p:nvSpPr>
          <p:cNvPr id="279" name="Google Shape;279;p6"/>
          <p:cNvSpPr txBox="1">
            <a:spLocks noGrp="1"/>
          </p:cNvSpPr>
          <p:nvPr>
            <p:ph type="title"/>
          </p:nvPr>
        </p:nvSpPr>
        <p:spPr>
          <a:xfrm>
            <a:off x="675502" y="784129"/>
            <a:ext cx="10336209" cy="1325563"/>
          </a:xfrm>
          <a:prstGeom prst="rect">
            <a:avLst/>
          </a:prstGeom>
          <a:solidFill>
            <a:schemeClr val="lt1"/>
          </a:solidFill>
          <a:ln>
            <a:noFill/>
          </a:ln>
        </p:spPr>
        <p:txBody>
          <a:bodyPr spcFirstLastPara="1" wrap="square" lIns="0" tIns="45700" rIns="91425" bIns="45700" anchor="ctr" anchorCtr="0">
            <a:normAutofit/>
          </a:bodyPr>
          <a:lstStyle/>
          <a:p>
            <a:pPr marL="0" lvl="0" indent="0" algn="l" rtl="0">
              <a:lnSpc>
                <a:spcPct val="100000"/>
              </a:lnSpc>
              <a:spcBef>
                <a:spcPts val="0"/>
              </a:spcBef>
              <a:spcAft>
                <a:spcPts val="0"/>
              </a:spcAft>
              <a:buClr>
                <a:schemeClr val="accent1"/>
              </a:buClr>
              <a:buSzPts val="3600"/>
              <a:buFont typeface="Calibri"/>
              <a:buNone/>
            </a:pPr>
            <a:r>
              <a:rPr lang="en-US" dirty="0"/>
              <a:t>Evaluation Supports Continuous Quality Improvement </a:t>
            </a:r>
            <a:endParaRPr dirty="0"/>
          </a:p>
        </p:txBody>
      </p:sp>
      <p:graphicFrame>
        <p:nvGraphicFramePr>
          <p:cNvPr id="3" name="Diagram 2" descr="Circle chart with words Plan, Do, Check and Act.">
            <a:extLst>
              <a:ext uri="{FF2B5EF4-FFF2-40B4-BE49-F238E27FC236}">
                <a16:creationId xmlns:a16="http://schemas.microsoft.com/office/drawing/2014/main" id="{6BC9B63F-7E45-4F4E-B94C-4164FCE1C75D}"/>
              </a:ext>
            </a:extLst>
          </p:cNvPr>
          <p:cNvGraphicFramePr/>
          <p:nvPr>
            <p:extLst>
              <p:ext uri="{D42A27DB-BD31-4B8C-83A1-F6EECF244321}">
                <p14:modId xmlns:p14="http://schemas.microsoft.com/office/powerpoint/2010/main" val="2169724725"/>
              </p:ext>
            </p:extLst>
          </p:nvPr>
        </p:nvGraphicFramePr>
        <p:xfrm>
          <a:off x="675502" y="2312027"/>
          <a:ext cx="5673580" cy="37618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0" name="Google Shape;280;p6"/>
          <p:cNvSpPr txBox="1">
            <a:spLocks noGrp="1"/>
          </p:cNvSpPr>
          <p:nvPr>
            <p:ph type="body" idx="2"/>
          </p:nvPr>
        </p:nvSpPr>
        <p:spPr>
          <a:xfrm>
            <a:off x="6640222" y="2074183"/>
            <a:ext cx="4160659" cy="3761844"/>
          </a:xfrm>
          <a:prstGeom prst="rect">
            <a:avLst/>
          </a:prstGeom>
          <a:noFill/>
          <a:ln>
            <a:noFill/>
          </a:ln>
        </p:spPr>
        <p:txBody>
          <a:bodyPr spcFirstLastPara="1" wrap="square" lIns="0" tIns="45700" rIns="91425" bIns="45700" anchor="t" anchorCtr="0">
            <a:noAutofit/>
          </a:bodyPr>
          <a:lstStyle/>
          <a:p>
            <a:pPr marL="0" indent="0">
              <a:lnSpc>
                <a:spcPct val="100000"/>
              </a:lnSpc>
              <a:buNone/>
            </a:pPr>
            <a:r>
              <a:rPr lang="en-US" sz="2400" b="0" dirty="0">
                <a:solidFill>
                  <a:srgbClr val="0A2645"/>
                </a:solidFill>
                <a:effectLst/>
                <a:latin typeface="Calibri" panose="020F0502020204030204" pitchFamily="34" charset="0"/>
                <a:ea typeface="Calibri" panose="020F0502020204030204" pitchFamily="34" charset="0"/>
                <a:cs typeface="Calibri" panose="020F0502020204030204" pitchFamily="34" charset="0"/>
              </a:rPr>
              <a:t>“</a:t>
            </a:r>
            <a:r>
              <a:rPr lang="en-US" sz="2400" b="0" dirty="0">
                <a:solidFill>
                  <a:srgbClr val="0A2645"/>
                </a:solidFill>
                <a:effectLst/>
                <a:latin typeface="Calibri" panose="020F0502020204030204" pitchFamily="34" charset="0"/>
                <a:ea typeface="Roboto Light" panose="02000000000000000000" pitchFamily="2" charset="0"/>
                <a:cs typeface="Calibri" panose="020F0502020204030204" pitchFamily="34" charset="0"/>
              </a:rPr>
              <a:t>Evaluation is a powerful tool for improving a program and increasing its ability to serve people more efficiently and effectively. It gives programs an opportunity to test their interventions, adjust services to best meet community needs, and collect data to support their work.”</a:t>
            </a:r>
          </a:p>
          <a:p>
            <a:pPr marL="0" lvl="0" indent="0" algn="l" rtl="0">
              <a:lnSpc>
                <a:spcPct val="100000"/>
              </a:lnSpc>
              <a:spcBef>
                <a:spcPts val="1000"/>
              </a:spcBef>
              <a:spcAft>
                <a:spcPts val="0"/>
              </a:spcAft>
              <a:buClr>
                <a:schemeClr val="accent1"/>
              </a:buClr>
              <a:buSzPts val="2200"/>
              <a:buNone/>
            </a:pPr>
            <a:endParaRPr dirty="0"/>
          </a:p>
        </p:txBody>
      </p:sp>
      <p:sp>
        <p:nvSpPr>
          <p:cNvPr id="2" name="TextBox 1">
            <a:extLst>
              <a:ext uri="{FF2B5EF4-FFF2-40B4-BE49-F238E27FC236}">
                <a16:creationId xmlns:a16="http://schemas.microsoft.com/office/drawing/2014/main" id="{7D24B31B-11D0-67A2-3BD7-C9F8143A0316}"/>
              </a:ext>
            </a:extLst>
          </p:cNvPr>
          <p:cNvSpPr txBox="1"/>
          <p:nvPr/>
        </p:nvSpPr>
        <p:spPr>
          <a:xfrm>
            <a:off x="5127301" y="5935377"/>
            <a:ext cx="5673580" cy="584775"/>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Source: </a:t>
            </a:r>
            <a:r>
              <a:rPr lang="en-US" sz="1600" dirty="0">
                <a:latin typeface="Calibri" panose="020F0502020204030204" pitchFamily="34" charset="0"/>
                <a:cs typeface="Calibri" panose="020F0502020204030204" pitchFamily="34" charset="0"/>
              </a:rPr>
              <a:t>AmeriCorps. “Evaluation Resources.” n.d.  </a:t>
            </a:r>
            <a:r>
              <a:rPr lang="en-US" sz="1600" dirty="0">
                <a:latin typeface="Calibri" panose="020F0502020204030204" pitchFamily="34" charset="0"/>
                <a:cs typeface="Calibri" panose="020F0502020204030204" pitchFamily="34" charset="0"/>
                <a:hlinkClick r:id="rId8"/>
              </a:rPr>
              <a:t>https://americorps.gov/grantees-sponsors/evaluation-resources</a:t>
            </a:r>
            <a:r>
              <a:rPr lang="en-US" sz="1600" dirty="0">
                <a:latin typeface="Calibri" panose="020F0502020204030204" pitchFamily="34" charset="0"/>
                <a:cs typeface="Calibri" panose="020F0502020204030204" pitchFamily="34" charset="0"/>
              </a:rPr>
              <a:t>. </a:t>
            </a:r>
          </a:p>
        </p:txBody>
      </p:sp>
      <p:sp>
        <p:nvSpPr>
          <p:cNvPr id="281" name="Google Shape;281;p6">
            <a:extLst>
              <a:ext uri="{C183D7F6-B498-43B3-948B-1728B52AA6E4}">
                <adec:decorative xmlns:adec="http://schemas.microsoft.com/office/drawing/2017/decorative" val="1"/>
              </a:ext>
            </a:extLst>
          </p:cNvPr>
          <p:cNvSpPr txBox="1">
            <a:spLocks noGrp="1"/>
          </p:cNvSpPr>
          <p:nvPr>
            <p:ph type="sldNum" idx="12"/>
          </p:nvPr>
        </p:nvSpPr>
        <p:spPr>
          <a:xfrm>
            <a:off x="11532471" y="228740"/>
            <a:ext cx="669227"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dirty="0"/>
          </a:p>
        </p:txBody>
      </p:sp>
      <p:pic>
        <p:nvPicPr>
          <p:cNvPr id="9" name="Google Shape;231;p15">
            <a:extLst>
              <a:ext uri="{FF2B5EF4-FFF2-40B4-BE49-F238E27FC236}">
                <a16:creationId xmlns:a16="http://schemas.microsoft.com/office/drawing/2014/main" id="{20BC71BD-AD70-734F-2777-75E4B107C991}"/>
              </a:ext>
              <a:ext uri="{C183D7F6-B498-43B3-948B-1728B52AA6E4}">
                <adec:decorative xmlns:adec="http://schemas.microsoft.com/office/drawing/2017/decorative" val="1"/>
              </a:ext>
            </a:extLst>
          </p:cNvPr>
          <p:cNvPicPr preferRelativeResize="0"/>
          <p:nvPr/>
        </p:nvPicPr>
        <p:blipFill rotWithShape="1">
          <a:blip r:embed="rId9">
            <a:alphaModFix/>
          </a:blip>
          <a:srcRect/>
          <a:stretch/>
        </p:blipFill>
        <p:spPr>
          <a:xfrm>
            <a:off x="10424240" y="5176658"/>
            <a:ext cx="1442844" cy="144284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62">
      <a:dk1>
        <a:srgbClr val="171717"/>
      </a:dk1>
      <a:lt1>
        <a:srgbClr val="FFFFFF"/>
      </a:lt1>
      <a:dk2>
        <a:srgbClr val="333B46"/>
      </a:dk2>
      <a:lt2>
        <a:srgbClr val="E7E6E6"/>
      </a:lt2>
      <a:accent1>
        <a:srgbClr val="0A2644"/>
      </a:accent1>
      <a:accent2>
        <a:srgbClr val="0D7EA2"/>
      </a:accent2>
      <a:accent3>
        <a:srgbClr val="2E8367"/>
      </a:accent3>
      <a:accent4>
        <a:srgbClr val="C00000"/>
      </a:accent4>
      <a:accent5>
        <a:srgbClr val="BBCAE3"/>
      </a:accent5>
      <a:accent6>
        <a:srgbClr val="B2B2B2"/>
      </a:accent6>
      <a:hlink>
        <a:srgbClr val="0A2644"/>
      </a:hlink>
      <a:folHlink>
        <a:srgbClr val="0D7E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62">
      <a:dk1>
        <a:srgbClr val="171717"/>
      </a:dk1>
      <a:lt1>
        <a:srgbClr val="FFFFFF"/>
      </a:lt1>
      <a:dk2>
        <a:srgbClr val="333B46"/>
      </a:dk2>
      <a:lt2>
        <a:srgbClr val="E7E6E6"/>
      </a:lt2>
      <a:accent1>
        <a:srgbClr val="0A2645"/>
      </a:accent1>
      <a:accent2>
        <a:srgbClr val="0D7EA2"/>
      </a:accent2>
      <a:accent3>
        <a:srgbClr val="2E8367"/>
      </a:accent3>
      <a:accent4>
        <a:srgbClr val="C00000"/>
      </a:accent4>
      <a:accent5>
        <a:srgbClr val="BBCAE3"/>
      </a:accent5>
      <a:accent6>
        <a:srgbClr val="B2B2B2"/>
      </a:accent6>
      <a:hlink>
        <a:srgbClr val="0A2644"/>
      </a:hlink>
      <a:folHlink>
        <a:srgbClr val="0D7EA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8a6232a4-43ca-4a0c-832d-b8445d74e608" xsi:nil="true"/>
    <TaxCatchAll xmlns="13c0747f-d9b9-4cb6-87c8-a8807704625c" xsi:nil="true"/>
    <lcf76f155ced4ddcb4097134ff3c332f xmlns="8a6232a4-43ca-4a0c-832d-b8445d74e60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1B180D1DE26DB448A82AA311A318A80" ma:contentTypeVersion="18" ma:contentTypeDescription="Create a new document." ma:contentTypeScope="" ma:versionID="cc99db4b652087a376ab9387931e413e">
  <xsd:schema xmlns:xsd="http://www.w3.org/2001/XMLSchema" xmlns:xs="http://www.w3.org/2001/XMLSchema" xmlns:p="http://schemas.microsoft.com/office/2006/metadata/properties" xmlns:ns2="8a6232a4-43ca-4a0c-832d-b8445d74e608" xmlns:ns3="13c0747f-d9b9-4cb6-87c8-a8807704625c" targetNamespace="http://schemas.microsoft.com/office/2006/metadata/properties" ma:root="true" ma:fieldsID="3dbfcbda9d540103b003535d2ebb8b7b" ns2:_="" ns3:_="">
    <xsd:import namespace="8a6232a4-43ca-4a0c-832d-b8445d74e608"/>
    <xsd:import namespace="13c0747f-d9b9-4cb6-87c8-a8807704625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6232a4-43ca-4a0c-832d-b8445d74e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744a5fc2-e1de-4226-a417-e5990e3526f4"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c0747f-d9b9-4cb6-87c8-a8807704625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904e7bb0-bcc0-41ea-bcd8-1a0780cd0714}" ma:internalName="TaxCatchAll" ma:showField="CatchAllData" ma:web="13c0747f-d9b9-4cb6-87c8-a8807704625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744a5fc2-e1de-4226-a417-e5990e3526f4" ContentTypeId="0x0101" PreviousValue="false"/>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7096519-BBFA-4E10-9432-BE289616D1F9}">
  <ds:schemaRefs>
    <ds:schemaRef ds:uri="13c0747f-d9b9-4cb6-87c8-a8807704625c"/>
    <ds:schemaRef ds:uri="http://schemas.microsoft.com/office/2006/documentManagement/types"/>
    <ds:schemaRef ds:uri="8a6232a4-43ca-4a0c-832d-b8445d74e608"/>
    <ds:schemaRef ds:uri="http://schemas.microsoft.com/office/infopath/2007/PartnerControls"/>
    <ds:schemaRef ds:uri="http://schemas.openxmlformats.org/package/2006/metadata/core-properties"/>
    <ds:schemaRef ds:uri="http://purl.org/dc/elements/1.1/"/>
    <ds:schemaRef ds:uri="http://purl.org/dc/dcmitype/"/>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C8DB3A8B-FAB6-48BC-89E1-5489DE6C61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6232a4-43ca-4a0c-832d-b8445d74e608"/>
    <ds:schemaRef ds:uri="13c0747f-d9b9-4cb6-87c8-a880770462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3B3FA0-7768-4DD2-9F02-56D2328E58EC}">
  <ds:schemaRefs>
    <ds:schemaRef ds:uri="Microsoft.SharePoint.Taxonomy.ContentTypeSync"/>
  </ds:schemaRefs>
</ds:datastoreItem>
</file>

<file path=customXml/itemProps4.xml><?xml version="1.0" encoding="utf-8"?>
<ds:datastoreItem xmlns:ds="http://schemas.openxmlformats.org/officeDocument/2006/customXml" ds:itemID="{225D475F-EDB7-4F39-982C-F1A147FF042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806</TotalTime>
  <Words>2907</Words>
  <Application>Microsoft Office PowerPoint</Application>
  <PresentationFormat>Widescreen</PresentationFormat>
  <Paragraphs>273</Paragraphs>
  <Slides>15</Slides>
  <Notes>14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Roboto Light</vt:lpstr>
      <vt:lpstr>Arial</vt:lpstr>
      <vt:lpstr>Source Sans Pro</vt:lpstr>
      <vt:lpstr>Calibri</vt:lpstr>
      <vt:lpstr>Symbol</vt:lpstr>
      <vt:lpstr>Times New Roman</vt:lpstr>
      <vt:lpstr>Office Theme</vt:lpstr>
      <vt:lpstr>1_Office Theme</vt:lpstr>
      <vt:lpstr>Evidence for Action: Presenting a Case for Evaluation</vt:lpstr>
      <vt:lpstr>Evaluation is a Tool to Answer Questions</vt:lpstr>
      <vt:lpstr>Evaluating Impact: Department of Labor National Job Corps </vt:lpstr>
      <vt:lpstr>Evaluating Factors Influencing Flood Insurance Coverage for Single-Family Homes in Two States (Pilot)</vt:lpstr>
      <vt:lpstr>Begin with the End in Mind: What Questions Do We Have?</vt:lpstr>
      <vt:lpstr>Why Evaluate? </vt:lpstr>
      <vt:lpstr>What is Evaluation? </vt:lpstr>
      <vt:lpstr>Evaluation Builds Evidence</vt:lpstr>
      <vt:lpstr>Evaluation Supports Continuous Quality Improvement </vt:lpstr>
      <vt:lpstr>How Can Evaluation Support Our Program and Agency?</vt:lpstr>
      <vt:lpstr>Evaluation Should Inform Decision-Making</vt:lpstr>
      <vt:lpstr>What’s at Risk if We Don’t Evaluate?</vt:lpstr>
      <vt:lpstr>Evaluation is a Key Agency Function</vt:lpstr>
      <vt:lpstr>Questions?</vt:lpstr>
      <vt:lpstr>Acknowledgments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 Stoneking</dc:creator>
  <cp:lastModifiedBy>Susan Cahn</cp:lastModifiedBy>
  <cp:revision>197</cp:revision>
  <cp:lastPrinted>2022-09-21T17:17:25Z</cp:lastPrinted>
  <dcterms:created xsi:type="dcterms:W3CDTF">2022-07-30T19:35:16Z</dcterms:created>
  <dcterms:modified xsi:type="dcterms:W3CDTF">2023-01-11T17:46:07Z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0x01010001B180D1DE26DB448A82AA311A318A80</vt:lpwstr>
  </property>
  <property fmtid="{D5CDD505-2E9C-101B-9397-08002B2CF9AE}" pid="3" name="MediaServiceImageTags">
    <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