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5"/>
    <p:sldMasterId id="2147483658" r:id="rId6"/>
  </p:sldMasterIdLst>
  <p:notesMasterIdLst>
    <p:notesMasterId r:id="rId27"/>
  </p:notesMasterIdLst>
  <p:sldIdLst>
    <p:sldId id="256" r:id="rId7"/>
    <p:sldId id="324" r:id="rId8"/>
    <p:sldId id="366" r:id="rId9"/>
    <p:sldId id="287" r:id="rId10"/>
    <p:sldId id="289" r:id="rId11"/>
    <p:sldId id="291" r:id="rId12"/>
    <p:sldId id="383" r:id="rId13"/>
    <p:sldId id="325" r:id="rId14"/>
    <p:sldId id="293" r:id="rId15"/>
    <p:sldId id="375" r:id="rId16"/>
    <p:sldId id="326" r:id="rId17"/>
    <p:sldId id="330" r:id="rId18"/>
    <p:sldId id="373" r:id="rId19"/>
    <p:sldId id="331" r:id="rId20"/>
    <p:sldId id="284" r:id="rId21"/>
    <p:sldId id="329" r:id="rId22"/>
    <p:sldId id="328" r:id="rId23"/>
    <p:sldId id="297" r:id="rId24"/>
    <p:sldId id="384" r:id="rId25"/>
    <p:sldId id="365" r:id="rId26"/>
  </p:sldIdLst>
  <p:sldSz cx="12192000" cy="6858000"/>
  <p:notesSz cx="7102475" cy="9388475"/>
  <p:embeddedFontLst>
    <p:embeddedFont>
      <p:font typeface="Calibri" panose="020F0502020204030204" pitchFamily="34" charset="0"/>
      <p:regular r:id="rId28"/>
      <p:bold r:id="rId29"/>
      <p:italic r:id="rId30"/>
      <p:boldItalic r:id="rId31"/>
    </p:embeddedFont>
    <p:embeddedFont>
      <p:font typeface="Roboto Light" panose="02000000000000000000" pitchFamily="2" charset="0"/>
      <p:regular r:id="rId32"/>
      <p:italic r:id="rId33"/>
    </p:embeddedFont>
    <p:embeddedFont>
      <p:font typeface="Segoe UI" panose="020B0502040204020203" pitchFamily="34"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gUCPANZFamrtYePu6EzYQgxUzZc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80B565-0DDA-5936-642D-0D24CA4BB0C3}" name="Lindsay Baran (she/her)" initials="L(" userId="S::baran-lindsay@norc.org::5a752b22-d584-4a12-a2ee-fab688fb1a14" providerId="AD"/>
  <p188:author id="{6B415C84-C1F1-EE0A-763C-4BED71537435}" name="Nailah Russell" initials="NR" userId="S::russell-nailah@norc.org::2b7ddd26-f8ed-4c72-ac2a-4cb94ec0d3cf" providerId="AD"/>
  <p188:author id="{EEB181C6-B3C5-FE9A-388E-AF35FEBEFAD1}" name="Lynne Snyder" initials="LS" userId="S::Snyder-Lynne@norc.org::f75f7da0-67a0-43aa-a20b-57076caffc1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ielewski, Erica H. EOP/OMB" initials="EHZ" lastIdx="28" clrIdx="0">
    <p:extLst>
      <p:ext uri="{19B8F6BF-5375-455C-9EA6-DF929625EA0E}">
        <p15:presenceInfo xmlns:p15="http://schemas.microsoft.com/office/powerpoint/2012/main" userId="Zielewski, Erica H. EOP/OMB" providerId="None"/>
      </p:ext>
    </p:extLst>
  </p:cmAuthor>
  <p:cmAuthor id="2" name="Deutsch, Lauren D. EOP/OMB" initials="DLDE" lastIdx="6" clrIdx="1">
    <p:extLst>
      <p:ext uri="{19B8F6BF-5375-455C-9EA6-DF929625EA0E}">
        <p15:presenceInfo xmlns:p15="http://schemas.microsoft.com/office/powerpoint/2012/main" userId="S-1-5-21-2153146651-2037946966-3331982856-151187" providerId="AD"/>
      </p:ext>
    </p:extLst>
  </p:cmAuthor>
  <p:cmAuthor id="3" name="Nailah Russell" initials="NR" lastIdx="6" clrIdx="2">
    <p:extLst>
      <p:ext uri="{19B8F6BF-5375-455C-9EA6-DF929625EA0E}">
        <p15:presenceInfo xmlns:p15="http://schemas.microsoft.com/office/powerpoint/2012/main" userId="S::russell-nailah@norc.org::2b7ddd26-f8ed-4c72-ac2a-4cb94ec0d3cf" providerId="AD"/>
      </p:ext>
    </p:extLst>
  </p:cmAuthor>
  <p:cmAuthor id="4" name="Erica Zielewski (OMB)" initials="EHZ" lastIdx="7" clrIdx="3">
    <p:extLst>
      <p:ext uri="{19B8F6BF-5375-455C-9EA6-DF929625EA0E}">
        <p15:presenceInfo xmlns:p15="http://schemas.microsoft.com/office/powerpoint/2012/main" userId="Erica Zielewski (OMB)" providerId="None"/>
      </p:ext>
    </p:extLst>
  </p:cmAuthor>
  <p:cmAuthor id="5" name="Lynne Snyder" initials="LS" lastIdx="7" clrIdx="4">
    <p:extLst>
      <p:ext uri="{19B8F6BF-5375-455C-9EA6-DF929625EA0E}">
        <p15:presenceInfo xmlns:p15="http://schemas.microsoft.com/office/powerpoint/2012/main" userId="S::Snyder-Lynne@norc.org::f75f7da0-67a0-43aa-a20b-57076caffc12" providerId="AD"/>
      </p:ext>
    </p:extLst>
  </p:cmAuthor>
  <p:cmAuthor id="6" name="Zielewski, Erica H. EOP/OMB" initials="ZEHE" lastIdx="5" clrIdx="5">
    <p:extLst>
      <p:ext uri="{19B8F6BF-5375-455C-9EA6-DF929625EA0E}">
        <p15:presenceInfo xmlns:p15="http://schemas.microsoft.com/office/powerpoint/2012/main" userId="S-1-5-21-2153146651-2037946966-3331982856-564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645"/>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64A74-CA8A-F060-A82A-2A92F1B7DF75}" v="6" dt="2023-01-10T20:06:21.648"/>
    <p1510:client id="{62E5FF2A-CF79-40A5-BF18-F6E0A99A1C78}" v="8" dt="2023-01-10T19:21:53.977"/>
    <p1510:client id="{8460DB77-F5C4-4B18-8986-76F39745B16E}" v="49" dt="2023-01-10T20:13:58.896"/>
    <p1510:client id="{BC9A1891-4EEC-9CB5-2E56-BC03C0BD12A7}" v="28" dt="2023-01-10T20:21:23.079"/>
  </p1510:revLst>
</p1510:revInfo>
</file>

<file path=ppt/tableStyles.xml><?xml version="1.0" encoding="utf-8"?>
<a:tblStyleLst xmlns:a="http://schemas.openxmlformats.org/drawingml/2006/main" def="{E812040B-28D1-4F9B-9F5F-03480F9E044B}">
  <a:tblStyle styleId="{E812040B-28D1-4F9B-9F5F-03480F9E044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D"/>
          </a:solidFill>
        </a:fill>
      </a:tcStyle>
    </a:band1H>
    <a:band2H>
      <a:tcTxStyle/>
      <a:tcStyle>
        <a:tcBdr/>
      </a:tcStyle>
    </a:band2H>
    <a:band1V>
      <a:tcTxStyle/>
      <a:tcStyle>
        <a:tcBdr/>
        <a:fill>
          <a:solidFill>
            <a:srgbClr val="CACBCD"/>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A4C8933-1F7D-445D-B755-25CF8806FA4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12.fntdata"/><Relationship Id="rId21" Type="http://schemas.openxmlformats.org/officeDocument/2006/relationships/slide" Target="slides/slide15.xml"/><Relationship Id="rId34" Type="http://schemas.openxmlformats.org/officeDocument/2006/relationships/font" Target="fonts/font7.fntdata"/><Relationship Id="rId9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font" Target="fonts/font2.fntdata"/><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1.fntdata"/><Relationship Id="rId36" Type="http://schemas.openxmlformats.org/officeDocument/2006/relationships/font" Target="fonts/font9.fntdata"/><Relationship Id="rId95"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4.fntdata"/><Relationship Id="rId94" Type="http://schemas.openxmlformats.org/officeDocument/2006/relationships/commentAuthors" Target="commentAuthors.xml"/><Relationship Id="rId9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100" Type="http://schemas.microsoft.com/office/2018/10/relationships/authors" Target="authors.xml"/><Relationship Id="rId8" Type="http://schemas.openxmlformats.org/officeDocument/2006/relationships/slide" Target="slides/slide2.xml"/><Relationship Id="rId93" Type="http://customschemas.google.com/relationships/presentationmetadata" Target="metadata"/><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4.xml"/><Relationship Id="rId41" Type="http://schemas.openxmlformats.org/officeDocument/2006/relationships/font" Target="fonts/font14.fntdata"/><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3E655-C32C-466C-B2B1-2018653D6560}" type="doc">
      <dgm:prSet loTypeId="urn:microsoft.com/office/officeart/2005/8/layout/cycle3" loCatId="cycle" qsTypeId="urn:microsoft.com/office/officeart/2005/8/quickstyle/simple1" qsCatId="simple" csTypeId="urn:microsoft.com/office/officeart/2005/8/colors/colorful1" csCatId="colorful" phldr="1"/>
      <dgm:spPr/>
    </dgm:pt>
    <dgm:pt modelId="{16DD6A5F-1293-4F2B-BF8F-8C70C3A269B1}">
      <dgm:prSet phldrT="[Text]"/>
      <dgm:spPr/>
      <dgm:t>
        <a:bodyPr/>
        <a:lstStyle/>
        <a:p>
          <a:r>
            <a:rPr lang="en-US"/>
            <a:t>Plan</a:t>
          </a:r>
        </a:p>
      </dgm:t>
    </dgm:pt>
    <dgm:pt modelId="{ACC3BE9F-3252-4D9B-9C76-3CDDF28DC0AB}" type="parTrans" cxnId="{237E5AE6-BD0E-49BE-AE0A-1627DF8ACDE2}">
      <dgm:prSet/>
      <dgm:spPr/>
      <dgm:t>
        <a:bodyPr/>
        <a:lstStyle/>
        <a:p>
          <a:endParaRPr lang="en-US"/>
        </a:p>
      </dgm:t>
    </dgm:pt>
    <dgm:pt modelId="{9E0497DD-02A6-4260-AB3F-13ECC441C5A5}" type="sibTrans" cxnId="{237E5AE6-BD0E-49BE-AE0A-1627DF8ACDE2}">
      <dgm:prSet/>
      <dgm:spPr/>
      <dgm:t>
        <a:bodyPr/>
        <a:lstStyle/>
        <a:p>
          <a:endParaRPr lang="en-US"/>
        </a:p>
      </dgm:t>
    </dgm:pt>
    <dgm:pt modelId="{53D7375D-81F9-47FB-AECA-3802B4648FD4}">
      <dgm:prSet phldrT="[Text]"/>
      <dgm:spPr/>
      <dgm:t>
        <a:bodyPr/>
        <a:lstStyle/>
        <a:p>
          <a:r>
            <a:rPr lang="en-US"/>
            <a:t>Do</a:t>
          </a:r>
        </a:p>
      </dgm:t>
    </dgm:pt>
    <dgm:pt modelId="{3D17B025-2DDE-4B5D-AAF9-7EB62A73A679}" type="parTrans" cxnId="{4EE80952-3B99-4494-A40C-7867B355D933}">
      <dgm:prSet/>
      <dgm:spPr/>
      <dgm:t>
        <a:bodyPr/>
        <a:lstStyle/>
        <a:p>
          <a:endParaRPr lang="en-US"/>
        </a:p>
      </dgm:t>
    </dgm:pt>
    <dgm:pt modelId="{659A4ECF-291D-4F4F-A621-7723D9C87C74}" type="sibTrans" cxnId="{4EE80952-3B99-4494-A40C-7867B355D933}">
      <dgm:prSet/>
      <dgm:spPr/>
      <dgm:t>
        <a:bodyPr/>
        <a:lstStyle/>
        <a:p>
          <a:endParaRPr lang="en-US"/>
        </a:p>
      </dgm:t>
    </dgm:pt>
    <dgm:pt modelId="{9F0B994F-1124-4D50-A2CA-8402EE195142}">
      <dgm:prSet phldrT="[Text]"/>
      <dgm:spPr/>
      <dgm:t>
        <a:bodyPr/>
        <a:lstStyle/>
        <a:p>
          <a:r>
            <a:rPr lang="en-US"/>
            <a:t>Check</a:t>
          </a:r>
        </a:p>
      </dgm:t>
    </dgm:pt>
    <dgm:pt modelId="{21735DC0-D615-4D00-BBBC-C87EE5E5999B}" type="parTrans" cxnId="{457699F0-20BA-4C0E-B592-F9E8B4600B67}">
      <dgm:prSet/>
      <dgm:spPr/>
      <dgm:t>
        <a:bodyPr/>
        <a:lstStyle/>
        <a:p>
          <a:endParaRPr lang="en-US"/>
        </a:p>
      </dgm:t>
    </dgm:pt>
    <dgm:pt modelId="{B2045B7A-5E33-4BB7-90AC-754EDB45953A}" type="sibTrans" cxnId="{457699F0-20BA-4C0E-B592-F9E8B4600B67}">
      <dgm:prSet/>
      <dgm:spPr/>
      <dgm:t>
        <a:bodyPr/>
        <a:lstStyle/>
        <a:p>
          <a:endParaRPr lang="en-US"/>
        </a:p>
      </dgm:t>
    </dgm:pt>
    <dgm:pt modelId="{2FD869E3-3461-4F54-BFE8-FEB63D352CA3}">
      <dgm:prSet phldrT="[Text]"/>
      <dgm:spPr/>
      <dgm:t>
        <a:bodyPr/>
        <a:lstStyle/>
        <a:p>
          <a:r>
            <a:rPr lang="en-US">
              <a:solidFill>
                <a:schemeClr val="tx1"/>
              </a:solidFill>
            </a:rPr>
            <a:t>Act</a:t>
          </a:r>
        </a:p>
      </dgm:t>
    </dgm:pt>
    <dgm:pt modelId="{099B5545-35C4-4036-8CFA-5571D56729C7}" type="parTrans" cxnId="{929EFC46-EA4C-442C-BDCD-1F06587F3E88}">
      <dgm:prSet/>
      <dgm:spPr/>
      <dgm:t>
        <a:bodyPr/>
        <a:lstStyle/>
        <a:p>
          <a:endParaRPr lang="en-US"/>
        </a:p>
      </dgm:t>
    </dgm:pt>
    <dgm:pt modelId="{96B99F17-31CE-4234-98BA-6D6987A87E12}" type="sibTrans" cxnId="{929EFC46-EA4C-442C-BDCD-1F06587F3E88}">
      <dgm:prSet/>
      <dgm:spPr/>
      <dgm:t>
        <a:bodyPr/>
        <a:lstStyle/>
        <a:p>
          <a:endParaRPr lang="en-US"/>
        </a:p>
      </dgm:t>
    </dgm:pt>
    <dgm:pt modelId="{FDDB7590-FCE5-4916-8CC0-2B623463F7A2}" type="pres">
      <dgm:prSet presAssocID="{9E33E655-C32C-466C-B2B1-2018653D6560}" presName="Name0" presStyleCnt="0">
        <dgm:presLayoutVars>
          <dgm:dir/>
          <dgm:resizeHandles val="exact"/>
        </dgm:presLayoutVars>
      </dgm:prSet>
      <dgm:spPr/>
    </dgm:pt>
    <dgm:pt modelId="{0524E201-F25A-4D5E-A7C5-49DEA53F336F}" type="pres">
      <dgm:prSet presAssocID="{9E33E655-C32C-466C-B2B1-2018653D6560}" presName="cycle" presStyleCnt="0"/>
      <dgm:spPr/>
    </dgm:pt>
    <dgm:pt modelId="{E0764348-3C39-43C0-8E29-E4F340ABEC16}" type="pres">
      <dgm:prSet presAssocID="{16DD6A5F-1293-4F2B-BF8F-8C70C3A269B1}" presName="nodeFirstNode" presStyleLbl="node1" presStyleIdx="0" presStyleCnt="4">
        <dgm:presLayoutVars>
          <dgm:bulletEnabled val="1"/>
        </dgm:presLayoutVars>
      </dgm:prSet>
      <dgm:spPr/>
    </dgm:pt>
    <dgm:pt modelId="{01B701F6-BA11-473B-9EC5-565929B4A73D}" type="pres">
      <dgm:prSet presAssocID="{9E0497DD-02A6-4260-AB3F-13ECC441C5A5}" presName="sibTransFirstNode" presStyleLbl="bgShp" presStyleIdx="0" presStyleCnt="1"/>
      <dgm:spPr/>
    </dgm:pt>
    <dgm:pt modelId="{FA266D3D-0D0D-4738-AB4E-91D700057885}" type="pres">
      <dgm:prSet presAssocID="{53D7375D-81F9-47FB-AECA-3802B4648FD4}" presName="nodeFollowingNodes" presStyleLbl="node1" presStyleIdx="1" presStyleCnt="4">
        <dgm:presLayoutVars>
          <dgm:bulletEnabled val="1"/>
        </dgm:presLayoutVars>
      </dgm:prSet>
      <dgm:spPr/>
    </dgm:pt>
    <dgm:pt modelId="{51051348-AAC0-477A-AE09-F703550D9F24}" type="pres">
      <dgm:prSet presAssocID="{9F0B994F-1124-4D50-A2CA-8402EE195142}" presName="nodeFollowingNodes" presStyleLbl="node1" presStyleIdx="2" presStyleCnt="4">
        <dgm:presLayoutVars>
          <dgm:bulletEnabled val="1"/>
        </dgm:presLayoutVars>
      </dgm:prSet>
      <dgm:spPr/>
    </dgm:pt>
    <dgm:pt modelId="{6B9B3E8A-537F-4CE7-BEEC-4BB5F9D50505}" type="pres">
      <dgm:prSet presAssocID="{2FD869E3-3461-4F54-BFE8-FEB63D352CA3}" presName="nodeFollowingNodes" presStyleLbl="node1" presStyleIdx="3" presStyleCnt="4">
        <dgm:presLayoutVars>
          <dgm:bulletEnabled val="1"/>
        </dgm:presLayoutVars>
      </dgm:prSet>
      <dgm:spPr/>
    </dgm:pt>
  </dgm:ptLst>
  <dgm:cxnLst>
    <dgm:cxn modelId="{DA074B63-72CB-41DA-A995-907B8D145A3C}" type="presOf" srcId="{16DD6A5F-1293-4F2B-BF8F-8C70C3A269B1}" destId="{E0764348-3C39-43C0-8E29-E4F340ABEC16}" srcOrd="0" destOrd="0" presId="urn:microsoft.com/office/officeart/2005/8/layout/cycle3"/>
    <dgm:cxn modelId="{929EFC46-EA4C-442C-BDCD-1F06587F3E88}" srcId="{9E33E655-C32C-466C-B2B1-2018653D6560}" destId="{2FD869E3-3461-4F54-BFE8-FEB63D352CA3}" srcOrd="3" destOrd="0" parTransId="{099B5545-35C4-4036-8CFA-5571D56729C7}" sibTransId="{96B99F17-31CE-4234-98BA-6D6987A87E12}"/>
    <dgm:cxn modelId="{01B59551-62B1-4D77-B5F3-4E00C6BA082C}" type="presOf" srcId="{53D7375D-81F9-47FB-AECA-3802B4648FD4}" destId="{FA266D3D-0D0D-4738-AB4E-91D700057885}" srcOrd="0" destOrd="0" presId="urn:microsoft.com/office/officeart/2005/8/layout/cycle3"/>
    <dgm:cxn modelId="{4EE80952-3B99-4494-A40C-7867B355D933}" srcId="{9E33E655-C32C-466C-B2B1-2018653D6560}" destId="{53D7375D-81F9-47FB-AECA-3802B4648FD4}" srcOrd="1" destOrd="0" parTransId="{3D17B025-2DDE-4B5D-AAF9-7EB62A73A679}" sibTransId="{659A4ECF-291D-4F4F-A621-7723D9C87C74}"/>
    <dgm:cxn modelId="{53BA6C81-9A3F-46B8-B890-C9CD6451F7CE}" type="presOf" srcId="{9E0497DD-02A6-4260-AB3F-13ECC441C5A5}" destId="{01B701F6-BA11-473B-9EC5-565929B4A73D}" srcOrd="0" destOrd="0" presId="urn:microsoft.com/office/officeart/2005/8/layout/cycle3"/>
    <dgm:cxn modelId="{697E20A1-25A4-42B4-889D-58F118081C0B}" type="presOf" srcId="{9E33E655-C32C-466C-B2B1-2018653D6560}" destId="{FDDB7590-FCE5-4916-8CC0-2B623463F7A2}" srcOrd="0" destOrd="0" presId="urn:microsoft.com/office/officeart/2005/8/layout/cycle3"/>
    <dgm:cxn modelId="{47D320B7-6045-4EDF-ACF3-2DA9C424CBC2}" type="presOf" srcId="{2FD869E3-3461-4F54-BFE8-FEB63D352CA3}" destId="{6B9B3E8A-537F-4CE7-BEEC-4BB5F9D50505}" srcOrd="0" destOrd="0" presId="urn:microsoft.com/office/officeart/2005/8/layout/cycle3"/>
    <dgm:cxn modelId="{558816C1-59E9-4940-8950-34471717EDAE}" type="presOf" srcId="{9F0B994F-1124-4D50-A2CA-8402EE195142}" destId="{51051348-AAC0-477A-AE09-F703550D9F24}" srcOrd="0" destOrd="0" presId="urn:microsoft.com/office/officeart/2005/8/layout/cycle3"/>
    <dgm:cxn modelId="{237E5AE6-BD0E-49BE-AE0A-1627DF8ACDE2}" srcId="{9E33E655-C32C-466C-B2B1-2018653D6560}" destId="{16DD6A5F-1293-4F2B-BF8F-8C70C3A269B1}" srcOrd="0" destOrd="0" parTransId="{ACC3BE9F-3252-4D9B-9C76-3CDDF28DC0AB}" sibTransId="{9E0497DD-02A6-4260-AB3F-13ECC441C5A5}"/>
    <dgm:cxn modelId="{457699F0-20BA-4C0E-B592-F9E8B4600B67}" srcId="{9E33E655-C32C-466C-B2B1-2018653D6560}" destId="{9F0B994F-1124-4D50-A2CA-8402EE195142}" srcOrd="2" destOrd="0" parTransId="{21735DC0-D615-4D00-BBBC-C87EE5E5999B}" sibTransId="{B2045B7A-5E33-4BB7-90AC-754EDB45953A}"/>
    <dgm:cxn modelId="{21387385-664C-4338-BA3C-0994F81B5824}" type="presParOf" srcId="{FDDB7590-FCE5-4916-8CC0-2B623463F7A2}" destId="{0524E201-F25A-4D5E-A7C5-49DEA53F336F}" srcOrd="0" destOrd="0" presId="urn:microsoft.com/office/officeart/2005/8/layout/cycle3"/>
    <dgm:cxn modelId="{99BF33EE-5828-4F06-846A-49FE8E4FBEA2}" type="presParOf" srcId="{0524E201-F25A-4D5E-A7C5-49DEA53F336F}" destId="{E0764348-3C39-43C0-8E29-E4F340ABEC16}" srcOrd="0" destOrd="0" presId="urn:microsoft.com/office/officeart/2005/8/layout/cycle3"/>
    <dgm:cxn modelId="{10E42D9D-E523-4721-AF43-5C6168F15DB2}" type="presParOf" srcId="{0524E201-F25A-4D5E-A7C5-49DEA53F336F}" destId="{01B701F6-BA11-473B-9EC5-565929B4A73D}" srcOrd="1" destOrd="0" presId="urn:microsoft.com/office/officeart/2005/8/layout/cycle3"/>
    <dgm:cxn modelId="{79DD7C8C-8C29-4FE1-93DF-3DD86A692680}" type="presParOf" srcId="{0524E201-F25A-4D5E-A7C5-49DEA53F336F}" destId="{FA266D3D-0D0D-4738-AB4E-91D700057885}" srcOrd="2" destOrd="0" presId="urn:microsoft.com/office/officeart/2005/8/layout/cycle3"/>
    <dgm:cxn modelId="{93CDAB53-97B0-47C1-8D8E-696C66B9874E}" type="presParOf" srcId="{0524E201-F25A-4D5E-A7C5-49DEA53F336F}" destId="{51051348-AAC0-477A-AE09-F703550D9F24}" srcOrd="3" destOrd="0" presId="urn:microsoft.com/office/officeart/2005/8/layout/cycle3"/>
    <dgm:cxn modelId="{919A4190-D102-45FB-95F2-038224187CD9}" type="presParOf" srcId="{0524E201-F25A-4D5E-A7C5-49DEA53F336F}" destId="{6B9B3E8A-537F-4CE7-BEEC-4BB5F9D50505}"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5AEDE-AFD3-41AE-8022-73CCEBA644BE}"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865B7CC4-5950-47D1-B0B5-EB4D2DE41A5F}">
      <dgm:prSet phldrT="[Text]"/>
      <dgm:spPr/>
      <dgm:t>
        <a:bodyPr/>
        <a:lstStyle/>
        <a:p>
          <a:r>
            <a:rPr lang="en-US"/>
            <a:t>Time</a:t>
          </a:r>
        </a:p>
      </dgm:t>
    </dgm:pt>
    <dgm:pt modelId="{8BC77D15-97D8-4BA6-8944-C98EE952E786}" type="parTrans" cxnId="{FBC0BF20-A6F4-48D7-9CA7-147489B4AE58}">
      <dgm:prSet/>
      <dgm:spPr/>
      <dgm:t>
        <a:bodyPr/>
        <a:lstStyle/>
        <a:p>
          <a:endParaRPr lang="en-US"/>
        </a:p>
      </dgm:t>
    </dgm:pt>
    <dgm:pt modelId="{EBC874A6-09CF-4C57-BD5C-08C999E1FBED}" type="sibTrans" cxnId="{FBC0BF20-A6F4-48D7-9CA7-147489B4AE58}">
      <dgm:prSet/>
      <dgm:spPr/>
      <dgm:t>
        <a:bodyPr/>
        <a:lstStyle/>
        <a:p>
          <a:endParaRPr lang="en-US"/>
        </a:p>
      </dgm:t>
    </dgm:pt>
    <dgm:pt modelId="{6F0388EC-30B9-4A81-AC8A-7A8A147CFA98}">
      <dgm:prSet phldrT="[Text]" custT="1"/>
      <dgm:spPr/>
      <dgm:t>
        <a:bodyPr/>
        <a:lstStyle/>
        <a:p>
          <a:r>
            <a:rPr lang="en-US" sz="1800" b="0" i="0" u="none" strike="noStrike" cap="none">
              <a:solidFill>
                <a:schemeClr val="accent1"/>
              </a:solidFill>
              <a:latin typeface="Calibri"/>
              <a:ea typeface="Calibri"/>
              <a:cs typeface="Calibri"/>
              <a:sym typeface="Calibri"/>
            </a:rPr>
            <a:t>Move quickly (rapid cycle or formative evaluation) while planning for longer-term</a:t>
          </a:r>
        </a:p>
      </dgm:t>
    </dgm:pt>
    <dgm:pt modelId="{EC26A7BB-579A-400B-95A3-8FD028F14442}" type="parTrans" cxnId="{27416529-D8BE-4AEB-A41E-6BDD2ADC1D35}">
      <dgm:prSet/>
      <dgm:spPr/>
      <dgm:t>
        <a:bodyPr/>
        <a:lstStyle/>
        <a:p>
          <a:endParaRPr lang="en-US"/>
        </a:p>
      </dgm:t>
    </dgm:pt>
    <dgm:pt modelId="{1B3DF1A5-E286-4638-95EA-BF874A432233}" type="sibTrans" cxnId="{27416529-D8BE-4AEB-A41E-6BDD2ADC1D35}">
      <dgm:prSet/>
      <dgm:spPr/>
      <dgm:t>
        <a:bodyPr/>
        <a:lstStyle/>
        <a:p>
          <a:endParaRPr lang="en-US"/>
        </a:p>
      </dgm:t>
    </dgm:pt>
    <dgm:pt modelId="{642F4DA8-3CE8-4830-8067-98C085AF429C}">
      <dgm:prSet phldrT="[Text]" custT="1"/>
      <dgm:spPr/>
      <dgm:t>
        <a:bodyPr/>
        <a:lstStyle/>
        <a:p>
          <a:r>
            <a:rPr lang="en-US" sz="1800" b="0" i="0" u="none" strike="noStrike" cap="none">
              <a:solidFill>
                <a:schemeClr val="accent1"/>
              </a:solidFill>
              <a:latin typeface="Calibri"/>
              <a:ea typeface="Calibri"/>
              <a:cs typeface="Calibri"/>
              <a:sym typeface="Calibri"/>
            </a:rPr>
            <a:t>Build evaluation requirements into funding announcements</a:t>
          </a:r>
        </a:p>
      </dgm:t>
    </dgm:pt>
    <dgm:pt modelId="{3B9AA432-394D-4C68-ABE5-77BC1F309437}" type="parTrans" cxnId="{0AC37D10-6A7E-4F71-8464-1458FC783024}">
      <dgm:prSet/>
      <dgm:spPr/>
      <dgm:t>
        <a:bodyPr/>
        <a:lstStyle/>
        <a:p>
          <a:endParaRPr lang="en-US"/>
        </a:p>
      </dgm:t>
    </dgm:pt>
    <dgm:pt modelId="{A8C3DC82-B3C9-496C-829E-02AD3FF306CB}" type="sibTrans" cxnId="{0AC37D10-6A7E-4F71-8464-1458FC783024}">
      <dgm:prSet/>
      <dgm:spPr/>
      <dgm:t>
        <a:bodyPr/>
        <a:lstStyle/>
        <a:p>
          <a:endParaRPr lang="en-US"/>
        </a:p>
      </dgm:t>
    </dgm:pt>
    <dgm:pt modelId="{C16D5D97-C5EC-41F9-A7AA-7540ACFCFCFA}">
      <dgm:prSet phldrT="[Text]"/>
      <dgm:spPr/>
      <dgm:t>
        <a:bodyPr/>
        <a:lstStyle/>
        <a:p>
          <a:r>
            <a:rPr lang="en-US"/>
            <a:t>Money</a:t>
          </a:r>
        </a:p>
      </dgm:t>
    </dgm:pt>
    <dgm:pt modelId="{631906F3-1FD5-4AC3-816C-AC04825676E4}" type="parTrans" cxnId="{F23829F4-EF66-4C12-B85A-2EA77D8C8A23}">
      <dgm:prSet/>
      <dgm:spPr/>
      <dgm:t>
        <a:bodyPr/>
        <a:lstStyle/>
        <a:p>
          <a:endParaRPr lang="en-US"/>
        </a:p>
      </dgm:t>
    </dgm:pt>
    <dgm:pt modelId="{DD784AA5-0B31-4AC7-8FD5-8618AF8CBB96}" type="sibTrans" cxnId="{F23829F4-EF66-4C12-B85A-2EA77D8C8A23}">
      <dgm:prSet/>
      <dgm:spPr/>
      <dgm:t>
        <a:bodyPr/>
        <a:lstStyle/>
        <a:p>
          <a:endParaRPr lang="en-US"/>
        </a:p>
      </dgm:t>
    </dgm:pt>
    <dgm:pt modelId="{C9E2FC42-D2D2-4DCC-A04C-BAE50A8A3C74}">
      <dgm:prSet phldrT="[Text]" custT="1"/>
      <dgm:spPr/>
      <dgm:t>
        <a:bodyPr/>
        <a:lstStyle/>
        <a:p>
          <a:r>
            <a:rPr lang="en-US" sz="1800" b="0" i="0" u="none" strike="noStrike" cap="none">
              <a:solidFill>
                <a:schemeClr val="accent1"/>
              </a:solidFill>
              <a:latin typeface="Calibri"/>
              <a:ea typeface="Calibri"/>
              <a:cs typeface="Calibri"/>
              <a:sym typeface="Calibri"/>
            </a:rPr>
            <a:t>Use existing data</a:t>
          </a:r>
        </a:p>
      </dgm:t>
    </dgm:pt>
    <dgm:pt modelId="{068600C4-2F8A-44A8-AC48-E1E1A60FB405}" type="parTrans" cxnId="{4BB4F11A-9DD8-425F-807B-2F035A6C0F5E}">
      <dgm:prSet/>
      <dgm:spPr/>
      <dgm:t>
        <a:bodyPr/>
        <a:lstStyle/>
        <a:p>
          <a:endParaRPr lang="en-US"/>
        </a:p>
      </dgm:t>
    </dgm:pt>
    <dgm:pt modelId="{F1FE2F79-ECC4-40BD-89EB-C3C3C7D46B8B}" type="sibTrans" cxnId="{4BB4F11A-9DD8-425F-807B-2F035A6C0F5E}">
      <dgm:prSet/>
      <dgm:spPr/>
      <dgm:t>
        <a:bodyPr/>
        <a:lstStyle/>
        <a:p>
          <a:endParaRPr lang="en-US"/>
        </a:p>
      </dgm:t>
    </dgm:pt>
    <dgm:pt modelId="{762A704C-3996-4D86-8931-69EEC8100FFF}">
      <dgm:prSet phldrT="[Text]" custT="1"/>
      <dgm:spPr/>
      <dgm:t>
        <a:bodyPr/>
        <a:lstStyle/>
        <a:p>
          <a:r>
            <a:rPr lang="en-US" sz="1800" b="0" i="0" u="none" strike="noStrike" cap="none">
              <a:solidFill>
                <a:schemeClr val="accent1"/>
              </a:solidFill>
              <a:latin typeface="Calibri"/>
              <a:ea typeface="Calibri"/>
              <a:cs typeface="Calibri"/>
              <a:sym typeface="Calibri"/>
            </a:rPr>
            <a:t>Use in-house expertise</a:t>
          </a:r>
        </a:p>
      </dgm:t>
    </dgm:pt>
    <dgm:pt modelId="{1D004C3D-BEBF-45FE-B9F8-73012EBA2F19}" type="parTrans" cxnId="{8790C01D-B2B2-4058-A5C7-36EFD660FAAE}">
      <dgm:prSet/>
      <dgm:spPr/>
      <dgm:t>
        <a:bodyPr/>
        <a:lstStyle/>
        <a:p>
          <a:endParaRPr lang="en-US"/>
        </a:p>
      </dgm:t>
    </dgm:pt>
    <dgm:pt modelId="{420D6402-D1BE-4CCB-BE56-90AE0E50C3AE}" type="sibTrans" cxnId="{8790C01D-B2B2-4058-A5C7-36EFD660FAAE}">
      <dgm:prSet/>
      <dgm:spPr/>
      <dgm:t>
        <a:bodyPr/>
        <a:lstStyle/>
        <a:p>
          <a:endParaRPr lang="en-US"/>
        </a:p>
      </dgm:t>
    </dgm:pt>
    <dgm:pt modelId="{F7CD8DCF-1A67-4E3B-BEEC-9E2EC44F8502}">
      <dgm:prSet phldrT="[Text]"/>
      <dgm:spPr/>
      <dgm:t>
        <a:bodyPr/>
        <a:lstStyle/>
        <a:p>
          <a:r>
            <a:rPr lang="en-US"/>
            <a:t>Staff</a:t>
          </a:r>
        </a:p>
      </dgm:t>
    </dgm:pt>
    <dgm:pt modelId="{514A3C73-4BA2-4F5B-AF36-11F40AF720E4}" type="parTrans" cxnId="{FF6D9CAE-B312-4B58-8F57-BD1BF3A03F48}">
      <dgm:prSet/>
      <dgm:spPr/>
      <dgm:t>
        <a:bodyPr/>
        <a:lstStyle/>
        <a:p>
          <a:endParaRPr lang="en-US"/>
        </a:p>
      </dgm:t>
    </dgm:pt>
    <dgm:pt modelId="{6892E9AE-3BD0-4BF8-9E89-53F9A797AAD2}" type="sibTrans" cxnId="{FF6D9CAE-B312-4B58-8F57-BD1BF3A03F48}">
      <dgm:prSet/>
      <dgm:spPr/>
      <dgm:t>
        <a:bodyPr/>
        <a:lstStyle/>
        <a:p>
          <a:endParaRPr lang="en-US"/>
        </a:p>
      </dgm:t>
    </dgm:pt>
    <dgm:pt modelId="{FD3A96E1-F784-45EA-944E-BE6C2B66C430}">
      <dgm:prSet phldrT="[Text]" custT="1"/>
      <dgm:spPr/>
      <dgm:t>
        <a:bodyPr/>
        <a:lstStyle/>
        <a:p>
          <a:pPr marL="0" marR="0" lvl="0" indent="0" algn="l" rtl="0">
            <a:lnSpc>
              <a:spcPct val="90000"/>
            </a:lnSpc>
            <a:spcBef>
              <a:spcPts val="1000"/>
            </a:spcBef>
            <a:spcAft>
              <a:spcPts val="0"/>
            </a:spcAft>
            <a:buClr>
              <a:schemeClr val="accent1"/>
            </a:buClr>
            <a:buSzPct val="100000"/>
            <a:buFont typeface="Arial" panose="020B0604020202020204" pitchFamily="34" charset="0"/>
            <a:buChar char="•"/>
          </a:pPr>
          <a:r>
            <a:rPr lang="en-US" sz="1800" b="0" i="0" u="none" strike="noStrike" cap="none">
              <a:solidFill>
                <a:schemeClr val="accent1"/>
              </a:solidFill>
              <a:latin typeface="Calibri"/>
              <a:ea typeface="Calibri"/>
              <a:cs typeface="Calibri"/>
              <a:sym typeface="Calibri"/>
            </a:rPr>
            <a:t> Leverage existing knowledge inside/outside of agency</a:t>
          </a:r>
        </a:p>
      </dgm:t>
    </dgm:pt>
    <dgm:pt modelId="{DEFC11BE-7F0D-4BD4-B6BC-DBDB6299E9E7}" type="parTrans" cxnId="{8F42777F-FBFC-448D-9C96-DE0B3AE64034}">
      <dgm:prSet/>
      <dgm:spPr/>
      <dgm:t>
        <a:bodyPr/>
        <a:lstStyle/>
        <a:p>
          <a:endParaRPr lang="en-US"/>
        </a:p>
      </dgm:t>
    </dgm:pt>
    <dgm:pt modelId="{46BE1B9B-8828-46C7-B556-DB16838FD9BB}" type="sibTrans" cxnId="{8F42777F-FBFC-448D-9C96-DE0B3AE64034}">
      <dgm:prSet/>
      <dgm:spPr/>
      <dgm:t>
        <a:bodyPr/>
        <a:lstStyle/>
        <a:p>
          <a:endParaRPr lang="en-US"/>
        </a:p>
      </dgm:t>
    </dgm:pt>
    <dgm:pt modelId="{D1B42032-094A-4893-ACB1-B56A0054598C}">
      <dgm:prSet phldrT="[Text]" custT="1"/>
      <dgm:spPr/>
      <dgm:t>
        <a:bodyPr/>
        <a:lstStyle/>
        <a:p>
          <a:pPr marL="0" marR="0" lvl="0" indent="0" algn="l" rtl="0">
            <a:lnSpc>
              <a:spcPct val="90000"/>
            </a:lnSpc>
            <a:spcBef>
              <a:spcPts val="1000"/>
            </a:spcBef>
            <a:spcAft>
              <a:spcPts val="0"/>
            </a:spcAft>
            <a:buClr>
              <a:schemeClr val="accent1"/>
            </a:buClr>
            <a:buSzPct val="100000"/>
            <a:buFont typeface="Arial" panose="020B0604020202020204" pitchFamily="34" charset="0"/>
            <a:buChar char="•"/>
          </a:pPr>
          <a:r>
            <a:rPr lang="en-US" sz="1800" b="0" i="0" u="none" strike="noStrike" cap="none">
              <a:solidFill>
                <a:schemeClr val="accent1"/>
              </a:solidFill>
              <a:latin typeface="Calibri"/>
              <a:ea typeface="Calibri"/>
              <a:cs typeface="Calibri"/>
              <a:sym typeface="Calibri"/>
            </a:rPr>
            <a:t> Use extensive federal resources</a:t>
          </a:r>
        </a:p>
      </dgm:t>
    </dgm:pt>
    <dgm:pt modelId="{1D83B4FD-CDFD-49E8-8949-A5A2C7F6665F}" type="parTrans" cxnId="{91CFA65F-3EF3-414D-9392-D85533D2872A}">
      <dgm:prSet/>
      <dgm:spPr/>
      <dgm:t>
        <a:bodyPr/>
        <a:lstStyle/>
        <a:p>
          <a:endParaRPr lang="en-US"/>
        </a:p>
      </dgm:t>
    </dgm:pt>
    <dgm:pt modelId="{27FF4CAE-4C6A-43A3-BA5A-9B71DBC29E2D}" type="sibTrans" cxnId="{91CFA65F-3EF3-414D-9392-D85533D2872A}">
      <dgm:prSet/>
      <dgm:spPr/>
      <dgm:t>
        <a:bodyPr/>
        <a:lstStyle/>
        <a:p>
          <a:endParaRPr lang="en-US"/>
        </a:p>
      </dgm:t>
    </dgm:pt>
    <dgm:pt modelId="{F9DAE749-2D5C-4049-9C37-DB69F653AA47}">
      <dgm:prSet phldrT="[Text]" custT="1"/>
      <dgm:spPr/>
      <dgm:t>
        <a:bodyPr/>
        <a:lstStyle/>
        <a:p>
          <a:r>
            <a:rPr lang="en-US" sz="1800" b="0" i="0" u="none" strike="noStrike" cap="none">
              <a:solidFill>
                <a:schemeClr val="accent1"/>
              </a:solidFill>
              <a:latin typeface="Calibri"/>
              <a:ea typeface="Calibri"/>
              <a:cs typeface="Calibri"/>
              <a:sym typeface="Calibri"/>
            </a:rPr>
            <a:t>Save time by considering evaluation at outset</a:t>
          </a:r>
        </a:p>
      </dgm:t>
    </dgm:pt>
    <dgm:pt modelId="{2E4EC71C-3058-4DF6-A285-C2CF2E11F65E}" type="parTrans" cxnId="{8FA1C59C-EBD0-4CB6-8BE5-3A9BAF3A666B}">
      <dgm:prSet/>
      <dgm:spPr/>
      <dgm:t>
        <a:bodyPr/>
        <a:lstStyle/>
        <a:p>
          <a:endParaRPr lang="en-US"/>
        </a:p>
      </dgm:t>
    </dgm:pt>
    <dgm:pt modelId="{37F688B7-0DB4-4E05-8940-F9B5918073CA}" type="sibTrans" cxnId="{8FA1C59C-EBD0-4CB6-8BE5-3A9BAF3A666B}">
      <dgm:prSet/>
      <dgm:spPr/>
      <dgm:t>
        <a:bodyPr/>
        <a:lstStyle/>
        <a:p>
          <a:endParaRPr lang="en-US"/>
        </a:p>
      </dgm:t>
    </dgm:pt>
    <dgm:pt modelId="{8665421A-EF4E-496E-A8E0-BF96A88E038A}">
      <dgm:prSet phldrT="[Text]" custT="1"/>
      <dgm:spPr/>
      <dgm:t>
        <a:bodyPr/>
        <a:lstStyle/>
        <a:p>
          <a:r>
            <a:rPr lang="en-US" sz="1800" b="0" i="0" u="none" strike="noStrike" cap="none">
              <a:solidFill>
                <a:schemeClr val="accent1"/>
              </a:solidFill>
              <a:latin typeface="Calibri"/>
              <a:ea typeface="Calibri"/>
              <a:cs typeface="Calibri"/>
              <a:sym typeface="Calibri"/>
            </a:rPr>
            <a:t>Make evaluation part of normal operations</a:t>
          </a:r>
        </a:p>
      </dgm:t>
    </dgm:pt>
    <dgm:pt modelId="{4E350EF9-1DBE-406E-9EBF-FCA52684AB31}" type="parTrans" cxnId="{17FD62AA-FD43-4D51-8226-7ABCAF8B8955}">
      <dgm:prSet/>
      <dgm:spPr/>
      <dgm:t>
        <a:bodyPr/>
        <a:lstStyle/>
        <a:p>
          <a:endParaRPr lang="en-US"/>
        </a:p>
      </dgm:t>
    </dgm:pt>
    <dgm:pt modelId="{A5ECF99C-5BD7-4F37-AC8A-9C9369911C3F}" type="sibTrans" cxnId="{17FD62AA-FD43-4D51-8226-7ABCAF8B8955}">
      <dgm:prSet/>
      <dgm:spPr/>
      <dgm:t>
        <a:bodyPr/>
        <a:lstStyle/>
        <a:p>
          <a:endParaRPr lang="en-US"/>
        </a:p>
      </dgm:t>
    </dgm:pt>
    <dgm:pt modelId="{22BF32F6-370E-41FB-AF6E-275E975F24FA}">
      <dgm:prSet phldrT="[Text]" custT="1"/>
      <dgm:spPr/>
      <dgm:t>
        <a:bodyPr/>
        <a:lstStyle/>
        <a:p>
          <a:r>
            <a:rPr lang="en-US" sz="1800" b="0" i="0" u="none" strike="noStrike" cap="none">
              <a:solidFill>
                <a:schemeClr val="accent1"/>
              </a:solidFill>
              <a:latin typeface="Calibri"/>
              <a:ea typeface="Calibri"/>
              <a:cs typeface="Calibri"/>
              <a:sym typeface="Calibri"/>
            </a:rPr>
            <a:t>Save money by considering evaluation at outset</a:t>
          </a:r>
        </a:p>
      </dgm:t>
    </dgm:pt>
    <dgm:pt modelId="{9C56456A-F74A-47A5-AC96-A57F31CAE0C3}" type="parTrans" cxnId="{32255396-A232-44CE-A927-016C25C95043}">
      <dgm:prSet/>
      <dgm:spPr/>
      <dgm:t>
        <a:bodyPr/>
        <a:lstStyle/>
        <a:p>
          <a:endParaRPr lang="en-US"/>
        </a:p>
      </dgm:t>
    </dgm:pt>
    <dgm:pt modelId="{425AD7F5-2993-405F-B14C-90AD7FA2FADF}" type="sibTrans" cxnId="{32255396-A232-44CE-A927-016C25C95043}">
      <dgm:prSet/>
      <dgm:spPr/>
      <dgm:t>
        <a:bodyPr/>
        <a:lstStyle/>
        <a:p>
          <a:endParaRPr lang="en-US"/>
        </a:p>
      </dgm:t>
    </dgm:pt>
    <dgm:pt modelId="{EDF97785-AC5E-48BB-AA6D-7829B9471F00}">
      <dgm:prSet phldrT="[Text]" custT="1"/>
      <dgm:spPr/>
      <dgm:t>
        <a:bodyPr/>
        <a:lstStyle/>
        <a:p>
          <a:pPr marL="0" marR="0" lvl="0" indent="0" algn="l" rtl="0">
            <a:lnSpc>
              <a:spcPct val="90000"/>
            </a:lnSpc>
            <a:spcBef>
              <a:spcPts val="1000"/>
            </a:spcBef>
            <a:spcAft>
              <a:spcPts val="0"/>
            </a:spcAft>
            <a:buClr>
              <a:schemeClr val="accent1"/>
            </a:buClr>
            <a:buSzPct val="100000"/>
            <a:buFont typeface="Arial" panose="020B0604020202020204" pitchFamily="34" charset="0"/>
            <a:buChar char="•"/>
          </a:pPr>
          <a:r>
            <a:rPr lang="en-US" sz="1800" b="0" i="0" u="none" strike="noStrike" cap="none">
              <a:solidFill>
                <a:schemeClr val="accent1"/>
              </a:solidFill>
              <a:latin typeface="Calibri"/>
              <a:ea typeface="Calibri"/>
              <a:cs typeface="Calibri"/>
              <a:sym typeface="Calibri"/>
            </a:rPr>
            <a:t> Partner with outside organizations</a:t>
          </a:r>
        </a:p>
      </dgm:t>
    </dgm:pt>
    <dgm:pt modelId="{A29FEFAD-5509-4B79-8AAE-5E35B7B7EFD9}" type="parTrans" cxnId="{6B2DB1A5-C471-4BF5-995F-6DCF20FA94FF}">
      <dgm:prSet/>
      <dgm:spPr/>
      <dgm:t>
        <a:bodyPr/>
        <a:lstStyle/>
        <a:p>
          <a:endParaRPr lang="en-US"/>
        </a:p>
      </dgm:t>
    </dgm:pt>
    <dgm:pt modelId="{896224EF-118C-4595-B5D0-933AAD79DA24}" type="sibTrans" cxnId="{6B2DB1A5-C471-4BF5-995F-6DCF20FA94FF}">
      <dgm:prSet/>
      <dgm:spPr/>
      <dgm:t>
        <a:bodyPr/>
        <a:lstStyle/>
        <a:p>
          <a:endParaRPr lang="en-US"/>
        </a:p>
      </dgm:t>
    </dgm:pt>
    <dgm:pt modelId="{B4D121F8-62CB-4578-BA35-185608220FB3}" type="pres">
      <dgm:prSet presAssocID="{1635AEDE-AFD3-41AE-8022-73CCEBA644BE}" presName="Name0" presStyleCnt="0">
        <dgm:presLayoutVars>
          <dgm:dir/>
          <dgm:animLvl val="lvl"/>
          <dgm:resizeHandles val="exact"/>
        </dgm:presLayoutVars>
      </dgm:prSet>
      <dgm:spPr/>
    </dgm:pt>
    <dgm:pt modelId="{D3B8D68C-7B32-4B33-AD52-AB75A26029EF}" type="pres">
      <dgm:prSet presAssocID="{1635AEDE-AFD3-41AE-8022-73CCEBA644BE}" presName="tSp" presStyleCnt="0"/>
      <dgm:spPr/>
    </dgm:pt>
    <dgm:pt modelId="{35DAE09A-D58D-4F1B-A5B0-249941949550}" type="pres">
      <dgm:prSet presAssocID="{1635AEDE-AFD3-41AE-8022-73CCEBA644BE}" presName="bSp" presStyleCnt="0"/>
      <dgm:spPr/>
    </dgm:pt>
    <dgm:pt modelId="{D272015B-A478-40D8-B193-36D26BC9BF86}" type="pres">
      <dgm:prSet presAssocID="{1635AEDE-AFD3-41AE-8022-73CCEBA644BE}" presName="process" presStyleCnt="0"/>
      <dgm:spPr/>
    </dgm:pt>
    <dgm:pt modelId="{D3A4787A-4702-4CB4-A776-D0F0E0DEB3E8}" type="pres">
      <dgm:prSet presAssocID="{865B7CC4-5950-47D1-B0B5-EB4D2DE41A5F}" presName="composite1" presStyleCnt="0"/>
      <dgm:spPr/>
    </dgm:pt>
    <dgm:pt modelId="{B559B610-7C2C-4441-A985-36B17C4084D4}" type="pres">
      <dgm:prSet presAssocID="{865B7CC4-5950-47D1-B0B5-EB4D2DE41A5F}" presName="dummyNode1" presStyleLbl="node1" presStyleIdx="0" presStyleCnt="3"/>
      <dgm:spPr/>
    </dgm:pt>
    <dgm:pt modelId="{634DEB68-29B6-468D-BB58-62DA819FC2F4}" type="pres">
      <dgm:prSet presAssocID="{865B7CC4-5950-47D1-B0B5-EB4D2DE41A5F}" presName="childNode1" presStyleLbl="bgAcc1" presStyleIdx="0" presStyleCnt="3" custScaleX="110474" custScaleY="127124" custLinFactNeighborX="-31" custLinFactNeighborY="-383">
        <dgm:presLayoutVars>
          <dgm:bulletEnabled val="1"/>
        </dgm:presLayoutVars>
      </dgm:prSet>
      <dgm:spPr/>
    </dgm:pt>
    <dgm:pt modelId="{02AFEABE-D4E8-4613-A23D-C1A81A5F9A98}" type="pres">
      <dgm:prSet presAssocID="{865B7CC4-5950-47D1-B0B5-EB4D2DE41A5F}" presName="childNode1tx" presStyleLbl="bgAcc1" presStyleIdx="0" presStyleCnt="3">
        <dgm:presLayoutVars>
          <dgm:bulletEnabled val="1"/>
        </dgm:presLayoutVars>
      </dgm:prSet>
      <dgm:spPr/>
    </dgm:pt>
    <dgm:pt modelId="{776B5A42-DA55-448D-9008-B7BE4A863249}" type="pres">
      <dgm:prSet presAssocID="{865B7CC4-5950-47D1-B0B5-EB4D2DE41A5F}" presName="parentNode1" presStyleLbl="node1" presStyleIdx="0" presStyleCnt="3" custLinFactNeighborX="5136" custLinFactNeighborY="53282">
        <dgm:presLayoutVars>
          <dgm:chMax val="1"/>
          <dgm:bulletEnabled val="1"/>
        </dgm:presLayoutVars>
      </dgm:prSet>
      <dgm:spPr/>
    </dgm:pt>
    <dgm:pt modelId="{918072A3-53AA-4187-8F2D-0006B6E2DEB9}" type="pres">
      <dgm:prSet presAssocID="{865B7CC4-5950-47D1-B0B5-EB4D2DE41A5F}" presName="connSite1" presStyleCnt="0"/>
      <dgm:spPr/>
    </dgm:pt>
    <dgm:pt modelId="{E096F636-7FF0-4642-B2D1-8BB7379DEBA8}" type="pres">
      <dgm:prSet presAssocID="{EBC874A6-09CF-4C57-BD5C-08C999E1FBED}" presName="Name9" presStyleLbl="sibTrans2D1" presStyleIdx="0" presStyleCnt="2" custLinFactNeighborX="6850" custLinFactNeighborY="-616"/>
      <dgm:spPr/>
    </dgm:pt>
    <dgm:pt modelId="{5173C336-BF56-4B59-BA25-925A4C79F7F1}" type="pres">
      <dgm:prSet presAssocID="{C16D5D97-C5EC-41F9-A7AA-7540ACFCFCFA}" presName="composite2" presStyleCnt="0"/>
      <dgm:spPr/>
    </dgm:pt>
    <dgm:pt modelId="{080FA503-9C2F-4FF8-8E68-9992DFB26B7E}" type="pres">
      <dgm:prSet presAssocID="{C16D5D97-C5EC-41F9-A7AA-7540ACFCFCFA}" presName="dummyNode2" presStyleLbl="node1" presStyleIdx="0" presStyleCnt="3"/>
      <dgm:spPr/>
    </dgm:pt>
    <dgm:pt modelId="{4E06458D-DE01-4178-A6A1-D0499923789C}" type="pres">
      <dgm:prSet presAssocID="{C16D5D97-C5EC-41F9-A7AA-7540ACFCFCFA}" presName="childNode2" presStyleLbl="bgAcc1" presStyleIdx="1" presStyleCnt="3" custScaleX="105745" custScaleY="123852" custLinFactNeighborX="316" custLinFactNeighborY="-766">
        <dgm:presLayoutVars>
          <dgm:bulletEnabled val="1"/>
        </dgm:presLayoutVars>
      </dgm:prSet>
      <dgm:spPr/>
    </dgm:pt>
    <dgm:pt modelId="{29279983-2A6E-428B-B1E7-3D928317ECDE}" type="pres">
      <dgm:prSet presAssocID="{C16D5D97-C5EC-41F9-A7AA-7540ACFCFCFA}" presName="childNode2tx" presStyleLbl="bgAcc1" presStyleIdx="1" presStyleCnt="3">
        <dgm:presLayoutVars>
          <dgm:bulletEnabled val="1"/>
        </dgm:presLayoutVars>
      </dgm:prSet>
      <dgm:spPr/>
    </dgm:pt>
    <dgm:pt modelId="{5B417E53-35DD-4DDA-8879-F2AE6F044373}" type="pres">
      <dgm:prSet presAssocID="{C16D5D97-C5EC-41F9-A7AA-7540ACFCFCFA}" presName="parentNode2" presStyleLbl="node1" presStyleIdx="1" presStyleCnt="3" custLinFactNeighborX="1688" custLinFactNeighborY="-11319">
        <dgm:presLayoutVars>
          <dgm:chMax val="0"/>
          <dgm:bulletEnabled val="1"/>
        </dgm:presLayoutVars>
      </dgm:prSet>
      <dgm:spPr/>
    </dgm:pt>
    <dgm:pt modelId="{61946A78-5240-4EDC-A7E5-78C5EF5E2517}" type="pres">
      <dgm:prSet presAssocID="{C16D5D97-C5EC-41F9-A7AA-7540ACFCFCFA}" presName="connSite2" presStyleCnt="0"/>
      <dgm:spPr/>
    </dgm:pt>
    <dgm:pt modelId="{0BC06447-8588-4B8E-90C2-B8D9EEACA7E1}" type="pres">
      <dgm:prSet presAssocID="{DD784AA5-0B31-4AC7-8FD5-8618AF8CBB96}" presName="Name18" presStyleLbl="sibTrans2D1" presStyleIdx="1" presStyleCnt="2" custLinFactNeighborX="4478" custLinFactNeighborY="1629"/>
      <dgm:spPr/>
    </dgm:pt>
    <dgm:pt modelId="{66AB186A-2AF7-47E6-B357-E5162E02FEEE}" type="pres">
      <dgm:prSet presAssocID="{F7CD8DCF-1A67-4E3B-BEEC-9E2EC44F8502}" presName="composite1" presStyleCnt="0"/>
      <dgm:spPr/>
    </dgm:pt>
    <dgm:pt modelId="{B5B22E35-D655-4E59-A09D-CE537909B2E6}" type="pres">
      <dgm:prSet presAssocID="{F7CD8DCF-1A67-4E3B-BEEC-9E2EC44F8502}" presName="dummyNode1" presStyleLbl="node1" presStyleIdx="1" presStyleCnt="3"/>
      <dgm:spPr/>
    </dgm:pt>
    <dgm:pt modelId="{817CD397-13D7-4E50-8C67-76D38042FB50}" type="pres">
      <dgm:prSet presAssocID="{F7CD8DCF-1A67-4E3B-BEEC-9E2EC44F8502}" presName="childNode1" presStyleLbl="bgAcc1" presStyleIdx="2" presStyleCnt="3" custScaleX="105380" custScaleY="114275" custLinFactNeighborX="-617" custLinFactNeighborY="758">
        <dgm:presLayoutVars>
          <dgm:bulletEnabled val="1"/>
        </dgm:presLayoutVars>
      </dgm:prSet>
      <dgm:spPr/>
    </dgm:pt>
    <dgm:pt modelId="{3A73DFC3-C7DD-4E28-AF54-4435E9D33E96}" type="pres">
      <dgm:prSet presAssocID="{F7CD8DCF-1A67-4E3B-BEEC-9E2EC44F8502}" presName="childNode1tx" presStyleLbl="bgAcc1" presStyleIdx="2" presStyleCnt="3">
        <dgm:presLayoutVars>
          <dgm:bulletEnabled val="1"/>
        </dgm:presLayoutVars>
      </dgm:prSet>
      <dgm:spPr/>
    </dgm:pt>
    <dgm:pt modelId="{FD7C2C95-CEC2-4365-8A7E-B896199309AE}" type="pres">
      <dgm:prSet presAssocID="{F7CD8DCF-1A67-4E3B-BEEC-9E2EC44F8502}" presName="parentNode1" presStyleLbl="node1" presStyleIdx="2" presStyleCnt="3" custLinFactNeighborX="-8440" custLinFactNeighborY="8954">
        <dgm:presLayoutVars>
          <dgm:chMax val="1"/>
          <dgm:bulletEnabled val="1"/>
        </dgm:presLayoutVars>
      </dgm:prSet>
      <dgm:spPr/>
    </dgm:pt>
    <dgm:pt modelId="{A446D1EE-F51C-4BCC-9EB4-BF716DA63EC3}" type="pres">
      <dgm:prSet presAssocID="{F7CD8DCF-1A67-4E3B-BEEC-9E2EC44F8502}" presName="connSite1" presStyleCnt="0"/>
      <dgm:spPr/>
    </dgm:pt>
  </dgm:ptLst>
  <dgm:cxnLst>
    <dgm:cxn modelId="{E08AE30C-F234-4374-968D-1E368695470F}" type="presOf" srcId="{22BF32F6-370E-41FB-AF6E-275E975F24FA}" destId="{29279983-2A6E-428B-B1E7-3D928317ECDE}" srcOrd="1" destOrd="3" presId="urn:microsoft.com/office/officeart/2005/8/layout/hProcess4"/>
    <dgm:cxn modelId="{1871810E-C46E-46C1-BC43-C6B93C9B0794}" type="presOf" srcId="{C16D5D97-C5EC-41F9-A7AA-7540ACFCFCFA}" destId="{5B417E53-35DD-4DDA-8879-F2AE6F044373}" srcOrd="0" destOrd="0" presId="urn:microsoft.com/office/officeart/2005/8/layout/hProcess4"/>
    <dgm:cxn modelId="{C02CB50F-F3FA-4106-AC40-B5BE936CBE7D}" type="presOf" srcId="{EDF97785-AC5E-48BB-AA6D-7829B9471F00}" destId="{3A73DFC3-C7DD-4E28-AF54-4435E9D33E96}" srcOrd="1" destOrd="2" presId="urn:microsoft.com/office/officeart/2005/8/layout/hProcess4"/>
    <dgm:cxn modelId="{0AC37D10-6A7E-4F71-8464-1458FC783024}" srcId="{865B7CC4-5950-47D1-B0B5-EB4D2DE41A5F}" destId="{642F4DA8-3CE8-4830-8067-98C085AF429C}" srcOrd="1" destOrd="0" parTransId="{3B9AA432-394D-4C68-ABE5-77BC1F309437}" sibTransId="{A8C3DC82-B3C9-496C-829E-02AD3FF306CB}"/>
    <dgm:cxn modelId="{BD2FD413-49ED-48F9-BF83-C006265A7BDB}" type="presOf" srcId="{D1B42032-094A-4893-ACB1-B56A0054598C}" destId="{3A73DFC3-C7DD-4E28-AF54-4435E9D33E96}" srcOrd="1" destOrd="1" presId="urn:microsoft.com/office/officeart/2005/8/layout/hProcess4"/>
    <dgm:cxn modelId="{BB5DF917-D2B1-4405-A8D1-1D42BFCAC85B}" type="presOf" srcId="{8665421A-EF4E-496E-A8E0-BF96A88E038A}" destId="{29279983-2A6E-428B-B1E7-3D928317ECDE}" srcOrd="1" destOrd="2" presId="urn:microsoft.com/office/officeart/2005/8/layout/hProcess4"/>
    <dgm:cxn modelId="{7BD7431A-8E4B-429A-BCEB-F0C2E11C1599}" type="presOf" srcId="{FD3A96E1-F784-45EA-944E-BE6C2B66C430}" destId="{3A73DFC3-C7DD-4E28-AF54-4435E9D33E96}" srcOrd="1" destOrd="0" presId="urn:microsoft.com/office/officeart/2005/8/layout/hProcess4"/>
    <dgm:cxn modelId="{4BB4F11A-9DD8-425F-807B-2F035A6C0F5E}" srcId="{C16D5D97-C5EC-41F9-A7AA-7540ACFCFCFA}" destId="{C9E2FC42-D2D2-4DCC-A04C-BAE50A8A3C74}" srcOrd="0" destOrd="0" parTransId="{068600C4-2F8A-44A8-AC48-E1E1A60FB405}" sibTransId="{F1FE2F79-ECC4-40BD-89EB-C3C3C7D46B8B}"/>
    <dgm:cxn modelId="{8790C01D-B2B2-4058-A5C7-36EFD660FAAE}" srcId="{C16D5D97-C5EC-41F9-A7AA-7540ACFCFCFA}" destId="{762A704C-3996-4D86-8931-69EEC8100FFF}" srcOrd="1" destOrd="0" parTransId="{1D004C3D-BEBF-45FE-B9F8-73012EBA2F19}" sibTransId="{420D6402-D1BE-4CCB-BE56-90AE0E50C3AE}"/>
    <dgm:cxn modelId="{FBC0BF20-A6F4-48D7-9CA7-147489B4AE58}" srcId="{1635AEDE-AFD3-41AE-8022-73CCEBA644BE}" destId="{865B7CC4-5950-47D1-B0B5-EB4D2DE41A5F}" srcOrd="0" destOrd="0" parTransId="{8BC77D15-97D8-4BA6-8944-C98EE952E786}" sibTransId="{EBC874A6-09CF-4C57-BD5C-08C999E1FBED}"/>
    <dgm:cxn modelId="{87375A26-07B8-4364-8E9F-94C58A350406}" type="presOf" srcId="{FD3A96E1-F784-45EA-944E-BE6C2B66C430}" destId="{817CD397-13D7-4E50-8C67-76D38042FB50}" srcOrd="0" destOrd="0" presId="urn:microsoft.com/office/officeart/2005/8/layout/hProcess4"/>
    <dgm:cxn modelId="{27416529-D8BE-4AEB-A41E-6BDD2ADC1D35}" srcId="{865B7CC4-5950-47D1-B0B5-EB4D2DE41A5F}" destId="{6F0388EC-30B9-4A81-AC8A-7A8A147CFA98}" srcOrd="0" destOrd="0" parTransId="{EC26A7BB-579A-400B-95A3-8FD028F14442}" sibTransId="{1B3DF1A5-E286-4638-95EA-BF874A432233}"/>
    <dgm:cxn modelId="{91CFA65F-3EF3-414D-9392-D85533D2872A}" srcId="{F7CD8DCF-1A67-4E3B-BEEC-9E2EC44F8502}" destId="{D1B42032-094A-4893-ACB1-B56A0054598C}" srcOrd="1" destOrd="0" parTransId="{1D83B4FD-CDFD-49E8-8949-A5A2C7F6665F}" sibTransId="{27FF4CAE-4C6A-43A3-BA5A-9B71DBC29E2D}"/>
    <dgm:cxn modelId="{57450462-7840-467F-9E71-99FEA777D705}" type="presOf" srcId="{762A704C-3996-4D86-8931-69EEC8100FFF}" destId="{4E06458D-DE01-4178-A6A1-D0499923789C}" srcOrd="0" destOrd="1" presId="urn:microsoft.com/office/officeart/2005/8/layout/hProcess4"/>
    <dgm:cxn modelId="{9E45224D-F4B6-45F3-94F4-F48F02B39DD6}" type="presOf" srcId="{642F4DA8-3CE8-4830-8067-98C085AF429C}" destId="{02AFEABE-D4E8-4613-A23D-C1A81A5F9A98}" srcOrd="1" destOrd="1" presId="urn:microsoft.com/office/officeart/2005/8/layout/hProcess4"/>
    <dgm:cxn modelId="{E8C89E53-55BA-4B38-BF24-10BC0BE3C5BB}" type="presOf" srcId="{D1B42032-094A-4893-ACB1-B56A0054598C}" destId="{817CD397-13D7-4E50-8C67-76D38042FB50}" srcOrd="0" destOrd="1" presId="urn:microsoft.com/office/officeart/2005/8/layout/hProcess4"/>
    <dgm:cxn modelId="{A27ECD53-D3CF-4EDF-ADCA-A2D0AFF5E0E0}" type="presOf" srcId="{22BF32F6-370E-41FB-AF6E-275E975F24FA}" destId="{4E06458D-DE01-4178-A6A1-D0499923789C}" srcOrd="0" destOrd="3" presId="urn:microsoft.com/office/officeart/2005/8/layout/hProcess4"/>
    <dgm:cxn modelId="{4768AB55-6E70-4E59-A66B-72B24CAC2920}" type="presOf" srcId="{DD784AA5-0B31-4AC7-8FD5-8618AF8CBB96}" destId="{0BC06447-8588-4B8E-90C2-B8D9EEACA7E1}" srcOrd="0" destOrd="0" presId="urn:microsoft.com/office/officeart/2005/8/layout/hProcess4"/>
    <dgm:cxn modelId="{8F42777F-FBFC-448D-9C96-DE0B3AE64034}" srcId="{F7CD8DCF-1A67-4E3B-BEEC-9E2EC44F8502}" destId="{FD3A96E1-F784-45EA-944E-BE6C2B66C430}" srcOrd="0" destOrd="0" parTransId="{DEFC11BE-7F0D-4BD4-B6BC-DBDB6299E9E7}" sibTransId="{46BE1B9B-8828-46C7-B556-DB16838FD9BB}"/>
    <dgm:cxn modelId="{5BE77692-0B73-406A-8B0D-D81F6F06FCF2}" type="presOf" srcId="{C9E2FC42-D2D2-4DCC-A04C-BAE50A8A3C74}" destId="{29279983-2A6E-428B-B1E7-3D928317ECDE}" srcOrd="1" destOrd="0" presId="urn:microsoft.com/office/officeart/2005/8/layout/hProcess4"/>
    <dgm:cxn modelId="{8A301796-6CDE-40AA-BDBC-93C3836CD16D}" type="presOf" srcId="{642F4DA8-3CE8-4830-8067-98C085AF429C}" destId="{634DEB68-29B6-468D-BB58-62DA819FC2F4}" srcOrd="0" destOrd="1" presId="urn:microsoft.com/office/officeart/2005/8/layout/hProcess4"/>
    <dgm:cxn modelId="{32255396-A232-44CE-A927-016C25C95043}" srcId="{C16D5D97-C5EC-41F9-A7AA-7540ACFCFCFA}" destId="{22BF32F6-370E-41FB-AF6E-275E975F24FA}" srcOrd="3" destOrd="0" parTransId="{9C56456A-F74A-47A5-AC96-A57F31CAE0C3}" sibTransId="{425AD7F5-2993-405F-B14C-90AD7FA2FADF}"/>
    <dgm:cxn modelId="{8FA1C59C-EBD0-4CB6-8BE5-3A9BAF3A666B}" srcId="{865B7CC4-5950-47D1-B0B5-EB4D2DE41A5F}" destId="{F9DAE749-2D5C-4049-9C37-DB69F653AA47}" srcOrd="2" destOrd="0" parTransId="{2E4EC71C-3058-4DF6-A285-C2CF2E11F65E}" sibTransId="{37F688B7-0DB4-4E05-8940-F9B5918073CA}"/>
    <dgm:cxn modelId="{532CDD9E-5D6A-4A24-AA2F-ADAF012851C0}" type="presOf" srcId="{762A704C-3996-4D86-8931-69EEC8100FFF}" destId="{29279983-2A6E-428B-B1E7-3D928317ECDE}" srcOrd="1" destOrd="1" presId="urn:microsoft.com/office/officeart/2005/8/layout/hProcess4"/>
    <dgm:cxn modelId="{2809A7A5-8655-4F7B-820C-86B5B3B7BEA2}" type="presOf" srcId="{6F0388EC-30B9-4A81-AC8A-7A8A147CFA98}" destId="{634DEB68-29B6-468D-BB58-62DA819FC2F4}" srcOrd="0" destOrd="0" presId="urn:microsoft.com/office/officeart/2005/8/layout/hProcess4"/>
    <dgm:cxn modelId="{6B2DB1A5-C471-4BF5-995F-6DCF20FA94FF}" srcId="{F7CD8DCF-1A67-4E3B-BEEC-9E2EC44F8502}" destId="{EDF97785-AC5E-48BB-AA6D-7829B9471F00}" srcOrd="2" destOrd="0" parTransId="{A29FEFAD-5509-4B79-8AAE-5E35B7B7EFD9}" sibTransId="{896224EF-118C-4595-B5D0-933AAD79DA24}"/>
    <dgm:cxn modelId="{D873D4A6-8E53-47EE-A44C-A0FF12CC5636}" type="presOf" srcId="{865B7CC4-5950-47D1-B0B5-EB4D2DE41A5F}" destId="{776B5A42-DA55-448D-9008-B7BE4A863249}" srcOrd="0" destOrd="0" presId="urn:microsoft.com/office/officeart/2005/8/layout/hProcess4"/>
    <dgm:cxn modelId="{DC1401A7-06DD-47A8-9B64-FE2735F2619F}" type="presOf" srcId="{EBC874A6-09CF-4C57-BD5C-08C999E1FBED}" destId="{E096F636-7FF0-4642-B2D1-8BB7379DEBA8}" srcOrd="0" destOrd="0" presId="urn:microsoft.com/office/officeart/2005/8/layout/hProcess4"/>
    <dgm:cxn modelId="{B75B29A8-505B-4C68-88C6-C7F3796DE955}" type="presOf" srcId="{8665421A-EF4E-496E-A8E0-BF96A88E038A}" destId="{4E06458D-DE01-4178-A6A1-D0499923789C}" srcOrd="0" destOrd="2" presId="urn:microsoft.com/office/officeart/2005/8/layout/hProcess4"/>
    <dgm:cxn modelId="{17FD62AA-FD43-4D51-8226-7ABCAF8B8955}" srcId="{C16D5D97-C5EC-41F9-A7AA-7540ACFCFCFA}" destId="{8665421A-EF4E-496E-A8E0-BF96A88E038A}" srcOrd="2" destOrd="0" parTransId="{4E350EF9-1DBE-406E-9EBF-FCA52684AB31}" sibTransId="{A5ECF99C-5BD7-4F37-AC8A-9C9369911C3F}"/>
    <dgm:cxn modelId="{FF6D9CAE-B312-4B58-8F57-BD1BF3A03F48}" srcId="{1635AEDE-AFD3-41AE-8022-73CCEBA644BE}" destId="{F7CD8DCF-1A67-4E3B-BEEC-9E2EC44F8502}" srcOrd="2" destOrd="0" parTransId="{514A3C73-4BA2-4F5B-AF36-11F40AF720E4}" sibTransId="{6892E9AE-3BD0-4BF8-9E89-53F9A797AAD2}"/>
    <dgm:cxn modelId="{D28DB1B0-66C2-4C4F-AB29-0C518391452E}" type="presOf" srcId="{F9DAE749-2D5C-4049-9C37-DB69F653AA47}" destId="{634DEB68-29B6-468D-BB58-62DA819FC2F4}" srcOrd="0" destOrd="2" presId="urn:microsoft.com/office/officeart/2005/8/layout/hProcess4"/>
    <dgm:cxn modelId="{ECCFB2B3-3532-49BE-BBAC-688FA7E48643}" type="presOf" srcId="{6F0388EC-30B9-4A81-AC8A-7A8A147CFA98}" destId="{02AFEABE-D4E8-4613-A23D-C1A81A5F9A98}" srcOrd="1" destOrd="0" presId="urn:microsoft.com/office/officeart/2005/8/layout/hProcess4"/>
    <dgm:cxn modelId="{665DE2BC-074E-476C-A284-8AC4AE1497F4}" type="presOf" srcId="{1635AEDE-AFD3-41AE-8022-73CCEBA644BE}" destId="{B4D121F8-62CB-4578-BA35-185608220FB3}" srcOrd="0" destOrd="0" presId="urn:microsoft.com/office/officeart/2005/8/layout/hProcess4"/>
    <dgm:cxn modelId="{8F240AC4-68A9-4998-8441-4200C8A665D4}" type="presOf" srcId="{C9E2FC42-D2D2-4DCC-A04C-BAE50A8A3C74}" destId="{4E06458D-DE01-4178-A6A1-D0499923789C}" srcOrd="0" destOrd="0" presId="urn:microsoft.com/office/officeart/2005/8/layout/hProcess4"/>
    <dgm:cxn modelId="{71A2C2C7-8809-43F0-8CD0-80975F6E3A97}" type="presOf" srcId="{F9DAE749-2D5C-4049-9C37-DB69F653AA47}" destId="{02AFEABE-D4E8-4613-A23D-C1A81A5F9A98}" srcOrd="1" destOrd="2" presId="urn:microsoft.com/office/officeart/2005/8/layout/hProcess4"/>
    <dgm:cxn modelId="{852F29D3-1B79-4310-B994-79FFE82D897C}" type="presOf" srcId="{EDF97785-AC5E-48BB-AA6D-7829B9471F00}" destId="{817CD397-13D7-4E50-8C67-76D38042FB50}" srcOrd="0" destOrd="2" presId="urn:microsoft.com/office/officeart/2005/8/layout/hProcess4"/>
    <dgm:cxn modelId="{BBF592F2-1470-4861-A796-BB2FD1119188}" type="presOf" srcId="{F7CD8DCF-1A67-4E3B-BEEC-9E2EC44F8502}" destId="{FD7C2C95-CEC2-4365-8A7E-B896199309AE}" srcOrd="0" destOrd="0" presId="urn:microsoft.com/office/officeart/2005/8/layout/hProcess4"/>
    <dgm:cxn modelId="{F23829F4-EF66-4C12-B85A-2EA77D8C8A23}" srcId="{1635AEDE-AFD3-41AE-8022-73CCEBA644BE}" destId="{C16D5D97-C5EC-41F9-A7AA-7540ACFCFCFA}" srcOrd="1" destOrd="0" parTransId="{631906F3-1FD5-4AC3-816C-AC04825676E4}" sibTransId="{DD784AA5-0B31-4AC7-8FD5-8618AF8CBB96}"/>
    <dgm:cxn modelId="{D3FC1504-B31D-4369-8558-26E7B9AA89ED}" type="presParOf" srcId="{B4D121F8-62CB-4578-BA35-185608220FB3}" destId="{D3B8D68C-7B32-4B33-AD52-AB75A26029EF}" srcOrd="0" destOrd="0" presId="urn:microsoft.com/office/officeart/2005/8/layout/hProcess4"/>
    <dgm:cxn modelId="{DA34D577-0BCD-4914-AD0B-4C40FB097CE5}" type="presParOf" srcId="{B4D121F8-62CB-4578-BA35-185608220FB3}" destId="{35DAE09A-D58D-4F1B-A5B0-249941949550}" srcOrd="1" destOrd="0" presId="urn:microsoft.com/office/officeart/2005/8/layout/hProcess4"/>
    <dgm:cxn modelId="{68C2BA36-6649-4F40-A58F-333EB732DC4C}" type="presParOf" srcId="{B4D121F8-62CB-4578-BA35-185608220FB3}" destId="{D272015B-A478-40D8-B193-36D26BC9BF86}" srcOrd="2" destOrd="0" presId="urn:microsoft.com/office/officeart/2005/8/layout/hProcess4"/>
    <dgm:cxn modelId="{52578C26-10A1-4E6E-BF5C-E271836F8C76}" type="presParOf" srcId="{D272015B-A478-40D8-B193-36D26BC9BF86}" destId="{D3A4787A-4702-4CB4-A776-D0F0E0DEB3E8}" srcOrd="0" destOrd="0" presId="urn:microsoft.com/office/officeart/2005/8/layout/hProcess4"/>
    <dgm:cxn modelId="{E1865E7D-D5B6-415F-9BEB-2B961332D0DA}" type="presParOf" srcId="{D3A4787A-4702-4CB4-A776-D0F0E0DEB3E8}" destId="{B559B610-7C2C-4441-A985-36B17C4084D4}" srcOrd="0" destOrd="0" presId="urn:microsoft.com/office/officeart/2005/8/layout/hProcess4"/>
    <dgm:cxn modelId="{B1A301F0-E44F-4037-9C7E-846FFF97351C}" type="presParOf" srcId="{D3A4787A-4702-4CB4-A776-D0F0E0DEB3E8}" destId="{634DEB68-29B6-468D-BB58-62DA819FC2F4}" srcOrd="1" destOrd="0" presId="urn:microsoft.com/office/officeart/2005/8/layout/hProcess4"/>
    <dgm:cxn modelId="{6DB5DE5D-C9B5-472E-8093-84FB19EA2C4D}" type="presParOf" srcId="{D3A4787A-4702-4CB4-A776-D0F0E0DEB3E8}" destId="{02AFEABE-D4E8-4613-A23D-C1A81A5F9A98}" srcOrd="2" destOrd="0" presId="urn:microsoft.com/office/officeart/2005/8/layout/hProcess4"/>
    <dgm:cxn modelId="{AD00045D-8964-4F81-95D1-59D3447A4D1F}" type="presParOf" srcId="{D3A4787A-4702-4CB4-A776-D0F0E0DEB3E8}" destId="{776B5A42-DA55-448D-9008-B7BE4A863249}" srcOrd="3" destOrd="0" presId="urn:microsoft.com/office/officeart/2005/8/layout/hProcess4"/>
    <dgm:cxn modelId="{D45EE139-69D1-4848-AA9A-EF9949367C88}" type="presParOf" srcId="{D3A4787A-4702-4CB4-A776-D0F0E0DEB3E8}" destId="{918072A3-53AA-4187-8F2D-0006B6E2DEB9}" srcOrd="4" destOrd="0" presId="urn:microsoft.com/office/officeart/2005/8/layout/hProcess4"/>
    <dgm:cxn modelId="{5EEF4671-E197-4B75-9DC4-89008B6A9A96}" type="presParOf" srcId="{D272015B-A478-40D8-B193-36D26BC9BF86}" destId="{E096F636-7FF0-4642-B2D1-8BB7379DEBA8}" srcOrd="1" destOrd="0" presId="urn:microsoft.com/office/officeart/2005/8/layout/hProcess4"/>
    <dgm:cxn modelId="{52715AEC-7201-464E-8F32-9775FB5CB809}" type="presParOf" srcId="{D272015B-A478-40D8-B193-36D26BC9BF86}" destId="{5173C336-BF56-4B59-BA25-925A4C79F7F1}" srcOrd="2" destOrd="0" presId="urn:microsoft.com/office/officeart/2005/8/layout/hProcess4"/>
    <dgm:cxn modelId="{803C1948-E266-4D75-A3FE-9DA89B2DF7A8}" type="presParOf" srcId="{5173C336-BF56-4B59-BA25-925A4C79F7F1}" destId="{080FA503-9C2F-4FF8-8E68-9992DFB26B7E}" srcOrd="0" destOrd="0" presId="urn:microsoft.com/office/officeart/2005/8/layout/hProcess4"/>
    <dgm:cxn modelId="{8AA746BA-F4A3-43DB-AEF5-3FB3607AC3B5}" type="presParOf" srcId="{5173C336-BF56-4B59-BA25-925A4C79F7F1}" destId="{4E06458D-DE01-4178-A6A1-D0499923789C}" srcOrd="1" destOrd="0" presId="urn:microsoft.com/office/officeart/2005/8/layout/hProcess4"/>
    <dgm:cxn modelId="{696CCEBD-8E9C-49AD-9211-D9C8C5015545}" type="presParOf" srcId="{5173C336-BF56-4B59-BA25-925A4C79F7F1}" destId="{29279983-2A6E-428B-B1E7-3D928317ECDE}" srcOrd="2" destOrd="0" presId="urn:microsoft.com/office/officeart/2005/8/layout/hProcess4"/>
    <dgm:cxn modelId="{B34742CC-5572-4E43-9728-15DE527829E2}" type="presParOf" srcId="{5173C336-BF56-4B59-BA25-925A4C79F7F1}" destId="{5B417E53-35DD-4DDA-8879-F2AE6F044373}" srcOrd="3" destOrd="0" presId="urn:microsoft.com/office/officeart/2005/8/layout/hProcess4"/>
    <dgm:cxn modelId="{5E47F084-8C62-486D-B9ED-8C1748CEFDAF}" type="presParOf" srcId="{5173C336-BF56-4B59-BA25-925A4C79F7F1}" destId="{61946A78-5240-4EDC-A7E5-78C5EF5E2517}" srcOrd="4" destOrd="0" presId="urn:microsoft.com/office/officeart/2005/8/layout/hProcess4"/>
    <dgm:cxn modelId="{81BB2C75-3C1D-4ED3-9F43-F90E2B7A50D0}" type="presParOf" srcId="{D272015B-A478-40D8-B193-36D26BC9BF86}" destId="{0BC06447-8588-4B8E-90C2-B8D9EEACA7E1}" srcOrd="3" destOrd="0" presId="urn:microsoft.com/office/officeart/2005/8/layout/hProcess4"/>
    <dgm:cxn modelId="{AD72E867-4BA7-4450-816A-5B8443E878B2}" type="presParOf" srcId="{D272015B-A478-40D8-B193-36D26BC9BF86}" destId="{66AB186A-2AF7-47E6-B357-E5162E02FEEE}" srcOrd="4" destOrd="0" presId="urn:microsoft.com/office/officeart/2005/8/layout/hProcess4"/>
    <dgm:cxn modelId="{9031DAFF-D9C1-4280-BFCE-9084193A043E}" type="presParOf" srcId="{66AB186A-2AF7-47E6-B357-E5162E02FEEE}" destId="{B5B22E35-D655-4E59-A09D-CE537909B2E6}" srcOrd="0" destOrd="0" presId="urn:microsoft.com/office/officeart/2005/8/layout/hProcess4"/>
    <dgm:cxn modelId="{383023F2-6959-4636-BC10-31D2F0DF860C}" type="presParOf" srcId="{66AB186A-2AF7-47E6-B357-E5162E02FEEE}" destId="{817CD397-13D7-4E50-8C67-76D38042FB50}" srcOrd="1" destOrd="0" presId="urn:microsoft.com/office/officeart/2005/8/layout/hProcess4"/>
    <dgm:cxn modelId="{5A27AF2C-7E54-4ED7-968F-0CE0E53C7A44}" type="presParOf" srcId="{66AB186A-2AF7-47E6-B357-E5162E02FEEE}" destId="{3A73DFC3-C7DD-4E28-AF54-4435E9D33E96}" srcOrd="2" destOrd="0" presId="urn:microsoft.com/office/officeart/2005/8/layout/hProcess4"/>
    <dgm:cxn modelId="{D1E6DBCA-7C3B-4B87-A9E8-B27C6FAEE9CC}" type="presParOf" srcId="{66AB186A-2AF7-47E6-B357-E5162E02FEEE}" destId="{FD7C2C95-CEC2-4365-8A7E-B896199309AE}" srcOrd="3" destOrd="0" presId="urn:microsoft.com/office/officeart/2005/8/layout/hProcess4"/>
    <dgm:cxn modelId="{D54A56C5-6ECC-4AD3-ACE8-50B74C2F49A6}" type="presParOf" srcId="{66AB186A-2AF7-47E6-B357-E5162E02FEEE}" destId="{A446D1EE-F51C-4BCC-9EB4-BF716DA63EC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701F6-BA11-473B-9EC5-565929B4A73D}">
      <dsp:nvSpPr>
        <dsp:cNvPr id="0" name=""/>
        <dsp:cNvSpPr/>
      </dsp:nvSpPr>
      <dsp:spPr>
        <a:xfrm>
          <a:off x="1018367" y="-66266"/>
          <a:ext cx="3636845" cy="3636845"/>
        </a:xfrm>
        <a:prstGeom prst="circularArrow">
          <a:avLst>
            <a:gd name="adj1" fmla="val 4668"/>
            <a:gd name="adj2" fmla="val 272909"/>
            <a:gd name="adj3" fmla="val 13027408"/>
            <a:gd name="adj4" fmla="val 1789866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64348-3C39-43C0-8E29-E4F340ABEC16}">
      <dsp:nvSpPr>
        <dsp:cNvPr id="0" name=""/>
        <dsp:cNvSpPr/>
      </dsp:nvSpPr>
      <dsp:spPr>
        <a:xfrm>
          <a:off x="1687114" y="215"/>
          <a:ext cx="2299351" cy="114967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Plan</a:t>
          </a:r>
        </a:p>
      </dsp:txBody>
      <dsp:txXfrm>
        <a:off x="1743237" y="56338"/>
        <a:ext cx="2187105" cy="1037429"/>
      </dsp:txXfrm>
    </dsp:sp>
    <dsp:sp modelId="{FA266D3D-0D0D-4738-AB4E-91D700057885}">
      <dsp:nvSpPr>
        <dsp:cNvPr id="0" name=""/>
        <dsp:cNvSpPr/>
      </dsp:nvSpPr>
      <dsp:spPr>
        <a:xfrm>
          <a:off x="2992983" y="1306084"/>
          <a:ext cx="2299351" cy="114967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Do</a:t>
          </a:r>
        </a:p>
      </dsp:txBody>
      <dsp:txXfrm>
        <a:off x="3049106" y="1362207"/>
        <a:ext cx="2187105" cy="1037429"/>
      </dsp:txXfrm>
    </dsp:sp>
    <dsp:sp modelId="{51051348-AAC0-477A-AE09-F703550D9F24}">
      <dsp:nvSpPr>
        <dsp:cNvPr id="0" name=""/>
        <dsp:cNvSpPr/>
      </dsp:nvSpPr>
      <dsp:spPr>
        <a:xfrm>
          <a:off x="1687114" y="2611953"/>
          <a:ext cx="2299351" cy="114967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Check</a:t>
          </a:r>
        </a:p>
      </dsp:txBody>
      <dsp:txXfrm>
        <a:off x="1743237" y="2668076"/>
        <a:ext cx="2187105" cy="1037429"/>
      </dsp:txXfrm>
    </dsp:sp>
    <dsp:sp modelId="{6B9B3E8A-537F-4CE7-BEEC-4BB5F9D50505}">
      <dsp:nvSpPr>
        <dsp:cNvPr id="0" name=""/>
        <dsp:cNvSpPr/>
      </dsp:nvSpPr>
      <dsp:spPr>
        <a:xfrm>
          <a:off x="381245" y="1306084"/>
          <a:ext cx="2299351" cy="114967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solidFill>
                <a:schemeClr val="tx1"/>
              </a:solidFill>
            </a:rPr>
            <a:t>Act</a:t>
          </a:r>
        </a:p>
      </dsp:txBody>
      <dsp:txXfrm>
        <a:off x="437368" y="1362207"/>
        <a:ext cx="2187105" cy="1037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DEB68-29B6-468D-BB58-62DA819FC2F4}">
      <dsp:nvSpPr>
        <dsp:cNvPr id="0" name=""/>
        <dsp:cNvSpPr/>
      </dsp:nvSpPr>
      <dsp:spPr>
        <a:xfrm>
          <a:off x="1954" y="1272334"/>
          <a:ext cx="3014564" cy="286111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Move quickly (rapid cycle or formative evaluation) while planning for longer-term</a:t>
          </a:r>
        </a:p>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Build evaluation requirements into funding announcements</a:t>
          </a:r>
        </a:p>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Save time by considering evaluation at outset</a:t>
          </a:r>
        </a:p>
      </dsp:txBody>
      <dsp:txXfrm>
        <a:off x="67796" y="1338176"/>
        <a:ext cx="2882880" cy="2116337"/>
      </dsp:txXfrm>
    </dsp:sp>
    <dsp:sp modelId="{E096F636-7FF0-4642-B2D1-8BB7379DEBA8}">
      <dsp:nvSpPr>
        <dsp:cNvPr id="0" name=""/>
        <dsp:cNvSpPr/>
      </dsp:nvSpPr>
      <dsp:spPr>
        <a:xfrm>
          <a:off x="1833076" y="2368903"/>
          <a:ext cx="3006282" cy="3006282"/>
        </a:xfrm>
        <a:prstGeom prst="leftCircularArrow">
          <a:avLst>
            <a:gd name="adj1" fmla="val 3039"/>
            <a:gd name="adj2" fmla="val 373033"/>
            <a:gd name="adj3" fmla="val 1394367"/>
            <a:gd name="adj4" fmla="val 8270312"/>
            <a:gd name="adj5" fmla="val 354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6B5A42-DA55-448D-9008-B7BE4A863249}">
      <dsp:nvSpPr>
        <dsp:cNvPr id="0" name=""/>
        <dsp:cNvSpPr/>
      </dsp:nvSpPr>
      <dsp:spPr>
        <a:xfrm>
          <a:off x="876671" y="3868496"/>
          <a:ext cx="2425559" cy="96456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71120" rIns="106680" bIns="71120" numCol="1" spcCol="1270" anchor="ctr" anchorCtr="0">
          <a:noAutofit/>
        </a:bodyPr>
        <a:lstStyle/>
        <a:p>
          <a:pPr marL="0" lvl="0" indent="0" algn="ctr" defTabSz="2489200">
            <a:lnSpc>
              <a:spcPct val="90000"/>
            </a:lnSpc>
            <a:spcBef>
              <a:spcPct val="0"/>
            </a:spcBef>
            <a:spcAft>
              <a:spcPct val="35000"/>
            </a:spcAft>
            <a:buNone/>
          </a:pPr>
          <a:r>
            <a:rPr lang="en-US" sz="5600" kern="1200"/>
            <a:t>Time</a:t>
          </a:r>
        </a:p>
      </dsp:txBody>
      <dsp:txXfrm>
        <a:off x="904922" y="3896747"/>
        <a:ext cx="2369057" cy="908063"/>
      </dsp:txXfrm>
    </dsp:sp>
    <dsp:sp modelId="{4E06458D-DE01-4178-A6A1-D0499923789C}">
      <dsp:nvSpPr>
        <dsp:cNvPr id="0" name=""/>
        <dsp:cNvSpPr/>
      </dsp:nvSpPr>
      <dsp:spPr>
        <a:xfrm>
          <a:off x="3621395" y="1296437"/>
          <a:ext cx="2885521" cy="278747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Use existing data</a:t>
          </a:r>
        </a:p>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Use in-house expertise</a:t>
          </a:r>
        </a:p>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Make evaluation part of normal operations</a:t>
          </a:r>
        </a:p>
        <a:p>
          <a:pPr marL="171450" lvl="1" indent="-171450" algn="l" defTabSz="800100">
            <a:lnSpc>
              <a:spcPct val="90000"/>
            </a:lnSpc>
            <a:spcBef>
              <a:spcPct val="0"/>
            </a:spcBef>
            <a:spcAft>
              <a:spcPct val="15000"/>
            </a:spcAft>
            <a:buChar char="•"/>
          </a:pPr>
          <a:r>
            <a:rPr lang="en-US" sz="1800" b="0" i="0" u="none" strike="noStrike" kern="1200" cap="none">
              <a:solidFill>
                <a:schemeClr val="accent1"/>
              </a:solidFill>
              <a:latin typeface="Calibri"/>
              <a:ea typeface="Calibri"/>
              <a:cs typeface="Calibri"/>
              <a:sym typeface="Calibri"/>
            </a:rPr>
            <a:t>Save money by considering evaluation at outset</a:t>
          </a:r>
        </a:p>
      </dsp:txBody>
      <dsp:txXfrm>
        <a:off x="3685543" y="1957902"/>
        <a:ext cx="2757225" cy="2061864"/>
      </dsp:txXfrm>
    </dsp:sp>
    <dsp:sp modelId="{0BC06447-8588-4B8E-90C2-B8D9EEACA7E1}">
      <dsp:nvSpPr>
        <dsp:cNvPr id="0" name=""/>
        <dsp:cNvSpPr/>
      </dsp:nvSpPr>
      <dsp:spPr>
        <a:xfrm>
          <a:off x="5359146" y="210609"/>
          <a:ext cx="3352205" cy="3352205"/>
        </a:xfrm>
        <a:prstGeom prst="circularArrow">
          <a:avLst>
            <a:gd name="adj1" fmla="val 2726"/>
            <a:gd name="adj2" fmla="val 332089"/>
            <a:gd name="adj3" fmla="val 19651646"/>
            <a:gd name="adj4" fmla="val 12734757"/>
            <a:gd name="adj5" fmla="val 318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417E53-35DD-4DDA-8879-F2AE6F044373}">
      <dsp:nvSpPr>
        <dsp:cNvPr id="0" name=""/>
        <dsp:cNvSpPr/>
      </dsp:nvSpPr>
      <dsp:spPr>
        <a:xfrm>
          <a:off x="4338489" y="990628"/>
          <a:ext cx="2425559" cy="96456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71120" rIns="106680" bIns="71120" numCol="1" spcCol="1270" anchor="ctr" anchorCtr="0">
          <a:noAutofit/>
        </a:bodyPr>
        <a:lstStyle/>
        <a:p>
          <a:pPr marL="0" lvl="0" indent="0" algn="ctr" defTabSz="2489200">
            <a:lnSpc>
              <a:spcPct val="90000"/>
            </a:lnSpc>
            <a:spcBef>
              <a:spcPct val="0"/>
            </a:spcBef>
            <a:spcAft>
              <a:spcPct val="35000"/>
            </a:spcAft>
            <a:buNone/>
          </a:pPr>
          <a:r>
            <a:rPr lang="en-US" sz="5600" kern="1200"/>
            <a:t>Money</a:t>
          </a:r>
        </a:p>
      </dsp:txBody>
      <dsp:txXfrm>
        <a:off x="4366740" y="1018879"/>
        <a:ext cx="2369057" cy="908063"/>
      </dsp:txXfrm>
    </dsp:sp>
    <dsp:sp modelId="{817CD397-13D7-4E50-8C67-76D38042FB50}">
      <dsp:nvSpPr>
        <dsp:cNvPr id="0" name=""/>
        <dsp:cNvSpPr/>
      </dsp:nvSpPr>
      <dsp:spPr>
        <a:xfrm>
          <a:off x="7141386" y="1441574"/>
          <a:ext cx="2875561" cy="257193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0" marR="0" lvl="0" indent="0" algn="l" defTabSz="800100" rtl="0">
            <a:lnSpc>
              <a:spcPct val="90000"/>
            </a:lnSpc>
            <a:spcBef>
              <a:spcPct val="0"/>
            </a:spcBef>
            <a:spcAft>
              <a:spcPts val="0"/>
            </a:spcAft>
            <a:buClr>
              <a:schemeClr val="accent1"/>
            </a:buClr>
            <a:buSzPct val="100000"/>
            <a:buFont typeface="Arial" panose="020B0604020202020204" pitchFamily="34" charset="0"/>
            <a:buChar char="•"/>
          </a:pPr>
          <a:r>
            <a:rPr lang="en-US" sz="1800" b="0" i="0" u="none" strike="noStrike" kern="1200" cap="none">
              <a:solidFill>
                <a:schemeClr val="accent1"/>
              </a:solidFill>
              <a:latin typeface="Calibri"/>
              <a:ea typeface="Calibri"/>
              <a:cs typeface="Calibri"/>
              <a:sym typeface="Calibri"/>
            </a:rPr>
            <a:t> Leverage existing knowledge inside/outside of agency</a:t>
          </a:r>
        </a:p>
        <a:p>
          <a:pPr marL="0" marR="0" lvl="0" indent="0" algn="l" defTabSz="800100" rtl="0">
            <a:lnSpc>
              <a:spcPct val="90000"/>
            </a:lnSpc>
            <a:spcBef>
              <a:spcPct val="0"/>
            </a:spcBef>
            <a:spcAft>
              <a:spcPts val="0"/>
            </a:spcAft>
            <a:buClr>
              <a:schemeClr val="accent1"/>
            </a:buClr>
            <a:buSzPct val="100000"/>
            <a:buFont typeface="Arial" panose="020B0604020202020204" pitchFamily="34" charset="0"/>
            <a:buChar char="•"/>
          </a:pPr>
          <a:r>
            <a:rPr lang="en-US" sz="1800" b="0" i="0" u="none" strike="noStrike" kern="1200" cap="none">
              <a:solidFill>
                <a:schemeClr val="accent1"/>
              </a:solidFill>
              <a:latin typeface="Calibri"/>
              <a:ea typeface="Calibri"/>
              <a:cs typeface="Calibri"/>
              <a:sym typeface="Calibri"/>
            </a:rPr>
            <a:t> Use extensive federal resources</a:t>
          </a:r>
        </a:p>
        <a:p>
          <a:pPr marL="0" marR="0" lvl="0" indent="0" algn="l" defTabSz="800100" rtl="0">
            <a:lnSpc>
              <a:spcPct val="90000"/>
            </a:lnSpc>
            <a:spcBef>
              <a:spcPct val="0"/>
            </a:spcBef>
            <a:spcAft>
              <a:spcPts val="0"/>
            </a:spcAft>
            <a:buClr>
              <a:schemeClr val="accent1"/>
            </a:buClr>
            <a:buSzPct val="100000"/>
            <a:buFont typeface="Arial" panose="020B0604020202020204" pitchFamily="34" charset="0"/>
            <a:buChar char="•"/>
          </a:pPr>
          <a:r>
            <a:rPr lang="en-US" sz="1800" b="0" i="0" u="none" strike="noStrike" kern="1200" cap="none">
              <a:solidFill>
                <a:schemeClr val="accent1"/>
              </a:solidFill>
              <a:latin typeface="Calibri"/>
              <a:ea typeface="Calibri"/>
              <a:cs typeface="Calibri"/>
              <a:sym typeface="Calibri"/>
            </a:rPr>
            <a:t> Partner with outside organizations</a:t>
          </a:r>
        </a:p>
      </dsp:txBody>
      <dsp:txXfrm>
        <a:off x="7200573" y="1500761"/>
        <a:ext cx="2757187" cy="1902429"/>
      </dsp:txXfrm>
    </dsp:sp>
    <dsp:sp modelId="{FD7C2C95-CEC2-4365-8A7E-B896199309AE}">
      <dsp:nvSpPr>
        <dsp:cNvPr id="0" name=""/>
        <dsp:cNvSpPr/>
      </dsp:nvSpPr>
      <dsp:spPr>
        <a:xfrm>
          <a:off x="7633299" y="3439891"/>
          <a:ext cx="2425559" cy="96456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71120" rIns="106680" bIns="71120" numCol="1" spcCol="1270" anchor="ctr" anchorCtr="0">
          <a:noAutofit/>
        </a:bodyPr>
        <a:lstStyle/>
        <a:p>
          <a:pPr marL="0" lvl="0" indent="0" algn="ctr" defTabSz="2489200">
            <a:lnSpc>
              <a:spcPct val="90000"/>
            </a:lnSpc>
            <a:spcBef>
              <a:spcPct val="0"/>
            </a:spcBef>
            <a:spcAft>
              <a:spcPct val="35000"/>
            </a:spcAft>
            <a:buNone/>
          </a:pPr>
          <a:r>
            <a:rPr lang="en-US" sz="5600" kern="1200"/>
            <a:t>Staff</a:t>
          </a:r>
        </a:p>
      </dsp:txBody>
      <dsp:txXfrm>
        <a:off x="7661550" y="3468142"/>
        <a:ext cx="2369057" cy="90806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13" tIns="47094" rIns="94213" bIns="47094"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13" tIns="47094" rIns="94213" bIns="47094"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13" tIns="47094" rIns="94213" bIns="47094"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uduser.gov/portal/sites/default/files/pdf/MDRT-Flood-Insurance-Coverage-of-FHA-SFH.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sc-word-edit.officeapps.live.com/we/wordeditorframe.aspx?new=1&amp;ui=en%2DUS&amp;rs=en%2DUS&amp;wdenableroaming=1&amp;mscc=1&amp;hid=D2FF62A0-E01D-2000-8C67-81815F2FA36E&amp;wopisrc=https%3A%2F%2Fnorc.sharepoint.com%2Fsites%2F9265-ScienceandDataPolicySDP-TrainingtoBuildEvidenceandEvaluationCapacity%2F_vti_bin%2Fwopi.ashx%2Ffiles%2F4b2072bc412240be819bbe45dc719ec1&amp;wdorigin=DocLib&amp;wdhostclicktime=1662652532848&amp;jsapi=1&amp;jsapiver=v1&amp;newsession=1&amp;corrid=913f09ac-c364-43bc-bb42-1c5aa3adaed1&amp;usid=913f09ac-c364-43bc-bb42-1c5aa3adaed1&amp;sftc=1&amp;cac=1&amp;mtf=1&amp;sfp=1&amp;wdredirectionreason=Unified_SingleFlush&amp;rct=Medium&amp;ctp=LeastProtected#_edn7"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hildandfamilydataarchive.org/cfda/archives/cfda/studies/37289"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cf.hhs.gov/sites/default/files/documents/opre/learning_from_pace_brief_final_to_acf508.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endParaRPr/>
          </a:p>
        </p:txBody>
      </p:sp>
      <p:sp>
        <p:nvSpPr>
          <p:cNvPr id="202" name="Google Shape;202;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p>
            <a:pPr marL="0" indent="0"/>
            <a:r>
              <a:rPr lang="en-US"/>
              <a:t>Evaluation can answer the little questions that help you address the bigger questions. </a:t>
            </a:r>
          </a:p>
          <a:p>
            <a:pPr marL="0" indent="0"/>
            <a:endParaRPr lang="en-US"/>
          </a:p>
          <a:p>
            <a:pPr marL="0" indent="0"/>
            <a:r>
              <a:rPr lang="en-US"/>
              <a:t>Source: OMB.</a:t>
            </a:r>
            <a:endParaRPr/>
          </a:p>
        </p:txBody>
      </p:sp>
      <p:sp>
        <p:nvSpPr>
          <p:cNvPr id="277" name="Google Shape;277;p6:notes"/>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10</a:t>
            </a:fld>
            <a:endParaRPr/>
          </a:p>
        </p:txBody>
      </p:sp>
    </p:spTree>
    <p:extLst>
      <p:ext uri="{BB962C8B-B14F-4D97-AF65-F5344CB8AC3E}">
        <p14:creationId xmlns:p14="http://schemas.microsoft.com/office/powerpoint/2010/main" val="10761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u="none">
                <a:solidFill>
                  <a:srgbClr val="008080"/>
                </a:solidFill>
                <a:effectLst/>
                <a:latin typeface="Roboto Light"/>
                <a:ea typeface="Roboto Light"/>
                <a:cs typeface="Roboto Light"/>
              </a:rPr>
              <a:t>Evaluation is one of several ways to build evidence. </a:t>
            </a:r>
          </a:p>
          <a:p>
            <a:pPr marL="0" marR="0">
              <a:lnSpc>
                <a:spcPct val="107000"/>
              </a:lnSpc>
              <a:spcBef>
                <a:spcPts val="0"/>
              </a:spcBef>
              <a:spcAft>
                <a:spcPts val="800"/>
              </a:spcAft>
            </a:pPr>
            <a:endParaRPr lang="en-US" sz="1800" u="none">
              <a:solidFill>
                <a:srgbClr val="008080"/>
              </a:solidFill>
              <a:effectLst/>
              <a:latin typeface="Roboto Light"/>
              <a:ea typeface="Roboto Light"/>
              <a:cs typeface="Roboto Light"/>
            </a:endParaRPr>
          </a:p>
          <a:p>
            <a:pPr marL="0" marR="0">
              <a:lnSpc>
                <a:spcPct val="107000"/>
              </a:lnSpc>
              <a:spcBef>
                <a:spcPts val="0"/>
              </a:spcBef>
              <a:spcAft>
                <a:spcPts val="800"/>
              </a:spcAft>
            </a:pPr>
            <a:r>
              <a:rPr lang="en-US" sz="1800" u="none">
                <a:solidFill>
                  <a:srgbClr val="008080"/>
                </a:solidFill>
                <a:effectLst/>
                <a:latin typeface="Roboto Light"/>
                <a:ea typeface="Roboto Light"/>
                <a:cs typeface="Roboto Light"/>
              </a:rPr>
              <a:t>This image from OMB (M-21-27, issued in 2021) depicts the information we need to assess a program or policy. This information is organized into a logic model, used to describe a program or policy (the top layer in this image). The process of building evidence, whether through fact finding, policy analysis, performance measurement, or evaluation, is shown in the middle layer of the image. At the bottom, we see how evidence can improve agency decision making. </a:t>
            </a:r>
          </a:p>
          <a:p>
            <a:pPr marL="0" marR="0">
              <a:lnSpc>
                <a:spcPct val="107000"/>
              </a:lnSpc>
              <a:spcBef>
                <a:spcPts val="0"/>
              </a:spcBef>
              <a:spcAft>
                <a:spcPts val="800"/>
              </a:spcAft>
            </a:pPr>
            <a:endParaRPr lang="en-US" sz="1800" u="none">
              <a:solidFill>
                <a:srgbClr val="008080"/>
              </a:solidFill>
              <a:effectLst/>
              <a:latin typeface="Roboto Light"/>
              <a:ea typeface="Roboto Light"/>
              <a:cs typeface="Roboto Light"/>
            </a:endParaRPr>
          </a:p>
          <a:p>
            <a:pPr marL="0" marR="0">
              <a:lnSpc>
                <a:spcPct val="107000"/>
              </a:lnSpc>
              <a:spcBef>
                <a:spcPts val="0"/>
              </a:spcBef>
              <a:spcAft>
                <a:spcPts val="800"/>
              </a:spcAft>
            </a:pPr>
            <a:r>
              <a:rPr lang="en-US" sz="1800" u="none">
                <a:solidFill>
                  <a:srgbClr val="008080"/>
                </a:solidFill>
                <a:effectLst/>
                <a:latin typeface="Roboto Light"/>
                <a:ea typeface="Roboto Light"/>
                <a:cs typeface="Roboto Light"/>
              </a:rPr>
              <a:t>Program evaluation looks at the expected results (outcomes) and effects (impacts) of the task, activity, function, process, or policy that we are assessing.</a:t>
            </a:r>
          </a:p>
          <a:p>
            <a:pPr marL="0" marR="0">
              <a:lnSpc>
                <a:spcPct val="107000"/>
              </a:lnSpc>
              <a:spcBef>
                <a:spcPts val="0"/>
              </a:spcBef>
              <a:spcAft>
                <a:spcPts val="800"/>
              </a:spcAft>
            </a:pPr>
            <a:endPar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Sources/Acknowledgements: OMB, M-21-27 (2021); Department of Homeland Security.</a:t>
            </a:r>
          </a:p>
          <a:p>
            <a:pPr marL="0" marR="0">
              <a:lnSpc>
                <a:spcPct val="107000"/>
              </a:lnSpc>
              <a:spcBef>
                <a:spcPts val="0"/>
              </a:spcBef>
              <a:spcAft>
                <a:spcPts val="800"/>
              </a:spcAft>
            </a:pPr>
            <a:endPar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endPar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endParaRPr lang="en-US"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193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Evaluation applied to continuous quality improvement or CQI. One example of a CQI rubric is the plan-do-check-act cycle depicted here. The steps are as follows: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a:t>Plan –plan change to improve your program or policy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a:t>Do –implement change, starting small</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a:t>Check –assess what results from making change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a:t>Act –follow through to make change based on what you learn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Sources/Acknowledgements:</a:t>
            </a:r>
          </a:p>
          <a:p>
            <a:pPr marL="0" indent="0"/>
            <a:endParaRPr lang="en-US"/>
          </a:p>
          <a:p>
            <a:pPr marL="0" indent="0"/>
            <a:r>
              <a:rPr lang="en-US"/>
              <a:t>Thomas, Craig, Liza Corso, and Harald Pietz. “Evaluation, Performance Management, and Quality Improvement: Understanding the Role They Play to Improve Public Health.” CDC, 2013. https://www.cdc.gov/std/products/progevalwebinar-slides.pdf .</a:t>
            </a:r>
            <a:endParaRPr/>
          </a:p>
        </p:txBody>
      </p:sp>
      <p:sp>
        <p:nvSpPr>
          <p:cNvPr id="277" name="Google Shape;277;p6:notes"/>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12</a:t>
            </a:fld>
            <a:endParaRPr/>
          </a:p>
        </p:txBody>
      </p:sp>
    </p:spTree>
    <p:extLst>
      <p:ext uri="{BB962C8B-B14F-4D97-AF65-F5344CB8AC3E}">
        <p14:creationId xmlns:p14="http://schemas.microsoft.com/office/powerpoint/2010/main" val="363846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Practically speaking, the information that comes out of evaluation can serve many purposes.</a:t>
            </a:r>
          </a:p>
          <a:p>
            <a:endParaRPr lang="en-US"/>
          </a:p>
          <a:p>
            <a:r>
              <a:rPr lang="en-US"/>
              <a:t>Source: Department of Homeland Security.</a:t>
            </a: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256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492c180076_0_3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1492c180076_0_34: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a:t>Evaluations build evidence about what works, how well, for whom.</a:t>
            </a:r>
          </a:p>
          <a:p>
            <a:pPr marL="0" indent="0"/>
            <a:endParaRPr lang="en-US"/>
          </a:p>
          <a:p>
            <a:pPr marL="0" indent="0"/>
            <a:r>
              <a:rPr lang="en-US"/>
              <a:t>Decisions about funding allocations may mean: </a:t>
            </a:r>
          </a:p>
          <a:p>
            <a:r>
              <a:rPr lang="en-US"/>
              <a:t>1) continue supporting effective programs; </a:t>
            </a:r>
          </a:p>
          <a:p>
            <a:r>
              <a:rPr lang="en-US"/>
              <a:t>2) discontinue support for programs that do not achieve goals; </a:t>
            </a:r>
          </a:p>
          <a:p>
            <a:r>
              <a:rPr lang="en-US"/>
              <a:t>3) Identify improvements for required programs; </a:t>
            </a:r>
          </a:p>
          <a:p>
            <a:r>
              <a:rPr lang="en-US"/>
              <a:t>4) assess pilot programs</a:t>
            </a:r>
          </a:p>
          <a:p>
            <a:pPr marL="0" indent="0"/>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Sources/Acknowledgements: Building and Using Evidence to Improve Government (whitehouse.gov); OMB.</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indent="0"/>
            <a:endParaRPr lang="en-US"/>
          </a:p>
        </p:txBody>
      </p:sp>
      <p:sp>
        <p:nvSpPr>
          <p:cNvPr id="287" name="Google Shape;287;g1492c180076_0_34: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14</a:t>
            </a:fld>
            <a:endParaRPr/>
          </a:p>
        </p:txBody>
      </p:sp>
    </p:spTree>
    <p:extLst>
      <p:ext uri="{BB962C8B-B14F-4D97-AF65-F5344CB8AC3E}">
        <p14:creationId xmlns:p14="http://schemas.microsoft.com/office/powerpoint/2010/main" val="63436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b="1"/>
              <a:t>Head Start </a:t>
            </a:r>
            <a:r>
              <a:rPr lang="en-US"/>
              <a:t>example:</a:t>
            </a:r>
          </a:p>
          <a:p>
            <a:pPr marL="0" indent="0"/>
            <a:endParaRPr lang="en-US"/>
          </a:p>
          <a:p>
            <a:r>
              <a:rPr lang="en-US" sz="1200" b="0">
                <a:solidFill>
                  <a:srgbClr val="0A2645"/>
                </a:solidFill>
                <a:latin typeface="Calibri" panose="020F0502020204030204" pitchFamily="34" charset="0"/>
                <a:ea typeface="Times New Roman" panose="02020603050405020304" pitchFamily="18" charset="0"/>
                <a:cs typeface="Calibri" panose="020F0502020204030204" pitchFamily="34" charset="0"/>
              </a:rPr>
              <a:t>Re</a:t>
            </a:r>
            <a:r>
              <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search evidence, including the National Head Start Impact Study and the Head Start Family and Child Experiences Survey (FACES), found that the program narrowed the achievement gap between Head Start and the general preschool population in key elements of school readiness. But Head Start children still left the program with below average skills and without the skills and knowledge that predict student success.</a:t>
            </a:r>
          </a:p>
          <a:p>
            <a:endPar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endParaRPr>
          </a:p>
          <a:p>
            <a:r>
              <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When </a:t>
            </a:r>
            <a:r>
              <a:rPr lang="en-US" sz="1200" b="0">
                <a:solidFill>
                  <a:srgbClr val="0A2645"/>
                </a:solidFill>
                <a:latin typeface="Calibri" panose="020F0502020204030204" pitchFamily="34" charset="0"/>
                <a:ea typeface="Times New Roman" panose="02020603050405020304" pitchFamily="18" charset="0"/>
                <a:cs typeface="Calibri" panose="020F0502020204030204" pitchFamily="34" charset="0"/>
              </a:rPr>
              <a:t>t</a:t>
            </a:r>
            <a:r>
              <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he Improving Head Start for School Readiness Act of 2007 reauthorized Head Start, a new provision required providers found to be low quality during the prior five-year grant period to compete for future funding. </a:t>
            </a:r>
            <a:r>
              <a:rPr lang="en-US" sz="1200" b="0">
                <a:solidFill>
                  <a:srgbClr val="0A2645"/>
                </a:solidFill>
                <a:latin typeface="Calibri" panose="020F0502020204030204" pitchFamily="34" charset="0"/>
                <a:ea typeface="Times New Roman" panose="02020603050405020304" pitchFamily="18" charset="0"/>
                <a:cs typeface="Calibri" panose="020F0502020204030204" pitchFamily="34" charset="0"/>
              </a:rPr>
              <a:t>R</a:t>
            </a:r>
            <a:r>
              <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e-competition aimed to improve the program and replace low-quality grantees with high-quality ones through the Designation Renewal System, </a:t>
            </a:r>
            <a:r>
              <a:rPr lang="en-US" sz="1200" b="0">
                <a:solidFill>
                  <a:srgbClr val="0A2645"/>
                </a:solidFill>
                <a:latin typeface="Calibri" panose="020F0502020204030204" pitchFamily="34" charset="0"/>
                <a:ea typeface="Times New Roman" panose="02020603050405020304" pitchFamily="18" charset="0"/>
                <a:cs typeface="Calibri" panose="020F0502020204030204" pitchFamily="34" charset="0"/>
              </a:rPr>
              <a:t>also developed on the basis of research evidence</a:t>
            </a:r>
            <a:r>
              <a:rPr lang="en-US" sz="12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a:t>
            </a:r>
            <a:endParaRPr lang="en-US" b="0">
              <a:solidFill>
                <a:srgbClr val="0A2645"/>
              </a:solidFill>
              <a:latin typeface="Calibri" panose="020F0502020204030204" pitchFamily="34" charset="0"/>
              <a:cs typeface="Calibri" panose="020F0502020204030204" pitchFamily="34" charset="0"/>
            </a:endParaRPr>
          </a:p>
          <a:p>
            <a:pPr marL="0" indent="0"/>
            <a:endParaRPr lang="en-US"/>
          </a:p>
          <a:p>
            <a:pPr marL="0" indent="0"/>
            <a:endParaRPr lang="en-US"/>
          </a:p>
          <a:p>
            <a:pPr marL="0" indent="0"/>
            <a:r>
              <a:rPr lang="en-US" b="1"/>
              <a:t>Disability Reform Demonstrations </a:t>
            </a:r>
            <a:r>
              <a:rPr lang="en-US"/>
              <a:t>example:</a:t>
            </a:r>
          </a:p>
          <a:p>
            <a:endParaRPr lang="en-US" sz="1200" b="0">
              <a:effectLst/>
              <a:latin typeface="Calibri" panose="020F0502020204030204" pitchFamily="34" charset="0"/>
              <a:ea typeface="Times New Roman" panose="02020603050405020304" pitchFamily="18" charset="0"/>
              <a:cs typeface="Calibri" panose="020F0502020204030204" pitchFamily="34" charset="0"/>
            </a:endParaRPr>
          </a:p>
          <a:p>
            <a:r>
              <a:rPr lang="en-US" sz="1200" b="0">
                <a:effectLst/>
                <a:latin typeface="Calibri" panose="020F0502020204030204" pitchFamily="34" charset="0"/>
                <a:ea typeface="Times New Roman" panose="02020603050405020304" pitchFamily="18" charset="0"/>
                <a:cs typeface="Calibri" panose="020F0502020204030204" pitchFamily="34" charset="0"/>
              </a:rPr>
              <a:t>The Congress uses evidence from federal evaluations. For example, GAO has completed several reports in the past 15 years on the need for comprehensive evaluations to reform Disability Insurance (DI) and Supplemental Security Income (SSI). The reports have synthesized past findings, recommended specific demonstrations in critical areas, and pressed the Social Security Administration to make better use of its demonstration authority. </a:t>
            </a:r>
          </a:p>
          <a:p>
            <a:endParaRPr lang="en-US" sz="1200" b="0">
              <a:latin typeface="Calibri" panose="020F0502020204030204" pitchFamily="34" charset="0"/>
              <a:ea typeface="Times New Roman" panose="02020603050405020304" pitchFamily="18" charset="0"/>
              <a:cs typeface="Calibri" panose="020F0502020204030204" pitchFamily="34" charset="0"/>
            </a:endParaRPr>
          </a:p>
          <a:p>
            <a:r>
              <a:rPr lang="en-US" sz="1200" b="0">
                <a:latin typeface="Calibri" panose="020F0502020204030204" pitchFamily="34" charset="0"/>
                <a:ea typeface="Times New Roman" panose="02020603050405020304" pitchFamily="18" charset="0"/>
                <a:cs typeface="Calibri" panose="020F0502020204030204" pitchFamily="34" charset="0"/>
              </a:rPr>
              <a:t>The GAO reports informed </a:t>
            </a:r>
            <a:r>
              <a:rPr lang="en-US" sz="1200" b="0">
                <a:effectLst/>
                <a:latin typeface="Calibri" panose="020F0502020204030204" pitchFamily="34" charset="0"/>
                <a:ea typeface="Times New Roman" panose="02020603050405020304" pitchFamily="18" charset="0"/>
                <a:cs typeface="Calibri" panose="020F0502020204030204" pitchFamily="34" charset="0"/>
              </a:rPr>
              <a:t>the next generation of disability reform demonstrations that Congress has launched, for example, through the Promoting Opportunities Demonstration created under the Balanced Budget Act (2015).</a:t>
            </a:r>
            <a:endParaRPr lang="en-US" b="0">
              <a:latin typeface="Calibri" panose="020F0502020204030204" pitchFamily="34" charset="0"/>
              <a:cs typeface="Calibri" panose="020F0502020204030204" pitchFamily="34" charset="0"/>
            </a:endParaRPr>
          </a:p>
          <a:p>
            <a:pPr marL="0" indent="0"/>
            <a:endParaRPr lang="en-US"/>
          </a:p>
          <a:p>
            <a:pPr marL="0" indent="0"/>
            <a:r>
              <a:rPr lang="en-US"/>
              <a:t>Acknowledgements: OMB.</a:t>
            </a:r>
            <a:endParaRPr/>
          </a:p>
        </p:txBody>
      </p:sp>
      <p:sp>
        <p:nvSpPr>
          <p:cNvPr id="296" name="Google Shape;296;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663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492c180076_0_4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492c180076_0_48: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a:t>Supporting a program or policy that does not work represents poor stewardship of taxpayer funds.</a:t>
            </a:r>
          </a:p>
          <a:p>
            <a:pPr marL="0" indent="0"/>
            <a:endParaRPr lang="en-US"/>
          </a:p>
          <a:p>
            <a:pPr marL="0" indent="0"/>
            <a:r>
              <a:rPr lang="en-US"/>
              <a:t>Ineffective programs can be costly (time and money).</a:t>
            </a:r>
          </a:p>
          <a:p>
            <a:pPr marL="0" indent="0"/>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Sources/Acknowledgements: OMB.</a:t>
            </a:r>
          </a:p>
          <a:p>
            <a:pPr marL="0" indent="0"/>
            <a:endParaRPr lang="en-US"/>
          </a:p>
        </p:txBody>
      </p:sp>
      <p:sp>
        <p:nvSpPr>
          <p:cNvPr id="306" name="Google Shape;306;g1492c180076_0_48: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16</a:t>
            </a:fld>
            <a:endParaRPr/>
          </a:p>
        </p:txBody>
      </p:sp>
    </p:spTree>
    <p:extLst>
      <p:ext uri="{BB962C8B-B14F-4D97-AF65-F5344CB8AC3E}">
        <p14:creationId xmlns:p14="http://schemas.microsoft.com/office/powerpoint/2010/main" val="1393110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92c180076_0_6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492c180076_0_60: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marR="0">
              <a:lnSpc>
                <a:spcPct val="107000"/>
              </a:lnSpc>
              <a:spcBef>
                <a:spcPts val="0"/>
              </a:spcBef>
              <a:spcAft>
                <a:spcPts val="800"/>
              </a:spcAft>
            </a:pPr>
            <a:r>
              <a:rPr lang="en-US" sz="180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Federal evaluation requirements are included 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Foundations for Evidence-Based Policymaking Act (Evidence Act) </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Government Performance and Results Act Modernization Act (GPRAMA)</a:t>
            </a:r>
            <a:endParaRPr lang="en-US" sz="1800">
              <a:solidFill>
                <a:schemeClr val="dk1"/>
              </a:solidFill>
              <a:effectLst/>
              <a:latin typeface="Calibri" panose="020F0502020204030204" pitchFamily="34" charset="0"/>
              <a:ea typeface="Roboto Light" panose="02000000000000000000" pitchFamily="2"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Office of Management and Budget (OMB) Guidance</a:t>
            </a: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 OMB.</a:t>
            </a:r>
          </a:p>
          <a:p>
            <a:pPr marL="0" indent="0"/>
            <a:endParaRPr/>
          </a:p>
        </p:txBody>
      </p:sp>
      <p:sp>
        <p:nvSpPr>
          <p:cNvPr id="317" name="Google Shape;317;g1492c180076_0_60: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17</a:t>
            </a:fld>
            <a:endParaRPr/>
          </a:p>
        </p:txBody>
      </p:sp>
    </p:spTree>
    <p:extLst>
      <p:ext uri="{BB962C8B-B14F-4D97-AF65-F5344CB8AC3E}">
        <p14:creationId xmlns:p14="http://schemas.microsoft.com/office/powerpoint/2010/main" val="577758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92c180076_0_6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492c180076_0_60: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a:t>Time</a:t>
            </a:r>
          </a:p>
          <a:p>
            <a:pPr marL="176679" indent="-176679">
              <a:buFont typeface="Symbol"/>
              <a:buChar char="•"/>
            </a:pPr>
            <a:r>
              <a:rPr lang="en-US"/>
              <a:t>Rapid evaluation methods allow for collecting, analyzing, and responding to data in a compressed timeframe while planning for something longer-term</a:t>
            </a:r>
          </a:p>
          <a:p>
            <a:pPr marL="176679" indent="-176679">
              <a:buFont typeface="Symbol"/>
              <a:buChar char="•"/>
            </a:pPr>
            <a:r>
              <a:rPr lang="en-US"/>
              <a:t>Formative evaluations may be able to move more quickly and use generic information collections</a:t>
            </a:r>
          </a:p>
          <a:p>
            <a:pPr marL="0" indent="0"/>
            <a:endParaRPr lang="en-US"/>
          </a:p>
          <a:p>
            <a:pPr marL="0" indent="0"/>
            <a:r>
              <a:rPr lang="en-US"/>
              <a:t>Money</a:t>
            </a:r>
          </a:p>
          <a:p>
            <a:pPr marL="176679" indent="-176679">
              <a:buFont typeface="Symbol"/>
              <a:buChar char="•"/>
            </a:pPr>
            <a:r>
              <a:rPr lang="en-US"/>
              <a:t>Evaluations should be part of normal operations</a:t>
            </a:r>
          </a:p>
          <a:p>
            <a:pPr marL="176679" indent="-176679">
              <a:buFont typeface="Symbol"/>
              <a:buChar char="•"/>
            </a:pPr>
            <a:r>
              <a:rPr lang="en-US"/>
              <a:t>Evaluation can be lower-cost and shorter-term; limited resources should be targeted.</a:t>
            </a:r>
          </a:p>
          <a:p>
            <a:pPr marL="0" indent="0"/>
            <a:endParaRPr lang="en-US"/>
          </a:p>
          <a:p>
            <a:pPr marL="0" indent="0"/>
            <a:r>
              <a:rPr lang="en-US"/>
              <a:t>Expertise/Staff</a:t>
            </a:r>
          </a:p>
          <a:p>
            <a:pPr marL="176679" indent="-176679">
              <a:buFont typeface="Symbol"/>
              <a:buChar char="•"/>
            </a:pPr>
            <a:r>
              <a:rPr lang="en-US"/>
              <a:t>Capacity can be built with support from the agency’s Evaluation Officer, other agency offices for research and evaluation (e.g., ASPE, OPRE), evaluation resources at other federal agencies, and partnerships with outside organizations.</a:t>
            </a:r>
          </a:p>
          <a:p>
            <a:pPr marL="176679" indent="-176679">
              <a:buFont typeface="Symbol"/>
              <a:buChar char="•"/>
            </a:pPr>
            <a:r>
              <a:rPr lang="en-US"/>
              <a:t>Tools on MAX and Evaluation.gov</a:t>
            </a:r>
          </a:p>
          <a:p>
            <a:pPr marL="176679" indent="-176679">
              <a:buFont typeface="Symbol"/>
              <a:buChar cha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Symbol"/>
              <a:buNone/>
              <a:tabLst/>
              <a:defRPr/>
            </a:pPr>
            <a:r>
              <a:rPr lang="en-US"/>
              <a:t>Sources: OMB; The Program Manager’s Guide to Evaluation, 2</a:t>
            </a:r>
            <a:r>
              <a:rPr lang="en-US" baseline="30000"/>
              <a:t>nd</a:t>
            </a:r>
            <a:r>
              <a:rPr lang="en-US"/>
              <a:t> edition, at https://www.acf.hhs.gov/sites/default/files/documents/opre/program_managers_guide_to_eval2010_508.pdf . </a:t>
            </a:r>
          </a:p>
          <a:p>
            <a:pPr marL="0" indent="0"/>
            <a:endParaRPr lang="en-US"/>
          </a:p>
        </p:txBody>
      </p:sp>
      <p:sp>
        <p:nvSpPr>
          <p:cNvPr id="317" name="Google Shape;317;g1492c180076_0_60: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18</a:t>
            </a:fld>
            <a:endParaRPr/>
          </a:p>
        </p:txBody>
      </p:sp>
    </p:spTree>
    <p:extLst>
      <p:ext uri="{BB962C8B-B14F-4D97-AF65-F5344CB8AC3E}">
        <p14:creationId xmlns:p14="http://schemas.microsoft.com/office/powerpoint/2010/main" val="3887593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Evaluation can answer specific types of questions that are important for your agency or program to answer.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indent="0"/>
            <a:r>
              <a:rPr lang="en-US"/>
              <a:t>Evaluation answers questions about efficiency and effectiveness</a:t>
            </a:r>
          </a:p>
          <a:p>
            <a:pPr marL="0" indent="0"/>
            <a:endParaRPr lang="en-US"/>
          </a:p>
          <a:p>
            <a:pPr marL="228600" marR="0" lvl="0" indent="-228600" algn="l" rtl="0">
              <a:lnSpc>
                <a:spcPct val="100000"/>
              </a:lnSpc>
              <a:spcBef>
                <a:spcPts val="1000"/>
              </a:spcBef>
              <a:spcAft>
                <a:spcPts val="0"/>
              </a:spcAft>
              <a:buSzPts val="2000"/>
              <a:buChar char="•"/>
            </a:pPr>
            <a:r>
              <a:rPr lang="en-US" sz="1200" b="0"/>
              <a:t>Answer questions about your program</a:t>
            </a:r>
          </a:p>
          <a:p>
            <a:pPr marL="228600" marR="0" lvl="0" indent="-228600" algn="l" rtl="0">
              <a:lnSpc>
                <a:spcPct val="100000"/>
              </a:lnSpc>
              <a:spcBef>
                <a:spcPts val="1000"/>
              </a:spcBef>
              <a:spcAft>
                <a:spcPts val="0"/>
              </a:spcAft>
              <a:buSzPts val="2000"/>
              <a:buChar char="•"/>
            </a:pPr>
            <a:r>
              <a:rPr lang="en-US" sz="1200" b="0"/>
              <a:t>Provide insights into program process and implementation</a:t>
            </a:r>
          </a:p>
          <a:p>
            <a:pPr marL="228600" marR="0" lvl="0" indent="-228600" algn="l" rtl="0">
              <a:lnSpc>
                <a:spcPct val="100000"/>
              </a:lnSpc>
              <a:spcBef>
                <a:spcPts val="1000"/>
              </a:spcBef>
              <a:spcAft>
                <a:spcPts val="0"/>
              </a:spcAft>
              <a:buSzPts val="2000"/>
              <a:buChar char="•"/>
            </a:pPr>
            <a:r>
              <a:rPr lang="en-US" sz="1200" b="0"/>
              <a:t>Explore new programs and approaches</a:t>
            </a:r>
          </a:p>
          <a:p>
            <a:pPr marL="228600" marR="0" lvl="0" indent="-228600" algn="l" rtl="0">
              <a:lnSpc>
                <a:spcPct val="100000"/>
              </a:lnSpc>
              <a:spcBef>
                <a:spcPts val="1000"/>
              </a:spcBef>
              <a:spcAft>
                <a:spcPts val="0"/>
              </a:spcAft>
              <a:buSzPts val="2000"/>
              <a:buChar char="•"/>
            </a:pPr>
            <a:r>
              <a:rPr lang="en-US" sz="1200" b="0"/>
              <a:t>Build evidence to make decisions</a:t>
            </a:r>
            <a:endParaRPr lang="en-US" sz="1600" b="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Acknowledgements: OMB.</a:t>
            </a:r>
          </a:p>
        </p:txBody>
      </p:sp>
      <p:sp>
        <p:nvSpPr>
          <p:cNvPr id="258" name="Google Shape;258;p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91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r>
              <a:rPr lang="en-US" b="0"/>
              <a:t>Two case studies illustrate the value of evaluation:</a:t>
            </a:r>
          </a:p>
          <a:p>
            <a:pPr lvl="1"/>
            <a:r>
              <a:rPr lang="en-US"/>
              <a:t>To identify how programs work</a:t>
            </a:r>
            <a:r>
              <a:rPr lang="en-US" b="0"/>
              <a:t> </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To assess program impact</a:t>
            </a:r>
            <a:endParaRPr lang="en-US" b="0"/>
          </a:p>
          <a:p>
            <a:pPr lvl="1"/>
            <a:endParaRPr lang="en-US" b="0"/>
          </a:p>
          <a:p>
            <a:endParaRPr lang="en-US" b="0">
              <a:solidFill>
                <a:schemeClr val="dk1"/>
              </a:solidFill>
            </a:endParaRPr>
          </a:p>
          <a:p>
            <a:r>
              <a:rPr lang="en-US" b="0">
                <a:solidFill>
                  <a:schemeClr val="dk1"/>
                </a:solidFill>
              </a:rPr>
              <a:t>The first case is of </a:t>
            </a:r>
            <a:r>
              <a:rPr lang="en-US" sz="1800" b="0" u="none">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the Federal Housing Administration’s Flood Insurance Coverage program for Single-Family Homes.</a:t>
            </a:r>
          </a:p>
          <a:p>
            <a:pPr marL="0" marR="0">
              <a:lnSpc>
                <a:spcPct val="107000"/>
              </a:lnSpc>
              <a:spcBef>
                <a:spcPts val="0"/>
              </a:spcBef>
              <a:spcAft>
                <a:spcPts val="800"/>
              </a:spcAft>
            </a:pPr>
            <a:endParaRPr lang="en-US" sz="1800" b="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Housing and Urban Development</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Flood Insurance Coverage of Federal Housing Administration (FHA) Single-Family Homes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2M Research, March 2020.</a:t>
            </a:r>
            <a:r>
              <a:rPr lang="en-US" sz="1800" u="sng" baseline="3000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[vii]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This study combined three datasets: HUD’s quarterly extracts of single-family mortgage insurance data, Federal Emergency Management Agency’s (FEMA) property-level National Flood Insurance Program database, and FEMA flood maps. This descriptive analysis indicated that many FHA-insured mortgages are located in high-risk flood zones. Even though program regulations require nearly all properties located in such high-risk flood zones to be covered by flood insurance, the data indicate that a substantial share of these loans do not have, nor continuously maintain such insurance coverage. However, it should be noted that some of these properties may not require mandatory flood insurance due to property improvements, such as elevation, and could follow FHA’s regulations without carrying flood insurance. Further, HUD does not regularly gather information about the status of each property’s flood insurance coverage. The analysis was made possible only through a special data sharing agreement with FEMA that allowed HUD to gain access to a single point-in-time dataset of flood insurance policies.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a:p>
          <a:p>
            <a:pPr marL="0" indent="0"/>
            <a:r>
              <a:rPr lang="en-US"/>
              <a:t>Source: </a:t>
            </a:r>
            <a:r>
              <a:rPr lang="en-US" sz="1800" u="sng">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https://www.huduser.gov/portal/sites/default/files/pdf/MDRT-Flood-Insurance-Coverage-of-FHA-SFH.pdf</a:t>
            </a:r>
            <a:r>
              <a:rPr lang="en-US" sz="1800">
                <a:effectLst/>
                <a:latin typeface="Times New Roman" panose="02020603050405020304" pitchFamily="18" charset="0"/>
                <a:ea typeface="Times New Roman" panose="02020603050405020304" pitchFamily="18" charset="0"/>
              </a:rPr>
              <a:t> </a:t>
            </a:r>
          </a:p>
          <a:p>
            <a:pPr marL="0" indent="0"/>
            <a:r>
              <a:rPr lang="en-US" sz="1800">
                <a:effectLst/>
                <a:latin typeface="Times New Roman" panose="02020603050405020304" pitchFamily="18" charset="0"/>
              </a:rPr>
              <a:t>Acknowledgements: OMB.</a:t>
            </a:r>
            <a:endParaRPr/>
          </a:p>
        </p:txBody>
      </p:sp>
      <p:sp>
        <p:nvSpPr>
          <p:cNvPr id="296" name="Google Shape;296;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464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The second case is from the Administration for Children and Family’s Office of Planning, Research, and Evaluation</a:t>
            </a:r>
          </a:p>
          <a:p>
            <a:pPr marL="0" indent="0"/>
            <a:endParaRPr lang="en-US"/>
          </a:p>
          <a:p>
            <a:pPr marL="0" indent="0"/>
            <a:r>
              <a:rPr lang="en-US" b="0"/>
              <a:t>In 2007, ACF partnered with </a:t>
            </a:r>
            <a:r>
              <a:rPr lang="en-US" b="0" err="1"/>
              <a:t>Abt</a:t>
            </a:r>
            <a:r>
              <a:rPr lang="en-US" b="0"/>
              <a:t> Associates to initiate a multi-site, randomized controlled trial (RCT) evaluation of programs geared to increase employment and economic independence among low-income individuals and families. The evaluation team for the project -- entitled PACE -- selected nine programs mainly focusing on innovative skills-development, education, vocational training, and occupational training. Participants in each program were randomly assigned to control groups and treatment groups to determine if the programs’ intervention models and strategies were effective at increasing and securing employment opportunities. Program leaders were also directed to participate in peer-to-peer engagements for knowledge-sharing and cross-pollination. Through these engagements, program leaders were able to learn about strategies that proved to be effective and efficient, as well as those that proved to be ineffective and inefficient across programs, communities, and populations served. Follow-up for the study occurred in three phases: the first at 18-months post-implementation, the second at 3 years post-implementation, and the third at 6 years post-implementation. Rounds of reports were developed after each follow-up and the data from the multi-site evaluation is archived through the Child and Family Data Archive under </a:t>
            </a:r>
            <a:r>
              <a:rPr lang="en-US">
                <a:hlinkClick r:id="rId3"/>
              </a:rPr>
              <a:t>Pathways for Advancing Careers and Education Evaluation</a:t>
            </a:r>
            <a:r>
              <a:rPr lang="en-US" b="0"/>
              <a:t>. </a:t>
            </a:r>
          </a:p>
          <a:p>
            <a:pPr marL="0" indent="0"/>
            <a:endParaRPr lang="en-US" b="0"/>
          </a:p>
          <a:p>
            <a:pPr marL="0" indent="0"/>
            <a:r>
              <a:rPr lang="en-US" b="0"/>
              <a:t>The nine evaluated programs include: </a:t>
            </a:r>
          </a:p>
          <a:p>
            <a:pPr marL="171450" indent="-171450">
              <a:buFont typeface="Arial" panose="020B0604020202020204" pitchFamily="34" charset="0"/>
              <a:buChar char="•"/>
            </a:pPr>
            <a:r>
              <a:rPr lang="en-US" b="0"/>
              <a:t>Des Moines Areas Community College (Workforce Training Academy Connect) </a:t>
            </a:r>
          </a:p>
          <a:p>
            <a:pPr marL="171450" indent="-171450">
              <a:buFont typeface="Arial" panose="020B0604020202020204" pitchFamily="34" charset="0"/>
              <a:buChar char="•"/>
            </a:pPr>
            <a:r>
              <a:rPr lang="en-US" b="0"/>
              <a:t>I-Best Programs in Washington State </a:t>
            </a:r>
          </a:p>
          <a:p>
            <a:pPr marL="171450" indent="-171450">
              <a:buFont typeface="Arial" panose="020B0604020202020204" pitchFamily="34" charset="0"/>
              <a:buChar char="•"/>
            </a:pPr>
            <a:r>
              <a:rPr lang="en-US" b="0"/>
              <a:t>Instituto del </a:t>
            </a:r>
            <a:r>
              <a:rPr lang="en-US" b="0" err="1"/>
              <a:t>Progreso</a:t>
            </a:r>
            <a:r>
              <a:rPr lang="en-US" b="0"/>
              <a:t> Latino (Carreras </a:t>
            </a:r>
            <a:r>
              <a:rPr lang="en-US" b="0" err="1"/>
              <a:t>en</a:t>
            </a:r>
            <a:r>
              <a:rPr lang="en-US" b="0"/>
              <a:t> </a:t>
            </a:r>
            <a:r>
              <a:rPr lang="en-US" b="0" err="1"/>
              <a:t>Salud</a:t>
            </a:r>
            <a:r>
              <a:rPr lang="en-US" b="0"/>
              <a:t>) </a:t>
            </a:r>
          </a:p>
          <a:p>
            <a:pPr marL="171450" indent="-171450">
              <a:buFont typeface="Arial" panose="020B0604020202020204" pitchFamily="34" charset="0"/>
              <a:buChar char="•"/>
            </a:pPr>
            <a:r>
              <a:rPr lang="en-US" b="0"/>
              <a:t>Madison Area Technical College (Patient Care Pathway Program) </a:t>
            </a:r>
          </a:p>
          <a:p>
            <a:pPr marL="171450" indent="-171450">
              <a:buFont typeface="Arial" panose="020B0604020202020204" pitchFamily="34" charset="0"/>
              <a:buChar char="•"/>
            </a:pPr>
            <a:r>
              <a:rPr lang="en-US" b="0"/>
              <a:t>Pima Community College (Pathways to Healthcare) </a:t>
            </a:r>
          </a:p>
          <a:p>
            <a:pPr marL="171450" indent="-171450">
              <a:buFont typeface="Arial" panose="020B0604020202020204" pitchFamily="34" charset="0"/>
              <a:buChar char="•"/>
            </a:pPr>
            <a:r>
              <a:rPr lang="en-US" b="0"/>
              <a:t>Sad Diego Workforce Partnership (Bridge to Employment in the Healthcare Industry) </a:t>
            </a:r>
          </a:p>
          <a:p>
            <a:pPr marL="171450" indent="-171450">
              <a:buFont typeface="Arial" panose="020B0604020202020204" pitchFamily="34" charset="0"/>
              <a:buChar char="•"/>
            </a:pPr>
            <a:r>
              <a:rPr lang="en-US" b="0"/>
              <a:t>Valley Initiative for Development and Advancement </a:t>
            </a:r>
          </a:p>
          <a:p>
            <a:pPr marL="171450" indent="-171450">
              <a:buFont typeface="Arial" panose="020B0604020202020204" pitchFamily="34" charset="0"/>
              <a:buChar char="•"/>
            </a:pPr>
            <a:r>
              <a:rPr lang="en-US" b="0"/>
              <a:t>Workforce Development Council of Seattle-King County (Health Careers for All) </a:t>
            </a:r>
          </a:p>
          <a:p>
            <a:pPr marL="171450" indent="-171450">
              <a:buFont typeface="Arial" panose="020B0604020202020204" pitchFamily="34" charset="0"/>
              <a:buChar char="•"/>
            </a:pPr>
            <a:r>
              <a:rPr lang="en-US" b="0"/>
              <a:t>Year Up </a:t>
            </a:r>
          </a:p>
          <a:p>
            <a:pPr marL="0" indent="0"/>
            <a:endParaRPr lang="en-US" b="0"/>
          </a:p>
          <a:p>
            <a:pPr marL="0" indent="0"/>
            <a:r>
              <a:rPr lang="en-US" b="0"/>
              <a:t>“We get a Chance to Show Impact,” Program Staff Reflect on Participating in a Rigorous, Multi-site Evaluation </a:t>
            </a:r>
            <a:r>
              <a:rPr lang="en-US">
                <a:hlinkClick r:id="rId4"/>
              </a:rPr>
              <a:t>Download Report PDF (341.34 KB) </a:t>
            </a:r>
            <a:r>
              <a:rPr lang="en-US" b="0"/>
              <a:t> – This research brief explores reflections from program leaders and staff that participated in the PACE evaluation. Initially, interested parties (referred to as stakeholders in the report) and program personnel showed reticence to engage in the evaluation. Concerns arose over the ethics of a randomized controlled trial and the potential of leaving the control group without services from the program. To address this concern, services were not withheld from participants in the control group; rather, they were provided with information to seek services and supports elsewhere. The researchers then isolated the strategies put forth by the programs under evaluation to determine their role in increased educational attainment (i.e., degrees, licenses, and certificates) and employment security. Ensuring the power of the study was a critical component of determining causality between program services and employment security. Programs were required to ‘scale up’ by recruiting more participants (using additional funds from the PACE contract and Open Society Foundations), thereby serving more people than they had prior to the evaluation. They also needed buy-in from community partners. Where this was an opportunity for program leaders to engage community partners in the decision to participate in PACE – potentially showing a higher degree of cultural responsiveness, depending on the population served – program leaders began to work on building deeper and more transparent relationships with community members, a necessity for any social service agency or program. </a:t>
            </a:r>
          </a:p>
          <a:p>
            <a:pPr marL="0" indent="0"/>
            <a:endParaRPr lang="en-US" b="0"/>
          </a:p>
          <a:p>
            <a:pPr marL="0" indent="0"/>
            <a:r>
              <a:rPr lang="en-US" b="0"/>
              <a:t>Key Findings from Reflection: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a:t>Reflections from program staff and leadership revealed that the evaluation helped them identify gaps in recruitment strategies; gain a dynamic perspective on successful leadership techniques in other programs; enhance communication among program staff; and strengthen community partnerships.</a:t>
            </a:r>
            <a:endParaRPr lang="en-US" sz="1200"/>
          </a:p>
          <a:p>
            <a:pPr marL="0" indent="0"/>
            <a:endParaRPr lang="en-US" b="0"/>
          </a:p>
          <a:p>
            <a:pPr marL="0" indent="0"/>
            <a:endParaRPr lang="en-US"/>
          </a:p>
          <a:p>
            <a:pPr marL="0" indent="0"/>
            <a:r>
              <a:rPr lang="en-US"/>
              <a:t>Source: </a:t>
            </a:r>
            <a:r>
              <a:rPr lang="en-US" sz="1800">
                <a:effectLst/>
                <a:latin typeface="Segoe UI" panose="020B0502040204020203" pitchFamily="34" charset="0"/>
              </a:rPr>
              <a:t>https://www.acf.hhs.gov/opre/report/we-get-chance-show-impact-program-staff-reflect-participating-rigorous-multi-site</a:t>
            </a:r>
          </a:p>
          <a:p>
            <a:pPr marL="0" indent="0"/>
            <a:r>
              <a:rPr lang="en-US" sz="1800">
                <a:effectLst/>
                <a:latin typeface="Segoe UI" panose="020B0502040204020203" pitchFamily="34" charset="0"/>
              </a:rPr>
              <a:t>https://www.abtassociates.com/projects/pathways-for-advancing-careers-and-education-pace</a:t>
            </a:r>
          </a:p>
          <a:p>
            <a:pPr marL="0" indent="0"/>
            <a:r>
              <a:rPr lang="en-US"/>
              <a:t>Acknowledgements: Administration for Children and Families.</a:t>
            </a:r>
            <a:endParaRPr/>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586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Fundamentally, evaluation is about answering questions, questions that can inform policy and programs.</a:t>
            </a:r>
          </a:p>
          <a:p>
            <a:pPr marL="0" indent="0"/>
            <a:endParaRPr lang="en-US"/>
          </a:p>
          <a:p>
            <a:pPr marL="0" indent="0"/>
            <a:r>
              <a:rPr lang="en-US"/>
              <a:t>What do we want to achieve:</a:t>
            </a:r>
          </a:p>
          <a:p>
            <a:pPr marL="0" indent="0"/>
            <a:r>
              <a:rPr lang="en-US"/>
              <a:t>From a PROGRAM perspective?</a:t>
            </a:r>
          </a:p>
          <a:p>
            <a:pPr marL="0" indent="0"/>
            <a:r>
              <a:rPr lang="en-US"/>
              <a:t>From a MANAGEMENT perspective?</a:t>
            </a:r>
          </a:p>
          <a:p>
            <a:pPr marL="0" indent="0"/>
            <a:r>
              <a:rPr lang="en-US"/>
              <a:t>From a MISSION perspective?</a:t>
            </a:r>
          </a:p>
          <a:p>
            <a:pPr marL="0" indent="0"/>
            <a:endParaRPr lang="en-US"/>
          </a:p>
          <a:p>
            <a:pPr marL="0" indent="0"/>
            <a:r>
              <a:rPr lang="en-US"/>
              <a:t>Sources/Acknowledgements:</a:t>
            </a:r>
          </a:p>
          <a:p>
            <a:pPr marL="0" indent="0"/>
            <a:r>
              <a:rPr lang="en-US" sz="1800">
                <a:effectLst/>
                <a:latin typeface="Roboto Light" panose="02000000000000000000" pitchFamily="2" charset="0"/>
                <a:ea typeface="Calibri" panose="020F0502020204030204" pitchFamily="34" charset="0"/>
                <a:cs typeface="Calibri" panose="020F0502020204030204" pitchFamily="34" charset="0"/>
              </a:rPr>
              <a:t>Building and Using Evidence to Improve Government (whitehouse.gov); OMB. </a:t>
            </a:r>
            <a:endParaRPr lang="en-US"/>
          </a:p>
          <a:p>
            <a:pPr marL="0" indent="0"/>
            <a:endParaRPr lang="en-US"/>
          </a:p>
        </p:txBody>
      </p:sp>
      <p:sp>
        <p:nvSpPr>
          <p:cNvPr id="250" name="Google Shape;250;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679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This slide is a chance to frame your agency’s need for a specific evaluation by noting what program, management, and/or mission needs an evaluation could address.</a:t>
            </a:r>
          </a:p>
        </p:txBody>
      </p:sp>
      <p:sp>
        <p:nvSpPr>
          <p:cNvPr id="250" name="Google Shape;250;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515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Evaluation answers questions about efficiency and effectiveness</a:t>
            </a:r>
          </a:p>
          <a:p>
            <a:pPr marL="0" indent="0"/>
            <a:endParaRPr lang="en-US"/>
          </a:p>
          <a:p>
            <a:pPr marL="228600" marR="0" lvl="0" indent="-228600" algn="l" rtl="0">
              <a:lnSpc>
                <a:spcPct val="100000"/>
              </a:lnSpc>
              <a:spcBef>
                <a:spcPts val="1000"/>
              </a:spcBef>
              <a:spcAft>
                <a:spcPts val="0"/>
              </a:spcAft>
              <a:buSzPts val="2000"/>
              <a:buChar char="•"/>
            </a:pPr>
            <a:r>
              <a:rPr lang="en-US" sz="1200" b="0"/>
              <a:t>Answer questions about your program</a:t>
            </a:r>
          </a:p>
          <a:p>
            <a:pPr marL="228600" marR="0" lvl="0" indent="-228600" algn="l" rtl="0">
              <a:lnSpc>
                <a:spcPct val="100000"/>
              </a:lnSpc>
              <a:spcBef>
                <a:spcPts val="1000"/>
              </a:spcBef>
              <a:spcAft>
                <a:spcPts val="0"/>
              </a:spcAft>
              <a:buSzPts val="2000"/>
              <a:buChar char="•"/>
            </a:pPr>
            <a:r>
              <a:rPr lang="en-US" sz="1200" b="0"/>
              <a:t>Provide insights into program process and implementation</a:t>
            </a:r>
          </a:p>
          <a:p>
            <a:pPr marL="228600" marR="0" lvl="0" indent="-228600" algn="l" rtl="0">
              <a:lnSpc>
                <a:spcPct val="100000"/>
              </a:lnSpc>
              <a:spcBef>
                <a:spcPts val="1000"/>
              </a:spcBef>
              <a:spcAft>
                <a:spcPts val="0"/>
              </a:spcAft>
              <a:buSzPts val="2000"/>
              <a:buChar char="•"/>
            </a:pPr>
            <a:r>
              <a:rPr lang="en-US" sz="1200" b="0"/>
              <a:t>Explore new programs and approaches</a:t>
            </a:r>
          </a:p>
          <a:p>
            <a:pPr marL="228600" marR="0" lvl="0" indent="-228600" algn="l" rtl="0">
              <a:lnSpc>
                <a:spcPct val="100000"/>
              </a:lnSpc>
              <a:spcBef>
                <a:spcPts val="1000"/>
              </a:spcBef>
              <a:spcAft>
                <a:spcPts val="0"/>
              </a:spcAft>
              <a:buSzPts val="2000"/>
              <a:buChar char="•"/>
            </a:pPr>
            <a:r>
              <a:rPr lang="en-US" sz="1200" b="0"/>
              <a:t>Build evidence to make decisions</a:t>
            </a:r>
            <a:endParaRPr lang="en-US" sz="1600" b="0">
              <a:solidFill>
                <a:srgbClr val="000000"/>
              </a:solidFill>
            </a:endParaRPr>
          </a:p>
          <a:p>
            <a:pPr marL="0" indent="0"/>
            <a:endParaRPr lang="en-US"/>
          </a:p>
          <a:p>
            <a:pPr marL="0" marR="0">
              <a:lnSpc>
                <a:spcPct val="107000"/>
              </a:lnSpc>
              <a:spcBef>
                <a:spcPts val="0"/>
              </a:spcBef>
              <a:spcAft>
                <a:spcPts val="800"/>
              </a:spcAft>
            </a:pPr>
            <a:r>
              <a:rPr lang="en-US" sz="1800">
                <a:effectLst/>
                <a:latin typeface="Roboto Light" panose="02000000000000000000" pitchFamily="2" charset="0"/>
                <a:ea typeface="Calibri" panose="020F0502020204030204" pitchFamily="34" charset="0"/>
                <a:cs typeface="Calibri" panose="020F0502020204030204" pitchFamily="34" charset="0"/>
              </a:rPr>
              <a:t>Evaluation is one way to build evidence. It is used with other evidence building activities to improve the results of federal programs. It is different from, but complements, other evidence-building activities, which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measurement </a:t>
            </a:r>
            <a:r>
              <a:rPr lang="en-US" sz="1800">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“ongoing, systematic tracking of information relevant to policies, strategies, programs, projects, goals/objectives, and/or activities”)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Foundational fact finding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“foundational research and analysis such as aggregate indicators, exploratory studies, descriptive statistics, and basic research”)</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Policy analysis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“analysis of data, such as general-purpose survey or program-specific data, to generate and inform policy, e.g., estimating regulatory impacts and other relevant effects”)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Predictive analytics</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evaluation of staff</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Basic scientific research and development</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0" indent="0"/>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 </a:t>
            </a:r>
            <a:r>
              <a:rPr lang="en-US" sz="1800">
                <a:effectLst/>
                <a:latin typeface="Roboto Light" panose="02000000000000000000" pitchFamily="2" charset="0"/>
                <a:ea typeface="Calibri" panose="020F0502020204030204" pitchFamily="34" charset="0"/>
                <a:cs typeface="Calibri" panose="020F0502020204030204" pitchFamily="34" charset="0"/>
              </a:rPr>
              <a:t>Foundations for Evidence-Based Policymaking Act of 2018 (Public Law 115-435); Memorandum M-21-2 (OMB); Memorandum M-19-23 (OMB); “Building and Using Evidence to Improve Government Effectiveness,” chapter 6, p. 71 in Analytic Perspectives, FY 2023 President’s Budget (OMB, 2022).</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a:p>
            <a:pPr marL="0" indent="0"/>
            <a:endParaRPr lang="en-US"/>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611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Evaluation answers questions about efficiency and effectiveness</a:t>
            </a:r>
          </a:p>
          <a:p>
            <a:pPr marL="0" indent="0"/>
            <a:endParaRPr lang="en-US"/>
          </a:p>
          <a:p>
            <a:pPr marL="228600" marR="0" lvl="0" indent="-228600" algn="l" rtl="0">
              <a:lnSpc>
                <a:spcPct val="100000"/>
              </a:lnSpc>
              <a:spcBef>
                <a:spcPts val="1000"/>
              </a:spcBef>
              <a:spcAft>
                <a:spcPts val="0"/>
              </a:spcAft>
              <a:buSzPts val="2000"/>
              <a:buChar char="•"/>
            </a:pPr>
            <a:r>
              <a:rPr lang="en-US" sz="1200" b="0"/>
              <a:t>Answer questions about your program</a:t>
            </a:r>
          </a:p>
          <a:p>
            <a:pPr marL="228600" marR="0" lvl="0" indent="-228600" algn="l" rtl="0">
              <a:lnSpc>
                <a:spcPct val="100000"/>
              </a:lnSpc>
              <a:spcBef>
                <a:spcPts val="1000"/>
              </a:spcBef>
              <a:spcAft>
                <a:spcPts val="0"/>
              </a:spcAft>
              <a:buSzPts val="2000"/>
              <a:buChar char="•"/>
            </a:pPr>
            <a:r>
              <a:rPr lang="en-US" sz="1200" b="0"/>
              <a:t>Provide insights into program process and implementation</a:t>
            </a:r>
          </a:p>
          <a:p>
            <a:pPr marL="228600" marR="0" lvl="0" indent="-228600" algn="l" rtl="0">
              <a:lnSpc>
                <a:spcPct val="100000"/>
              </a:lnSpc>
              <a:spcBef>
                <a:spcPts val="1000"/>
              </a:spcBef>
              <a:spcAft>
                <a:spcPts val="0"/>
              </a:spcAft>
              <a:buSzPts val="2000"/>
              <a:buChar char="•"/>
            </a:pPr>
            <a:r>
              <a:rPr lang="en-US" sz="1200" b="0"/>
              <a:t>Explore new programs and approaches</a:t>
            </a:r>
          </a:p>
          <a:p>
            <a:pPr marL="228600" marR="0" lvl="0" indent="-228600" algn="l" rtl="0">
              <a:lnSpc>
                <a:spcPct val="100000"/>
              </a:lnSpc>
              <a:spcBef>
                <a:spcPts val="1000"/>
              </a:spcBef>
              <a:spcAft>
                <a:spcPts val="0"/>
              </a:spcAft>
              <a:buSzPts val="2000"/>
              <a:buChar char="•"/>
            </a:pPr>
            <a:r>
              <a:rPr lang="en-US" sz="1200" b="0"/>
              <a:t>Build evidence to make decisions</a:t>
            </a:r>
            <a:endParaRPr lang="en-US" sz="1600" b="0">
              <a:solidFill>
                <a:srgbClr val="000000"/>
              </a:solidFill>
            </a:endParaRPr>
          </a:p>
          <a:p>
            <a:pPr marL="0" indent="0"/>
            <a:endParaRPr lang="en-US"/>
          </a:p>
          <a:p>
            <a:pPr marL="0" marR="0">
              <a:lnSpc>
                <a:spcPct val="107000"/>
              </a:lnSpc>
              <a:spcBef>
                <a:spcPts val="0"/>
              </a:spcBef>
              <a:spcAft>
                <a:spcPts val="800"/>
              </a:spcAft>
            </a:pPr>
            <a:r>
              <a:rPr lang="en-US" sz="1800">
                <a:effectLst/>
                <a:latin typeface="Roboto Light" panose="02000000000000000000" pitchFamily="2" charset="0"/>
                <a:ea typeface="Calibri" panose="020F0502020204030204" pitchFamily="34" charset="0"/>
                <a:cs typeface="Calibri" panose="020F0502020204030204" pitchFamily="34" charset="0"/>
              </a:rPr>
              <a:t>Evaluation is one way to build evidence. It is used with other evidence building activities to improve the results of federal programs. It is different from, but complements, other evidence-building activities, which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measurement </a:t>
            </a:r>
            <a:r>
              <a:rPr lang="en-US" sz="1800">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“ongoing, systematic tracking of information relevant to policies, strategies, programs, projects, goals/objectives, and/or activities”)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Foundational fact finding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“foundational research and analysis such as aggregate indicators, exploratory studies, descriptive statistics, and basic research”)</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Policy analysis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“analysis of data, such as general-purpose survey or program-specific data, to generate and inform policy, e.g., estimating regulatory impacts and other relevant effects”)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Predictive analytics</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evaluation of staff</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Basic scientific research and development</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0" indent="0"/>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Sources/Acknowledgements: </a:t>
            </a:r>
            <a:r>
              <a:rPr lang="en-US" sz="1800">
                <a:effectLst/>
                <a:latin typeface="Roboto Light" panose="02000000000000000000" pitchFamily="2" charset="0"/>
                <a:ea typeface="Calibri" panose="020F0502020204030204" pitchFamily="34" charset="0"/>
                <a:cs typeface="Calibri" panose="020F0502020204030204" pitchFamily="34" charset="0"/>
              </a:rPr>
              <a:t>Zielewski &amp; </a:t>
            </a:r>
            <a:r>
              <a:rPr lang="en-US" sz="1800" err="1">
                <a:effectLst/>
                <a:latin typeface="Roboto Light" panose="02000000000000000000" pitchFamily="2" charset="0"/>
                <a:ea typeface="Calibri" panose="020F0502020204030204" pitchFamily="34" charset="0"/>
                <a:cs typeface="Calibri" panose="020F0502020204030204" pitchFamily="34" charset="0"/>
              </a:rPr>
              <a:t>Heintz</a:t>
            </a:r>
            <a:r>
              <a:rPr lang="en-US" sz="1800">
                <a:effectLst/>
                <a:latin typeface="Roboto Light" panose="02000000000000000000" pitchFamily="2" charset="0"/>
                <a:ea typeface="Calibri" panose="020F0502020204030204" pitchFamily="34" charset="0"/>
                <a:cs typeface="Calibri" panose="020F0502020204030204" pitchFamily="34" charset="0"/>
              </a:rPr>
              <a:t> (2022;) Evidence Act of 2018; M-21-2; M-19-23 Components of Evidence</a:t>
            </a:r>
            <a:endParaRPr lang="en-US"/>
          </a:p>
          <a:p>
            <a:pPr marL="0" indent="0"/>
            <a:endParaRPr lang="en-US"/>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90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Evaluation is different from, but complements, other types of evidence building.</a:t>
            </a:r>
          </a:p>
          <a:p>
            <a:pPr marL="0" indent="0"/>
            <a:endParaRPr lang="en-US"/>
          </a:p>
          <a:p>
            <a:pPr marL="0" indent="0"/>
            <a:r>
              <a:rPr lang="en-US"/>
              <a:t>The first three examples are included in the Evidence Act as three types of evidence building in addition to evaluation; they are defined in M-19-23:</a:t>
            </a:r>
          </a:p>
          <a:p>
            <a:pPr marL="176679" indent="-176679">
              <a:buFont typeface="Symbol"/>
              <a:buChar char="•"/>
            </a:pPr>
            <a:r>
              <a:rPr lang="en-US"/>
              <a:t>Performance measurement = “ongoing, systematic tracking of information relevant to policies, strategies, programs, projects, goals/objectives, and/or activities”</a:t>
            </a:r>
          </a:p>
          <a:p>
            <a:pPr marL="176679" indent="-176679">
              <a:buFont typeface="Symbol"/>
              <a:buChar char="•"/>
            </a:pPr>
            <a:r>
              <a:rPr lang="en-US"/>
              <a:t>Foundational fact finding = “foundational research and analysis such as aggregate indicators, exploratory studies, descriptive statistics, and basic research”</a:t>
            </a:r>
          </a:p>
          <a:p>
            <a:pPr marL="176679" indent="-176679">
              <a:buFont typeface="Symbol"/>
              <a:buChar char="•"/>
            </a:pPr>
            <a:r>
              <a:rPr lang="en-US"/>
              <a:t>Policy analysis = “analysis of data, such as general-purpose survey or program-specific data, to generate and inform policy, e.g., estimating regulatory impacts and other relevant effects”</a:t>
            </a:r>
          </a:p>
          <a:p>
            <a:pPr marL="0" indent="0"/>
            <a:endParaRPr lang="en-US"/>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52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16" name="Google Shape;16;p24" descr="A picture containing graphical user interface&#10;&#10;Description automatically generated"/>
          <p:cNvPicPr preferRelativeResize="0"/>
          <p:nvPr/>
        </p:nvPicPr>
        <p:blipFill rotWithShape="1">
          <a:blip r:embed="rId2">
            <a:alphaModFix/>
          </a:blip>
          <a:srcRect/>
          <a:stretch/>
        </p:blipFill>
        <p:spPr>
          <a:xfrm>
            <a:off x="12881" y="0"/>
            <a:ext cx="12166238" cy="6858000"/>
          </a:xfrm>
          <a:prstGeom prst="rect">
            <a:avLst/>
          </a:prstGeom>
          <a:noFill/>
          <a:ln>
            <a:noFill/>
          </a:ln>
        </p:spPr>
      </p:pic>
      <p:sp>
        <p:nvSpPr>
          <p:cNvPr id="19" name="Google Shape;19;p24"/>
          <p:cNvSpPr txBox="1">
            <a:spLocks noGrp="1"/>
          </p:cNvSpPr>
          <p:nvPr>
            <p:ph type="body" idx="1"/>
          </p:nvPr>
        </p:nvSpPr>
        <p:spPr>
          <a:xfrm>
            <a:off x="692150" y="5090820"/>
            <a:ext cx="5238750" cy="459974"/>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body" idx="2"/>
          </p:nvPr>
        </p:nvSpPr>
        <p:spPr>
          <a:xfrm>
            <a:off x="692150" y="4728369"/>
            <a:ext cx="5238750" cy="338050"/>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4"/>
          <p:cNvSpPr txBox="1">
            <a:spLocks noGrp="1"/>
          </p:cNvSpPr>
          <p:nvPr>
            <p:ph type="body" idx="3"/>
          </p:nvPr>
        </p:nvSpPr>
        <p:spPr>
          <a:xfrm>
            <a:off x="692150" y="1574800"/>
            <a:ext cx="9858375" cy="2941638"/>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0"/>
              </a:spcBef>
              <a:spcAft>
                <a:spcPts val="0"/>
              </a:spcAft>
              <a:buClr>
                <a:schemeClr val="lt1"/>
              </a:buClr>
              <a:buSzPts val="6600"/>
              <a:buFont typeface="Calibri"/>
              <a:buNone/>
              <a:defRPr sz="66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17"/>
        <p:cNvGrpSpPr/>
        <p:nvPr/>
      </p:nvGrpSpPr>
      <p:grpSpPr>
        <a:xfrm>
          <a:off x="0" y="0"/>
          <a:ext cx="0" cy="0"/>
          <a:chOff x="0" y="0"/>
          <a:chExt cx="0" cy="0"/>
        </a:xfrm>
      </p:grpSpPr>
      <p:cxnSp>
        <p:nvCxnSpPr>
          <p:cNvPr id="118" name="Google Shape;118;p33"/>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119" name="Google Shape;119;p33"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120" name="Google Shape;120;p33"/>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1" name="Google Shape;121;p33"/>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22" name="Google Shape;122;p33"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123" name="Google Shape;123;p33"/>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4" name="Google Shape;124;p33"/>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title"/>
          </p:nvPr>
        </p:nvSpPr>
        <p:spPr>
          <a:xfrm>
            <a:off x="675503" y="1052308"/>
            <a:ext cx="7218036"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3"/>
          <p:cNvSpPr txBox="1">
            <a:spLocks noGrp="1"/>
          </p:cNvSpPr>
          <p:nvPr>
            <p:ph type="body" idx="2"/>
          </p:nvPr>
        </p:nvSpPr>
        <p:spPr>
          <a:xfrm>
            <a:off x="675503" y="2641180"/>
            <a:ext cx="7218036"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231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675502" y="1052308"/>
            <a:ext cx="9992497"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675502" y="2641180"/>
            <a:ext cx="9992497"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8" name="Google Shape;58;p27"/>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59" name="Google Shape;59;p27"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60" name="Google Shape;60;p27"/>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1" name="Google Shape;61;p27"/>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62" name="Google Shape;62;p27"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63" name="Google Shape;63;p27"/>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4" name="Google Shape;64;p27"/>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675503" y="1052308"/>
            <a:ext cx="9547654"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675502"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8"/>
          <p:cNvSpPr txBox="1">
            <a:spLocks noGrp="1"/>
          </p:cNvSpPr>
          <p:nvPr>
            <p:ph type="body" idx="2"/>
          </p:nvPr>
        </p:nvSpPr>
        <p:spPr>
          <a:xfrm>
            <a:off x="5678186"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9" name="Google Shape;69;p28"/>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70" name="Google Shape;70;p28"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71" name="Google Shape;71;p28"/>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2" name="Google Shape;72;p28"/>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73" name="Google Shape;73;p28"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74" name="Google Shape;74;p28"/>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5" name="Google Shape;75;p28"/>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76"/>
        <p:cNvGrpSpPr/>
        <p:nvPr/>
      </p:nvGrpSpPr>
      <p:grpSpPr>
        <a:xfrm>
          <a:off x="0" y="0"/>
          <a:ext cx="0" cy="0"/>
          <a:chOff x="0" y="0"/>
          <a:chExt cx="0" cy="0"/>
        </a:xfrm>
      </p:grpSpPr>
      <p:cxnSp>
        <p:nvCxnSpPr>
          <p:cNvPr id="77" name="Google Shape;77;p29"/>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sp>
        <p:nvSpPr>
          <p:cNvPr id="78" name="Google Shape;78;p29"/>
          <p:cNvSpPr txBox="1">
            <a:spLocks noGrp="1"/>
          </p:cNvSpPr>
          <p:nvPr>
            <p:ph type="title"/>
          </p:nvPr>
        </p:nvSpPr>
        <p:spPr>
          <a:xfrm>
            <a:off x="675502" y="1052308"/>
            <a:ext cx="9992497"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a:off x="675502" y="2641180"/>
            <a:ext cx="3039763"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body" idx="2"/>
          </p:nvPr>
        </p:nvSpPr>
        <p:spPr>
          <a:xfrm>
            <a:off x="4048125" y="2641180"/>
            <a:ext cx="6619875"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1" name="Google Shape;81;p29"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82" name="Google Shape;82;p29"/>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3" name="Google Shape;83;p29"/>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84" name="Google Shape;84;p29"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85" name="Google Shape;85;p29"/>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6" name="Google Shape;86;p29"/>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17"/>
        <p:cNvGrpSpPr/>
        <p:nvPr/>
      </p:nvGrpSpPr>
      <p:grpSpPr>
        <a:xfrm>
          <a:off x="0" y="0"/>
          <a:ext cx="0" cy="0"/>
          <a:chOff x="0" y="0"/>
          <a:chExt cx="0" cy="0"/>
        </a:xfrm>
      </p:grpSpPr>
      <p:cxnSp>
        <p:nvCxnSpPr>
          <p:cNvPr id="118" name="Google Shape;118;p33"/>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119" name="Google Shape;119;p33"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120" name="Google Shape;120;p33"/>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1" name="Google Shape;121;p33"/>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22" name="Google Shape;122;p33"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123" name="Google Shape;123;p33"/>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4" name="Google Shape;124;p33"/>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title"/>
          </p:nvPr>
        </p:nvSpPr>
        <p:spPr>
          <a:xfrm>
            <a:off x="675503" y="1052308"/>
            <a:ext cx="7218036"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3"/>
          <p:cNvSpPr txBox="1">
            <a:spLocks noGrp="1"/>
          </p:cNvSpPr>
          <p:nvPr>
            <p:ph type="body" idx="2"/>
          </p:nvPr>
        </p:nvSpPr>
        <p:spPr>
          <a:xfrm>
            <a:off x="675503" y="2641180"/>
            <a:ext cx="7218036"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90"/>
        <p:cNvGrpSpPr/>
        <p:nvPr/>
      </p:nvGrpSpPr>
      <p:grpSpPr>
        <a:xfrm>
          <a:off x="0" y="0"/>
          <a:ext cx="0" cy="0"/>
          <a:chOff x="0" y="0"/>
          <a:chExt cx="0" cy="0"/>
        </a:xfrm>
      </p:grpSpPr>
      <p:cxnSp>
        <p:nvCxnSpPr>
          <p:cNvPr id="191" name="Google Shape;191;p46"/>
          <p:cNvCxnSpPr/>
          <p:nvPr/>
        </p:nvCxnSpPr>
        <p:spPr>
          <a:xfrm>
            <a:off x="0" y="783771"/>
            <a:ext cx="12192000" cy="0"/>
          </a:xfrm>
          <a:prstGeom prst="straightConnector1">
            <a:avLst/>
          </a:prstGeom>
          <a:noFill/>
          <a:ln w="9525" cap="flat" cmpd="sng">
            <a:solidFill>
              <a:schemeClr val="accent5"/>
            </a:solidFill>
            <a:prstDash val="solid"/>
            <a:miter lim="800000"/>
            <a:headEnd type="none" w="sm" len="sm"/>
            <a:tailEnd type="none" w="sm" len="sm"/>
          </a:ln>
        </p:spPr>
      </p:cxnSp>
      <p:sp>
        <p:nvSpPr>
          <p:cNvPr id="192" name="Google Shape;192;p46"/>
          <p:cNvSpPr txBox="1">
            <a:spLocks noGrp="1"/>
          </p:cNvSpPr>
          <p:nvPr>
            <p:ph type="sldNum" idx="12"/>
          </p:nvPr>
        </p:nvSpPr>
        <p:spPr>
          <a:xfrm>
            <a:off x="11364685" y="302075"/>
            <a:ext cx="83819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93" name="Google Shape;193;p46" descr="Logo&#10;&#10;Description automatically generated with medium confidence"/>
          <p:cNvPicPr preferRelativeResize="0"/>
          <p:nvPr/>
        </p:nvPicPr>
        <p:blipFill rotWithShape="1">
          <a:blip r:embed="rId2">
            <a:alphaModFix/>
          </a:blip>
          <a:srcRect l="2084" t="18571" r="4462" b="15715"/>
          <a:stretch/>
        </p:blipFill>
        <p:spPr>
          <a:xfrm>
            <a:off x="8810743" y="152157"/>
            <a:ext cx="2287795" cy="550652"/>
          </a:xfrm>
          <a:prstGeom prst="rect">
            <a:avLst/>
          </a:prstGeom>
          <a:noFill/>
          <a:ln>
            <a:noFill/>
          </a:ln>
        </p:spPr>
      </p:pic>
      <p:cxnSp>
        <p:nvCxnSpPr>
          <p:cNvPr id="194" name="Google Shape;194;p46"/>
          <p:cNvCxnSpPr/>
          <p:nvPr/>
        </p:nvCxnSpPr>
        <p:spPr>
          <a:xfrm>
            <a:off x="11364685" y="0"/>
            <a:ext cx="0" cy="783771"/>
          </a:xfrm>
          <a:prstGeom prst="straightConnector1">
            <a:avLst/>
          </a:prstGeom>
          <a:noFill/>
          <a:ln w="9525" cap="flat" cmpd="sng">
            <a:solidFill>
              <a:schemeClr val="accent5"/>
            </a:solidFill>
            <a:prstDash val="solid"/>
            <a:miter lim="800000"/>
            <a:headEnd type="none" w="sm" len="sm"/>
            <a:tailEnd type="none" w="sm" len="sm"/>
          </a:ln>
        </p:spPr>
      </p:cxnSp>
      <p:pic>
        <p:nvPicPr>
          <p:cNvPr id="195" name="Google Shape;195;p46" descr="Graphical user interface, text&#10;&#10;Description automatically generated"/>
          <p:cNvPicPr preferRelativeResize="0"/>
          <p:nvPr/>
        </p:nvPicPr>
        <p:blipFill rotWithShape="1">
          <a:blip r:embed="rId3">
            <a:alphaModFix/>
          </a:blip>
          <a:srcRect l="7265" t="18453" r="8957" b="16666"/>
          <a:stretch/>
        </p:blipFill>
        <p:spPr>
          <a:xfrm>
            <a:off x="639976" y="183504"/>
            <a:ext cx="1536545" cy="453318"/>
          </a:xfrm>
          <a:prstGeom prst="rect">
            <a:avLst/>
          </a:prstGeom>
          <a:noFill/>
          <a:ln>
            <a:noFill/>
          </a:ln>
        </p:spPr>
      </p:pic>
      <p:cxnSp>
        <p:nvCxnSpPr>
          <p:cNvPr id="196" name="Google Shape;196;p46"/>
          <p:cNvCxnSpPr/>
          <p:nvPr/>
        </p:nvCxnSpPr>
        <p:spPr>
          <a:xfrm>
            <a:off x="2496775" y="0"/>
            <a:ext cx="0" cy="783771"/>
          </a:xfrm>
          <a:prstGeom prst="straightConnector1">
            <a:avLst/>
          </a:prstGeom>
          <a:noFill/>
          <a:ln w="9525" cap="flat" cmpd="sng">
            <a:solidFill>
              <a:schemeClr val="accent5"/>
            </a:solidFill>
            <a:prstDash val="solid"/>
            <a:miter lim="800000"/>
            <a:headEnd type="none" w="sm" len="sm"/>
            <a:tailEnd type="none" w="sm" len="sm"/>
          </a:ln>
        </p:spPr>
      </p:cxnSp>
      <p:sp>
        <p:nvSpPr>
          <p:cNvPr id="197" name="Google Shape;197;p46"/>
          <p:cNvSpPr txBox="1">
            <a:spLocks noGrp="1"/>
          </p:cNvSpPr>
          <p:nvPr>
            <p:ph type="body" idx="1"/>
          </p:nvPr>
        </p:nvSpPr>
        <p:spPr>
          <a:xfrm>
            <a:off x="2868546" y="224010"/>
            <a:ext cx="3785030" cy="45606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1"/>
              </a:buClr>
              <a:buSzPts val="1100"/>
              <a:buNone/>
              <a:defRPr sz="1100" b="0" i="0">
                <a:latin typeface="Source Sans Pro"/>
                <a:ea typeface="Source Sans Pro"/>
                <a:cs typeface="Source Sans Pro"/>
                <a:sym typeface="Source Sans Pro"/>
              </a:defRPr>
            </a:lvl1pPr>
            <a:lvl2pPr marL="914400" lvl="1" indent="-381000" algn="l">
              <a:lnSpc>
                <a:spcPct val="90000"/>
              </a:lnSpc>
              <a:spcBef>
                <a:spcPts val="500"/>
              </a:spcBef>
              <a:spcAft>
                <a:spcPts val="0"/>
              </a:spcAft>
              <a:buClr>
                <a:schemeClr val="dk1"/>
              </a:buClr>
              <a:buSzPts val="2400"/>
              <a:buChar char="•"/>
              <a:defRPr>
                <a:latin typeface="Source Sans Pro"/>
                <a:ea typeface="Source Sans Pro"/>
                <a:cs typeface="Source Sans Pro"/>
                <a:sym typeface="Source Sans Pro"/>
              </a:defRPr>
            </a:lvl2pPr>
            <a:lvl3pPr marL="1371600" lvl="2" indent="-355600" algn="l">
              <a:lnSpc>
                <a:spcPct val="90000"/>
              </a:lnSpc>
              <a:spcBef>
                <a:spcPts val="500"/>
              </a:spcBef>
              <a:spcAft>
                <a:spcPts val="0"/>
              </a:spcAft>
              <a:buClr>
                <a:schemeClr val="dk1"/>
              </a:buClr>
              <a:buSzPts val="2000"/>
              <a:buChar char="•"/>
              <a:defRPr>
                <a:latin typeface="Source Sans Pro"/>
                <a:ea typeface="Source Sans Pro"/>
                <a:cs typeface="Source Sans Pro"/>
                <a:sym typeface="Source Sans Pro"/>
              </a:defRPr>
            </a:lvl3pPr>
            <a:lvl4pPr marL="1828800" lvl="3"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4pPr>
            <a:lvl5pPr marL="2286000" lvl="4"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98"/>
        <p:cNvGrpSpPr/>
        <p:nvPr/>
      </p:nvGrpSpPr>
      <p:grpSpPr>
        <a:xfrm>
          <a:off x="0" y="0"/>
          <a:ext cx="0" cy="0"/>
          <a:chOff x="0" y="0"/>
          <a:chExt cx="0" cy="0"/>
        </a:xfrm>
      </p:grpSpPr>
      <p:pic>
        <p:nvPicPr>
          <p:cNvPr id="199" name="Google Shape;199;p47" descr="Text, logo&#10;&#10;Description automatically generated"/>
          <p:cNvPicPr preferRelativeResize="0"/>
          <p:nvPr/>
        </p:nvPicPr>
        <p:blipFill rotWithShape="1">
          <a:blip r:embed="rId2">
            <a:alphaModFix/>
          </a:blip>
          <a:srcRect/>
          <a:stretch/>
        </p:blipFill>
        <p:spPr>
          <a:xfrm>
            <a:off x="6711462" y="4948789"/>
            <a:ext cx="3549162" cy="110911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Title Slide">
  <p:cSld name="16_Title Slide">
    <p:spTree>
      <p:nvGrpSpPr>
        <p:cNvPr id="1" name="Shape 36"/>
        <p:cNvGrpSpPr/>
        <p:nvPr/>
      </p:nvGrpSpPr>
      <p:grpSpPr>
        <a:xfrm>
          <a:off x="0" y="0"/>
          <a:ext cx="0" cy="0"/>
          <a:chOff x="0" y="0"/>
          <a:chExt cx="0" cy="0"/>
        </a:xfrm>
      </p:grpSpPr>
      <p:pic>
        <p:nvPicPr>
          <p:cNvPr id="37" name="Google Shape;37;p42" descr="A picture containing shape&#10;&#10;Description automatically generated"/>
          <p:cNvPicPr preferRelativeResize="0"/>
          <p:nvPr/>
        </p:nvPicPr>
        <p:blipFill rotWithShape="1">
          <a:blip r:embed="rId2">
            <a:alphaModFix/>
          </a:blip>
          <a:srcRect/>
          <a:stretch/>
        </p:blipFill>
        <p:spPr>
          <a:xfrm>
            <a:off x="12881" y="0"/>
            <a:ext cx="12166238" cy="6858000"/>
          </a:xfrm>
          <a:prstGeom prst="rect">
            <a:avLst/>
          </a:prstGeom>
          <a:noFill/>
          <a:ln>
            <a:noFill/>
          </a:ln>
        </p:spPr>
      </p:pic>
      <p:sp>
        <p:nvSpPr>
          <p:cNvPr id="38" name="Google Shape;38;p42"/>
          <p:cNvSpPr txBox="1">
            <a:spLocks noGrp="1"/>
          </p:cNvSpPr>
          <p:nvPr>
            <p:ph type="body" idx="1"/>
          </p:nvPr>
        </p:nvSpPr>
        <p:spPr>
          <a:xfrm>
            <a:off x="683742" y="2314575"/>
            <a:ext cx="8279284" cy="2019300"/>
          </a:xfrm>
          <a:prstGeom prst="rect">
            <a:avLst/>
          </a:prstGeom>
          <a:noFill/>
          <a:ln>
            <a:noFill/>
          </a:ln>
        </p:spPr>
        <p:txBody>
          <a:bodyPr spcFirstLastPara="1" wrap="square" lIns="0" tIns="45700" rIns="91425" bIns="45700" anchor="ctr" anchorCtr="0">
            <a:normAutofit/>
          </a:bodyPr>
          <a:lstStyle>
            <a:lvl1pPr marL="457200" lvl="0" indent="-228600" algn="l">
              <a:lnSpc>
                <a:spcPct val="90000"/>
              </a:lnSpc>
              <a:spcBef>
                <a:spcPts val="1000"/>
              </a:spcBef>
              <a:spcAft>
                <a:spcPts val="0"/>
              </a:spcAft>
              <a:buClr>
                <a:schemeClr val="lt1"/>
              </a:buClr>
              <a:buSzPts val="5400"/>
              <a:buNone/>
              <a:defRPr sz="54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42" descr="Text, logo&#10;&#10;Description automatically generated"/>
          <p:cNvPicPr preferRelativeResize="0"/>
          <p:nvPr/>
        </p:nvPicPr>
        <p:blipFill rotWithShape="1">
          <a:blip r:embed="rId3">
            <a:alphaModFix/>
          </a:blip>
          <a:srcRect/>
          <a:stretch/>
        </p:blipFill>
        <p:spPr>
          <a:xfrm>
            <a:off x="6991548" y="5304991"/>
            <a:ext cx="3549162" cy="1109114"/>
          </a:xfrm>
          <a:prstGeom prst="rect">
            <a:avLst/>
          </a:prstGeom>
          <a:noFill/>
          <a:ln>
            <a:noFill/>
          </a:ln>
        </p:spPr>
      </p:pic>
    </p:spTree>
    <p:extLst>
      <p:ext uri="{BB962C8B-B14F-4D97-AF65-F5344CB8AC3E}">
        <p14:creationId xmlns:p14="http://schemas.microsoft.com/office/powerpoint/2010/main" val="5653997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7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5" r:id="rId4"/>
    <p:sldLayoutId id="2147483671"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americorps.gov/grantees-sponsors/evaluation-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whitehouse.gov/wp-content/uploads/2019/07/M-19-23.pdf"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3" name="Title 2">
            <a:extLst>
              <a:ext uri="{FF2B5EF4-FFF2-40B4-BE49-F238E27FC236}">
                <a16:creationId xmlns:a16="http://schemas.microsoft.com/office/drawing/2014/main" id="{408E76B4-A4BA-F2FA-9FD0-85359104241F}"/>
              </a:ext>
            </a:extLst>
          </p:cNvPr>
          <p:cNvSpPr>
            <a:spLocks noGrp="1"/>
          </p:cNvSpPr>
          <p:nvPr>
            <p:ph type="title" idx="4294967295"/>
          </p:nvPr>
        </p:nvSpPr>
        <p:spPr>
          <a:xfrm>
            <a:off x="648716" y="523621"/>
            <a:ext cx="10515600" cy="1325563"/>
          </a:xfrm>
        </p:spPr>
        <p:txBody>
          <a:bodyPr>
            <a:normAutofit/>
          </a:bodyPr>
          <a:lstStyle/>
          <a:p>
            <a:r>
              <a:rPr lang="en-US" sz="2400" b="1">
                <a:solidFill>
                  <a:schemeClr val="bg1"/>
                </a:solidFill>
              </a:rPr>
              <a:t>The Federal Evaluation Toolkit</a:t>
            </a:r>
          </a:p>
        </p:txBody>
      </p:sp>
      <p:sp>
        <p:nvSpPr>
          <p:cNvPr id="204" name="Google Shape;204;p1"/>
          <p:cNvSpPr txBox="1">
            <a:spLocks noGrp="1"/>
          </p:cNvSpPr>
          <p:nvPr>
            <p:ph type="body" idx="4294967295"/>
          </p:nvPr>
        </p:nvSpPr>
        <p:spPr>
          <a:xfrm>
            <a:off x="691978" y="1417267"/>
            <a:ext cx="8483284" cy="2645096"/>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lt1"/>
              </a:buClr>
              <a:buSzPts val="6600"/>
              <a:buNone/>
            </a:pPr>
            <a:r>
              <a:rPr lang="en-US" sz="6600">
                <a:solidFill>
                  <a:schemeClr val="lt1"/>
                </a:solidFill>
              </a:rPr>
              <a:t>Evidence for Action: Presenting a Case for Evaluation</a:t>
            </a:r>
            <a:endParaRPr sz="6600">
              <a:solidFill>
                <a:schemeClr val="lt1"/>
              </a:solidFill>
            </a:endParaRPr>
          </a:p>
        </p:txBody>
      </p:sp>
      <p:sp>
        <p:nvSpPr>
          <p:cNvPr id="206" name="Google Shape;206;p1"/>
          <p:cNvSpPr txBox="1">
            <a:spLocks noGrp="1"/>
          </p:cNvSpPr>
          <p:nvPr>
            <p:ph type="body" idx="2"/>
          </p:nvPr>
        </p:nvSpPr>
        <p:spPr>
          <a:xfrm>
            <a:off x="692150" y="4738890"/>
            <a:ext cx="5238750" cy="338050"/>
          </a:xfrm>
          <a:prstGeom prst="rect">
            <a:avLst/>
          </a:prstGeom>
          <a:noFill/>
          <a:ln>
            <a:noFill/>
          </a:ln>
        </p:spPr>
        <p:txBody>
          <a:bodyPr spcFirstLastPara="1" wrap="square" lIns="0" tIns="45700" rIns="91425" bIns="45700" anchor="t" anchorCtr="0">
            <a:normAutofit/>
          </a:bodyPr>
          <a:lstStyle/>
          <a:p>
            <a:pPr marL="0" marR="0" lvl="0" indent="0" algn="l" rtl="0">
              <a:lnSpc>
                <a:spcPct val="100000"/>
              </a:lnSpc>
              <a:spcBef>
                <a:spcPts val="0"/>
              </a:spcBef>
              <a:spcAft>
                <a:spcPts val="0"/>
              </a:spcAft>
              <a:buClr>
                <a:schemeClr val="lt1"/>
              </a:buClr>
              <a:buSzPts val="1600"/>
              <a:buFont typeface="Arial"/>
              <a:buNone/>
            </a:pPr>
            <a:r>
              <a:rPr lang="en-US"/>
              <a:t>10 Minute Version: More Details</a:t>
            </a:r>
            <a:endParaRPr/>
          </a:p>
        </p:txBody>
      </p:sp>
      <p:pic>
        <p:nvPicPr>
          <p:cNvPr id="4" name="Google Shape;17;p24" descr="Evaluation Logo.">
            <a:extLst>
              <a:ext uri="{FF2B5EF4-FFF2-40B4-BE49-F238E27FC236}">
                <a16:creationId xmlns:a16="http://schemas.microsoft.com/office/drawing/2014/main" id="{E4AD7714-BF17-E5C5-B4D2-C62E15A77B45}"/>
              </a:ext>
            </a:extLst>
          </p:cNvPr>
          <p:cNvPicPr preferRelativeResize="0"/>
          <p:nvPr/>
        </p:nvPicPr>
        <p:blipFill rotWithShape="1">
          <a:blip r:embed="rId3">
            <a:alphaModFix/>
          </a:blip>
          <a:srcRect/>
          <a:stretch/>
        </p:blipFill>
        <p:spPr>
          <a:xfrm>
            <a:off x="471238" y="5748886"/>
            <a:ext cx="3549162" cy="1109114"/>
          </a:xfrm>
          <a:prstGeom prst="rect">
            <a:avLst/>
          </a:prstGeom>
          <a:noFill/>
          <a:ln>
            <a:noFill/>
          </a:ln>
        </p:spPr>
      </p:pic>
      <p:pic>
        <p:nvPicPr>
          <p:cNvPr id="2" name="Google Shape;232;p15">
            <a:extLst>
              <a:ext uri="{FF2B5EF4-FFF2-40B4-BE49-F238E27FC236}">
                <a16:creationId xmlns:a16="http://schemas.microsoft.com/office/drawing/2014/main" id="{150702D8-C46D-8905-17F8-3AACB4DD5B37}"/>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4933620" y="3944239"/>
            <a:ext cx="1496494" cy="14964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2" name="Google Shape;282;p6"/>
          <p:cNvSpPr txBox="1">
            <a:spLocks noGrp="1"/>
          </p:cNvSpPr>
          <p:nvPr>
            <p:ph type="body" idx="3"/>
          </p:nvPr>
        </p:nvSpPr>
        <p:spPr>
          <a:xfrm>
            <a:off x="2736850" y="107653"/>
            <a:ext cx="2956674" cy="410465"/>
          </a:xfrm>
          <a:prstGeom prst="rect">
            <a:avLst/>
          </a:prstGeom>
          <a:noFill/>
          <a:ln>
            <a:noFill/>
          </a:ln>
        </p:spPr>
        <p:txBody>
          <a:bodyPr spcFirstLastPara="1" wrap="square" lIns="0" tIns="45700" rIns="91425" bIns="0" anchor="b" anchorCtr="0">
            <a:noAutofit/>
          </a:bodyPr>
          <a:lstStyle/>
          <a:p>
            <a:pPr marL="0" lvl="0" indent="0" algn="l">
              <a:lnSpc>
                <a:spcPct val="100000"/>
              </a:lnSpc>
              <a:spcBef>
                <a:spcPts val="0"/>
              </a:spcBef>
              <a:spcAft>
                <a:spcPts val="0"/>
              </a:spcAft>
              <a:buNone/>
            </a:pPr>
            <a:r>
              <a:rPr lang="en-US" sz="1400"/>
              <a:t>10 Minute Version: More Details</a:t>
            </a:r>
          </a:p>
        </p:txBody>
      </p:sp>
      <p:sp>
        <p:nvSpPr>
          <p:cNvPr id="279" name="Google Shape;279;p6"/>
          <p:cNvSpPr txBox="1">
            <a:spLocks noGrp="1"/>
          </p:cNvSpPr>
          <p:nvPr>
            <p:ph type="title"/>
          </p:nvPr>
        </p:nvSpPr>
        <p:spPr>
          <a:xfrm>
            <a:off x="702006" y="829434"/>
            <a:ext cx="10830465"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Evaluations Address Questions That Can Improve Programs, Governance, and Public Trust </a:t>
            </a:r>
            <a:endParaRPr/>
          </a:p>
        </p:txBody>
      </p:sp>
      <p:sp>
        <p:nvSpPr>
          <p:cNvPr id="280" name="Google Shape;280;p6"/>
          <p:cNvSpPr txBox="1">
            <a:spLocks noGrp="1"/>
          </p:cNvSpPr>
          <p:nvPr>
            <p:ph type="body" idx="2"/>
          </p:nvPr>
        </p:nvSpPr>
        <p:spPr>
          <a:xfrm>
            <a:off x="702006" y="2390566"/>
            <a:ext cx="4482289" cy="3799361"/>
          </a:xfrm>
          <a:prstGeom prst="roundRect">
            <a:avLst/>
          </a:prstGeom>
          <a:solidFill>
            <a:schemeClr val="bg1"/>
          </a:solidFill>
          <a:ln>
            <a:noFill/>
          </a:ln>
        </p:spPr>
        <p:txBody>
          <a:bodyPr spcFirstLastPara="1" wrap="square" lIns="0" tIns="45700" rIns="91425" bIns="45700" anchor="t" anchorCtr="0">
            <a:noAutofit/>
          </a:bodyPr>
          <a:lstStyle/>
          <a:p>
            <a:pPr marL="228600" indent="-215900">
              <a:buSzPts val="2000"/>
            </a:pPr>
            <a:r>
              <a:rPr lang="en-US" sz="1800" b="0"/>
              <a:t>Find out what is working in your program, what is not working, and what can be improved, and explore new approaches</a:t>
            </a:r>
          </a:p>
          <a:p>
            <a:pPr marL="228600" lvl="0" indent="-215900" algn="l" rtl="0">
              <a:spcBef>
                <a:spcPts val="0"/>
              </a:spcBef>
              <a:spcAft>
                <a:spcPts val="0"/>
              </a:spcAft>
              <a:buSzPts val="2000"/>
              <a:buChar char="•"/>
            </a:pPr>
            <a:r>
              <a:rPr lang="en-US" sz="1800" b="0"/>
              <a:t>Help tell the story of your program's impact and how it affects your participants</a:t>
            </a:r>
          </a:p>
          <a:p>
            <a:pPr marL="228600" lvl="0" indent="-215900" algn="l" rtl="0">
              <a:spcBef>
                <a:spcPts val="0"/>
              </a:spcBef>
              <a:spcAft>
                <a:spcPts val="0"/>
              </a:spcAft>
              <a:buSzPts val="2000"/>
              <a:buChar char="•"/>
            </a:pPr>
            <a:r>
              <a:rPr lang="en-US" sz="1800" b="0"/>
              <a:t>Provide insight into process and implementation</a:t>
            </a:r>
          </a:p>
          <a:p>
            <a:pPr marL="228600" lvl="0" indent="-215900" algn="l" rtl="0">
              <a:spcBef>
                <a:spcPts val="0"/>
              </a:spcBef>
              <a:spcAft>
                <a:spcPts val="0"/>
              </a:spcAft>
              <a:buSzPts val="2000"/>
              <a:buChar char="•"/>
            </a:pPr>
            <a:r>
              <a:rPr lang="en-US" sz="1800" b="0"/>
              <a:t>Justify funding requests by providing evidence of effectiveness</a:t>
            </a:r>
          </a:p>
          <a:p>
            <a:pPr marL="228600" lvl="0" indent="-215900" algn="l" rtl="0">
              <a:spcBef>
                <a:spcPts val="0"/>
              </a:spcBef>
              <a:spcAft>
                <a:spcPts val="0"/>
              </a:spcAft>
              <a:buSzPts val="2000"/>
              <a:buChar char="•"/>
            </a:pPr>
            <a:r>
              <a:rPr lang="en-US" sz="1800" b="0"/>
              <a:t>Improve your staff’s work by identifying weaknesses as well as strengths</a:t>
            </a:r>
          </a:p>
          <a:p>
            <a:pPr marL="0" lvl="0" indent="0" algn="l" rtl="0">
              <a:lnSpc>
                <a:spcPct val="100000"/>
              </a:lnSpc>
              <a:spcBef>
                <a:spcPts val="1000"/>
              </a:spcBef>
              <a:spcAft>
                <a:spcPts val="0"/>
              </a:spcAft>
              <a:buClr>
                <a:schemeClr val="accent1"/>
              </a:buClr>
              <a:buSzPts val="2200"/>
              <a:buNone/>
            </a:pPr>
            <a:endParaRPr/>
          </a:p>
        </p:txBody>
      </p:sp>
      <p:sp>
        <p:nvSpPr>
          <p:cNvPr id="3" name="Arrow: Right 2" descr="Right arrow.">
            <a:extLst>
              <a:ext uri="{FF2B5EF4-FFF2-40B4-BE49-F238E27FC236}">
                <a16:creationId xmlns:a16="http://schemas.microsoft.com/office/drawing/2014/main" id="{5EB7969F-DE33-D59E-C286-0BA468B6F192}"/>
              </a:ext>
            </a:extLst>
          </p:cNvPr>
          <p:cNvSpPr/>
          <p:nvPr/>
        </p:nvSpPr>
        <p:spPr>
          <a:xfrm>
            <a:off x="5364636" y="3872004"/>
            <a:ext cx="1091821" cy="418242"/>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Google Shape;280;p6">
            <a:extLst>
              <a:ext uri="{FF2B5EF4-FFF2-40B4-BE49-F238E27FC236}">
                <a16:creationId xmlns:a16="http://schemas.microsoft.com/office/drawing/2014/main" id="{09809DD8-71E9-19BD-C2F3-8613A8405111}"/>
              </a:ext>
            </a:extLst>
          </p:cNvPr>
          <p:cNvSpPr txBox="1">
            <a:spLocks/>
          </p:cNvSpPr>
          <p:nvPr/>
        </p:nvSpPr>
        <p:spPr>
          <a:xfrm>
            <a:off x="6690324" y="2778206"/>
            <a:ext cx="4660076" cy="2287081"/>
          </a:xfrm>
          <a:prstGeom prst="roundRect">
            <a:avLst/>
          </a:prstGeom>
          <a:solidFill>
            <a:schemeClr val="bg1"/>
          </a:solid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55600" indent="-342900">
              <a:spcBef>
                <a:spcPts val="0"/>
              </a:spcBef>
              <a:buSzPts val="2000"/>
              <a:buFont typeface="Wingdings" panose="05000000000000000000" pitchFamily="2" charset="2"/>
              <a:buChar char="ü"/>
            </a:pPr>
            <a:r>
              <a:rPr lang="en-US" sz="2000" b="0">
                <a:solidFill>
                  <a:schemeClr val="tx1"/>
                </a:solidFill>
              </a:rPr>
              <a:t>Improve programs and their ability to function more efficiently and effectively</a:t>
            </a:r>
          </a:p>
          <a:p>
            <a:pPr marL="355600" indent="-342900">
              <a:spcBef>
                <a:spcPts val="0"/>
              </a:spcBef>
              <a:buSzPts val="2000"/>
              <a:buFont typeface="Wingdings" panose="05000000000000000000" pitchFamily="2" charset="2"/>
              <a:buChar char="ü"/>
            </a:pPr>
            <a:r>
              <a:rPr lang="en-US" sz="2000" b="0">
                <a:solidFill>
                  <a:schemeClr val="tx1"/>
                </a:solidFill>
              </a:rPr>
              <a:t>Crucial for good government and responsible stewardship of public funds</a:t>
            </a:r>
          </a:p>
          <a:p>
            <a:pPr marL="355600" indent="-342900">
              <a:spcBef>
                <a:spcPts val="0"/>
              </a:spcBef>
              <a:buSzPts val="2000"/>
              <a:buFont typeface="Wingdings" panose="05000000000000000000" pitchFamily="2" charset="2"/>
              <a:buChar char="ü"/>
            </a:pPr>
            <a:r>
              <a:rPr lang="en-US" sz="2000" b="0">
                <a:solidFill>
                  <a:schemeClr val="tx1"/>
                </a:solidFill>
              </a:rPr>
              <a:t>Build/improve transparency and accountability</a:t>
            </a:r>
            <a:endParaRPr lang="en-US" sz="2000">
              <a:solidFill>
                <a:schemeClr val="tx1"/>
              </a:solidFill>
            </a:endParaRPr>
          </a:p>
        </p:txBody>
      </p:sp>
      <p:pic>
        <p:nvPicPr>
          <p:cNvPr id="5" name="Google Shape;232;p15">
            <a:extLst>
              <a:ext uri="{FF2B5EF4-FFF2-40B4-BE49-F238E27FC236}">
                <a16:creationId xmlns:a16="http://schemas.microsoft.com/office/drawing/2014/main" id="{A5D172DF-1690-B4CC-D7E5-EE3CC07E292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559885" y="5269926"/>
            <a:ext cx="1496494" cy="1496494"/>
          </a:xfrm>
          <a:prstGeom prst="rect">
            <a:avLst/>
          </a:prstGeom>
          <a:noFill/>
          <a:ln>
            <a:noFill/>
          </a:ln>
        </p:spPr>
      </p:pic>
      <p:sp>
        <p:nvSpPr>
          <p:cNvPr id="281" name="Google Shape;281;p6">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0534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82;p6">
            <a:extLst>
              <a:ext uri="{FF2B5EF4-FFF2-40B4-BE49-F238E27FC236}">
                <a16:creationId xmlns:a16="http://schemas.microsoft.com/office/drawing/2014/main" id="{B9C343AA-71A6-703A-7D74-37C25688CFB7}"/>
              </a:ext>
            </a:extLst>
          </p:cNvPr>
          <p:cNvSpPr txBox="1">
            <a:spLocks noGrp="1"/>
          </p:cNvSpPr>
          <p:nvPr>
            <p:ph type="body" idx="3"/>
          </p:nvPr>
        </p:nvSpPr>
        <p:spPr>
          <a:xfrm>
            <a:off x="2736850" y="107950"/>
            <a:ext cx="2622550" cy="40957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2" name="Title 1">
            <a:extLst>
              <a:ext uri="{FF2B5EF4-FFF2-40B4-BE49-F238E27FC236}">
                <a16:creationId xmlns:a16="http://schemas.microsoft.com/office/drawing/2014/main" id="{8D135650-9A0B-17B2-AFF6-7EAFB644CFAB}"/>
              </a:ext>
            </a:extLst>
          </p:cNvPr>
          <p:cNvSpPr>
            <a:spLocks noGrp="1"/>
          </p:cNvSpPr>
          <p:nvPr>
            <p:ph type="title"/>
          </p:nvPr>
        </p:nvSpPr>
        <p:spPr>
          <a:xfrm>
            <a:off x="585573" y="785892"/>
            <a:ext cx="9547654" cy="792346"/>
          </a:xfrm>
        </p:spPr>
        <p:txBody>
          <a:bodyPr/>
          <a:lstStyle/>
          <a:p>
            <a:r>
              <a:rPr lang="en-US"/>
              <a:t>Evaluation Builds Evidence</a:t>
            </a:r>
          </a:p>
        </p:txBody>
      </p:sp>
      <p:pic>
        <p:nvPicPr>
          <p:cNvPr id="3" name="Picture 2" descr="Diagram showing Logic Model, Evidence Building and Decision Making.">
            <a:extLst>
              <a:ext uri="{FF2B5EF4-FFF2-40B4-BE49-F238E27FC236}">
                <a16:creationId xmlns:a16="http://schemas.microsoft.com/office/drawing/2014/main" id="{719B38FE-A10C-2127-A6C7-4188945E9C9E}"/>
              </a:ext>
            </a:extLst>
          </p:cNvPr>
          <p:cNvPicPr>
            <a:picLocks noChangeAspect="1"/>
          </p:cNvPicPr>
          <p:nvPr/>
        </p:nvPicPr>
        <p:blipFill rotWithShape="1">
          <a:blip r:embed="rId3"/>
          <a:srcRect l="11609" t="24523" r="15959" b="9224"/>
          <a:stretch/>
        </p:blipFill>
        <p:spPr>
          <a:xfrm>
            <a:off x="1030414" y="1474423"/>
            <a:ext cx="10129883" cy="5212080"/>
          </a:xfrm>
          <a:prstGeom prst="rect">
            <a:avLst/>
          </a:prstGeom>
        </p:spPr>
      </p:pic>
      <p:sp>
        <p:nvSpPr>
          <p:cNvPr id="4" name="TextBox 3">
            <a:extLst>
              <a:ext uri="{FF2B5EF4-FFF2-40B4-BE49-F238E27FC236}">
                <a16:creationId xmlns:a16="http://schemas.microsoft.com/office/drawing/2014/main" id="{8AB35284-CF81-B2D5-4C89-20510755C4EE}"/>
              </a:ext>
            </a:extLst>
          </p:cNvPr>
          <p:cNvSpPr txBox="1"/>
          <p:nvPr/>
        </p:nvSpPr>
        <p:spPr>
          <a:xfrm>
            <a:off x="7785479" y="939342"/>
            <a:ext cx="3987421" cy="338554"/>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Source: OMB, Memorandum M-21-27 (2021).</a:t>
            </a:r>
          </a:p>
        </p:txBody>
      </p:sp>
      <p:sp>
        <p:nvSpPr>
          <p:cNvPr id="5" name="Slide Number Placeholder 4">
            <a:extLst>
              <a:ext uri="{FF2B5EF4-FFF2-40B4-BE49-F238E27FC236}">
                <a16:creationId xmlns:a16="http://schemas.microsoft.com/office/drawing/2014/main" id="{EEB45F9B-9319-1CF2-15A2-E7C06C19C209}"/>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79415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2" name="Google Shape;282;p6"/>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endParaRPr sz="1400"/>
          </a:p>
        </p:txBody>
      </p:sp>
      <p:sp>
        <p:nvSpPr>
          <p:cNvPr id="279" name="Google Shape;279;p6"/>
          <p:cNvSpPr txBox="1">
            <a:spLocks noGrp="1"/>
          </p:cNvSpPr>
          <p:nvPr>
            <p:ph type="title"/>
          </p:nvPr>
        </p:nvSpPr>
        <p:spPr>
          <a:xfrm>
            <a:off x="675502" y="784129"/>
            <a:ext cx="10336209"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Evaluation Supports Continuous Quality Improvement </a:t>
            </a:r>
            <a:endParaRPr/>
          </a:p>
        </p:txBody>
      </p:sp>
      <p:graphicFrame>
        <p:nvGraphicFramePr>
          <p:cNvPr id="3" name="Diagram 2" descr="Circle diagram with the words Plan, Do, Check, Act.">
            <a:extLst>
              <a:ext uri="{FF2B5EF4-FFF2-40B4-BE49-F238E27FC236}">
                <a16:creationId xmlns:a16="http://schemas.microsoft.com/office/drawing/2014/main" id="{6BC9B63F-7E45-4F4E-B94C-4164FCE1C75D}"/>
              </a:ext>
            </a:extLst>
          </p:cNvPr>
          <p:cNvGraphicFramePr/>
          <p:nvPr>
            <p:extLst>
              <p:ext uri="{D42A27DB-BD31-4B8C-83A1-F6EECF244321}">
                <p14:modId xmlns:p14="http://schemas.microsoft.com/office/powerpoint/2010/main" val="194483613"/>
              </p:ext>
            </p:extLst>
          </p:nvPr>
        </p:nvGraphicFramePr>
        <p:xfrm>
          <a:off x="675502" y="2312027"/>
          <a:ext cx="5673580" cy="3761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0" name="Google Shape;280;p6"/>
          <p:cNvSpPr txBox="1">
            <a:spLocks noGrp="1"/>
          </p:cNvSpPr>
          <p:nvPr>
            <p:ph type="body" idx="2"/>
          </p:nvPr>
        </p:nvSpPr>
        <p:spPr>
          <a:xfrm>
            <a:off x="6640222" y="2074182"/>
            <a:ext cx="4160659" cy="3761845"/>
          </a:xfrm>
          <a:prstGeom prst="rect">
            <a:avLst/>
          </a:prstGeom>
          <a:noFill/>
          <a:ln>
            <a:noFill/>
          </a:ln>
        </p:spPr>
        <p:txBody>
          <a:bodyPr spcFirstLastPara="1" wrap="square" lIns="0" tIns="45700" rIns="91425" bIns="45700" anchor="t" anchorCtr="0">
            <a:noAutofit/>
          </a:bodyPr>
          <a:lstStyle/>
          <a:p>
            <a:pPr marL="0" indent="0">
              <a:lnSpc>
                <a:spcPct val="100000"/>
              </a:lnSpc>
              <a:buNone/>
            </a:pPr>
            <a:r>
              <a:rPr lang="en-US" sz="2400" b="0">
                <a:solidFill>
                  <a:srgbClr val="0A2645"/>
                </a:solidFill>
                <a:effectLst/>
                <a:latin typeface="Calibri" panose="020F0502020204030204" pitchFamily="34" charset="0"/>
                <a:ea typeface="Calibri" panose="020F0502020204030204" pitchFamily="34" charset="0"/>
                <a:cs typeface="Calibri" panose="020F0502020204030204" pitchFamily="34" charset="0"/>
              </a:rPr>
              <a:t>“</a:t>
            </a:r>
            <a:r>
              <a:rPr lang="en-US" sz="2400" b="0">
                <a:solidFill>
                  <a:srgbClr val="0A2645"/>
                </a:solidFill>
                <a:effectLst/>
                <a:latin typeface="Calibri" panose="020F0502020204030204" pitchFamily="34" charset="0"/>
                <a:ea typeface="Roboto Light" panose="02000000000000000000" pitchFamily="2" charset="0"/>
                <a:cs typeface="Calibri" panose="020F0502020204030204" pitchFamily="34" charset="0"/>
              </a:rPr>
              <a:t>Evaluation is a powerful tool for improving a program and increasing its ability to serve people more efficiently. It gives programs an opportunity to test their interventions, adjust services to best meet community needs, and collect data to support their work.”</a:t>
            </a:r>
          </a:p>
        </p:txBody>
      </p:sp>
      <p:sp>
        <p:nvSpPr>
          <p:cNvPr id="2" name="TextBox 1">
            <a:extLst>
              <a:ext uri="{FF2B5EF4-FFF2-40B4-BE49-F238E27FC236}">
                <a16:creationId xmlns:a16="http://schemas.microsoft.com/office/drawing/2014/main" id="{F3BFCCB5-A15A-57D7-8EF0-F9758FE3EEFD}"/>
              </a:ext>
            </a:extLst>
          </p:cNvPr>
          <p:cNvSpPr txBox="1"/>
          <p:nvPr/>
        </p:nvSpPr>
        <p:spPr>
          <a:xfrm>
            <a:off x="4925823" y="5877207"/>
            <a:ext cx="5673580" cy="584775"/>
          </a:xfrm>
          <a:prstGeom prst="rect">
            <a:avLst/>
          </a:prstGeom>
          <a:noFill/>
        </p:spPr>
        <p:txBody>
          <a:bodyPr wrap="square" rtlCol="0">
            <a:spAutoFit/>
          </a:bodyPr>
          <a:lstStyle/>
          <a:p>
            <a:r>
              <a:rPr lang="en-US" sz="1600" b="1">
                <a:latin typeface="Calibri" panose="020F0502020204030204" pitchFamily="34" charset="0"/>
                <a:cs typeface="Calibri" panose="020F0502020204030204" pitchFamily="34" charset="0"/>
              </a:rPr>
              <a:t>Source: </a:t>
            </a:r>
            <a:r>
              <a:rPr lang="en-US" sz="1600">
                <a:latin typeface="Calibri" panose="020F0502020204030204" pitchFamily="34" charset="0"/>
                <a:cs typeface="Calibri" panose="020F0502020204030204" pitchFamily="34" charset="0"/>
              </a:rPr>
              <a:t>AmeriCorps. “Evaluation Resources.” n.d.  </a:t>
            </a:r>
            <a:r>
              <a:rPr lang="en-US" sz="1600">
                <a:latin typeface="Calibri" panose="020F0502020204030204" pitchFamily="34" charset="0"/>
                <a:cs typeface="Calibri" panose="020F0502020204030204" pitchFamily="34" charset="0"/>
                <a:hlinkClick r:id="rId8"/>
              </a:rPr>
              <a:t>https://americorps.gov/grantees-sponsors/evaluation-resources</a:t>
            </a:r>
            <a:r>
              <a:rPr lang="en-US" sz="1600">
                <a:latin typeface="Calibri" panose="020F0502020204030204" pitchFamily="34" charset="0"/>
                <a:cs typeface="Calibri" panose="020F0502020204030204" pitchFamily="34" charset="0"/>
              </a:rPr>
              <a:t>. </a:t>
            </a:r>
          </a:p>
        </p:txBody>
      </p:sp>
      <p:pic>
        <p:nvPicPr>
          <p:cNvPr id="8" name="Google Shape;232;p15">
            <a:extLst>
              <a:ext uri="{FF2B5EF4-FFF2-40B4-BE49-F238E27FC236}">
                <a16:creationId xmlns:a16="http://schemas.microsoft.com/office/drawing/2014/main" id="{5B6B10E2-EE96-75CB-08B6-5B442AD4F425}"/>
              </a:ext>
              <a:ext uri="{C183D7F6-B498-43B3-948B-1728B52AA6E4}">
                <adec:decorative xmlns:adec="http://schemas.microsoft.com/office/drawing/2017/decorative" val="1"/>
              </a:ext>
            </a:extLst>
          </p:cNvPr>
          <p:cNvPicPr preferRelativeResize="0"/>
          <p:nvPr/>
        </p:nvPicPr>
        <p:blipFill rotWithShape="1">
          <a:blip r:embed="rId9">
            <a:alphaModFix/>
          </a:blip>
          <a:srcRect/>
          <a:stretch/>
        </p:blipFill>
        <p:spPr>
          <a:xfrm>
            <a:off x="10268375" y="5057445"/>
            <a:ext cx="1496494" cy="1496494"/>
          </a:xfrm>
          <a:prstGeom prst="rect">
            <a:avLst/>
          </a:prstGeom>
          <a:noFill/>
          <a:ln>
            <a:noFill/>
          </a:ln>
        </p:spPr>
      </p:pic>
      <p:sp>
        <p:nvSpPr>
          <p:cNvPr id="281" name="Google Shape;281;p6">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24494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273;p5">
            <a:extLst>
              <a:ext uri="{FF2B5EF4-FFF2-40B4-BE49-F238E27FC236}">
                <a16:creationId xmlns:a16="http://schemas.microsoft.com/office/drawing/2014/main" id="{765C90A2-B85D-0B51-7A21-C9A23F5194C1}"/>
              </a:ext>
            </a:extLst>
          </p:cNvPr>
          <p:cNvSpPr txBox="1">
            <a:spLocks/>
          </p:cNvSpPr>
          <p:nvPr/>
        </p:nvSpPr>
        <p:spPr>
          <a:xfrm>
            <a:off x="2676887" y="95263"/>
            <a:ext cx="2622550" cy="410465"/>
          </a:xfrm>
          <a:prstGeom prst="rect">
            <a:avLst/>
          </a:prstGeom>
          <a:noFill/>
          <a:ln>
            <a:noFill/>
          </a:ln>
        </p:spPr>
        <p:txBody>
          <a:bodyPr spcFirstLastPara="1" wrap="square" lIns="0" tIns="4570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10 Minute Version: More Details</a:t>
            </a:r>
          </a:p>
        </p:txBody>
      </p:sp>
      <p:sp>
        <p:nvSpPr>
          <p:cNvPr id="4" name="Title 3">
            <a:extLst>
              <a:ext uri="{FF2B5EF4-FFF2-40B4-BE49-F238E27FC236}">
                <a16:creationId xmlns:a16="http://schemas.microsoft.com/office/drawing/2014/main" id="{3E655CD8-3E04-4A86-F361-BC0A48EC81D9}"/>
              </a:ext>
            </a:extLst>
          </p:cNvPr>
          <p:cNvSpPr>
            <a:spLocks noGrp="1"/>
          </p:cNvSpPr>
          <p:nvPr>
            <p:ph type="title"/>
          </p:nvPr>
        </p:nvSpPr>
        <p:spPr>
          <a:xfrm>
            <a:off x="675503" y="1052308"/>
            <a:ext cx="10697620" cy="1325563"/>
          </a:xfrm>
        </p:spPr>
        <p:txBody>
          <a:bodyPr/>
          <a:lstStyle/>
          <a:p>
            <a:r>
              <a:rPr lang="en-US"/>
              <a:t>How Can Evaluation Support Our Program and Agency?</a:t>
            </a:r>
          </a:p>
        </p:txBody>
      </p:sp>
      <p:sp>
        <p:nvSpPr>
          <p:cNvPr id="5" name="Text Placeholder 4">
            <a:extLst>
              <a:ext uri="{FF2B5EF4-FFF2-40B4-BE49-F238E27FC236}">
                <a16:creationId xmlns:a16="http://schemas.microsoft.com/office/drawing/2014/main" id="{0CC724E8-6A30-B3F6-AE39-CB4F9B04FFB7}"/>
              </a:ext>
            </a:extLst>
          </p:cNvPr>
          <p:cNvSpPr>
            <a:spLocks noGrp="1"/>
          </p:cNvSpPr>
          <p:nvPr>
            <p:ph type="body" idx="2"/>
          </p:nvPr>
        </p:nvSpPr>
        <p:spPr>
          <a:xfrm>
            <a:off x="5724938" y="2445520"/>
            <a:ext cx="4977756" cy="3520256"/>
          </a:xfrm>
        </p:spPr>
        <p:txBody>
          <a:bodyPr/>
          <a:lstStyle/>
          <a:p>
            <a:r>
              <a:rPr lang="en-US" b="0"/>
              <a:t>Program and policy planning</a:t>
            </a:r>
          </a:p>
          <a:p>
            <a:r>
              <a:rPr lang="en-US" b="0"/>
              <a:t>Program management</a:t>
            </a:r>
          </a:p>
          <a:p>
            <a:r>
              <a:rPr lang="en-US" b="0"/>
              <a:t>Performance improvement</a:t>
            </a:r>
          </a:p>
          <a:p>
            <a:r>
              <a:rPr lang="en-US" b="0"/>
              <a:t>Communication and engagement</a:t>
            </a:r>
          </a:p>
          <a:p>
            <a:r>
              <a:rPr lang="en-US" b="0"/>
              <a:t>Coordination across offices and programs to learn from experience</a:t>
            </a:r>
          </a:p>
        </p:txBody>
      </p:sp>
      <p:pic>
        <p:nvPicPr>
          <p:cNvPr id="8" name="Picture 7">
            <a:extLst>
              <a:ext uri="{FF2B5EF4-FFF2-40B4-BE49-F238E27FC236}">
                <a16:creationId xmlns:a16="http://schemas.microsoft.com/office/drawing/2014/main" id="{02B9B70E-CB89-00BD-D977-3501D84ABCC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8877" y="1855599"/>
            <a:ext cx="4480560" cy="4480560"/>
          </a:xfrm>
          <a:prstGeom prst="rect">
            <a:avLst/>
          </a:prstGeom>
        </p:spPr>
      </p:pic>
      <p:pic>
        <p:nvPicPr>
          <p:cNvPr id="7" name="Google Shape;232;p15">
            <a:extLst>
              <a:ext uri="{FF2B5EF4-FFF2-40B4-BE49-F238E27FC236}">
                <a16:creationId xmlns:a16="http://schemas.microsoft.com/office/drawing/2014/main" id="{FF343D8B-86FF-6A14-3311-F17C23DB2668}"/>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0268375" y="5057445"/>
            <a:ext cx="1496494" cy="1496494"/>
          </a:xfrm>
          <a:prstGeom prst="rect">
            <a:avLst/>
          </a:prstGeom>
          <a:noFill/>
          <a:ln>
            <a:noFill/>
          </a:ln>
        </p:spPr>
      </p:pic>
      <p:sp>
        <p:nvSpPr>
          <p:cNvPr id="2" name="Slide Number Placeholder 1">
            <a:extLst>
              <a:ext uri="{FF2B5EF4-FFF2-40B4-BE49-F238E27FC236}">
                <a16:creationId xmlns:a16="http://schemas.microsoft.com/office/drawing/2014/main" id="{42A94E4F-BBE5-BBBC-4EFB-EAE461EFAF67}"/>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3823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2" name="Google Shape;292;g1492c180076_0_34"/>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289" name="Google Shape;289;g1492c180076_0_34"/>
          <p:cNvSpPr txBox="1">
            <a:spLocks noGrp="1"/>
          </p:cNvSpPr>
          <p:nvPr>
            <p:ph type="title"/>
          </p:nvPr>
        </p:nvSpPr>
        <p:spPr>
          <a:xfrm>
            <a:off x="812952" y="1069033"/>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Evaluation Should Inform Decision-Making</a:t>
            </a:r>
            <a:endParaRPr/>
          </a:p>
        </p:txBody>
      </p:sp>
      <p:sp>
        <p:nvSpPr>
          <p:cNvPr id="290" name="Google Shape;290;g1492c180076_0_34"/>
          <p:cNvSpPr txBox="1">
            <a:spLocks noGrp="1"/>
          </p:cNvSpPr>
          <p:nvPr>
            <p:ph type="body" idx="2"/>
          </p:nvPr>
        </p:nvSpPr>
        <p:spPr>
          <a:xfrm>
            <a:off x="4050958" y="2647767"/>
            <a:ext cx="6740100" cy="2559158"/>
          </a:xfrm>
          <a:prstGeom prst="rect">
            <a:avLst/>
          </a:prstGeom>
          <a:noFill/>
          <a:ln>
            <a:noFill/>
          </a:ln>
        </p:spPr>
        <p:txBody>
          <a:bodyPr spcFirstLastPara="1" wrap="square" lIns="0" tIns="45700" rIns="91425" bIns="45700" anchor="t" anchorCtr="0">
            <a:noAutofit/>
          </a:bodyPr>
          <a:lstStyle/>
          <a:p>
            <a:pPr lvl="0"/>
            <a:r>
              <a:rPr lang="en-US" b="0"/>
              <a:t>Support agency priorities</a:t>
            </a:r>
            <a:endParaRPr b="0"/>
          </a:p>
          <a:p>
            <a:pPr lvl="0"/>
            <a:r>
              <a:rPr lang="en-US" b="0"/>
              <a:t>Target resources to what works</a:t>
            </a:r>
            <a:endParaRPr b="0"/>
          </a:p>
          <a:p>
            <a:pPr lvl="0"/>
            <a:r>
              <a:rPr lang="en-US" b="0"/>
              <a:t>Improve existing programs</a:t>
            </a:r>
            <a:endParaRPr b="0"/>
          </a:p>
          <a:p>
            <a:pPr lvl="0"/>
            <a:r>
              <a:rPr lang="en-US" b="0"/>
              <a:t>Revamp programs that do not work as intended</a:t>
            </a:r>
            <a:endParaRPr b="0"/>
          </a:p>
          <a:p>
            <a:pPr lvl="0"/>
            <a:r>
              <a:rPr lang="en-US" b="0"/>
              <a:t>Promote efficient and effective use of public dollars</a:t>
            </a:r>
            <a:endParaRPr b="0"/>
          </a:p>
          <a:p>
            <a:pPr lvl="0"/>
            <a:r>
              <a:rPr lang="en-US" b="0"/>
              <a:t>Build trust with transparency and a willingness to continually improve</a:t>
            </a:r>
            <a:endParaRPr b="0"/>
          </a:p>
          <a:p>
            <a:pPr marL="0" lvl="0" indent="0" algn="l" rtl="0">
              <a:lnSpc>
                <a:spcPct val="100000"/>
              </a:lnSpc>
              <a:spcBef>
                <a:spcPts val="1000"/>
              </a:spcBef>
              <a:spcAft>
                <a:spcPts val="0"/>
              </a:spcAft>
              <a:buClr>
                <a:schemeClr val="accent1"/>
              </a:buClr>
              <a:buSzPts val="2200"/>
              <a:buNone/>
            </a:pPr>
            <a:endParaRPr/>
          </a:p>
        </p:txBody>
      </p:sp>
      <p:pic>
        <p:nvPicPr>
          <p:cNvPr id="293" name="Google Shape;293;g1492c180076_0_3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812950" y="2647558"/>
            <a:ext cx="2531825" cy="2531825"/>
          </a:xfrm>
          <a:prstGeom prst="rect">
            <a:avLst/>
          </a:prstGeom>
          <a:noFill/>
          <a:ln>
            <a:noFill/>
          </a:ln>
        </p:spPr>
      </p:pic>
      <p:pic>
        <p:nvPicPr>
          <p:cNvPr id="8" name="Google Shape;232;p15">
            <a:extLst>
              <a:ext uri="{FF2B5EF4-FFF2-40B4-BE49-F238E27FC236}">
                <a16:creationId xmlns:a16="http://schemas.microsoft.com/office/drawing/2014/main" id="{59108818-F0DF-BBA7-7B0C-5BE5E3C65434}"/>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0268375" y="5057445"/>
            <a:ext cx="1496494" cy="1496494"/>
          </a:xfrm>
          <a:prstGeom prst="rect">
            <a:avLst/>
          </a:prstGeom>
          <a:noFill/>
          <a:ln>
            <a:noFill/>
          </a:ln>
        </p:spPr>
      </p:pic>
      <p:sp>
        <p:nvSpPr>
          <p:cNvPr id="291" name="Google Shape;291;g1492c180076_0_34">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62498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10"/>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10 Minute Version: More Details</a:t>
            </a:r>
          </a:p>
        </p:txBody>
      </p:sp>
      <p:sp>
        <p:nvSpPr>
          <p:cNvPr id="300" name="Google Shape;300;p10"/>
          <p:cNvSpPr txBox="1">
            <a:spLocks noGrp="1"/>
          </p:cNvSpPr>
          <p:nvPr>
            <p:ph type="title"/>
          </p:nvPr>
        </p:nvSpPr>
        <p:spPr>
          <a:xfrm>
            <a:off x="613678" y="667056"/>
            <a:ext cx="10918793" cy="1325563"/>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dk2"/>
              </a:buClr>
              <a:buSzPts val="3600"/>
              <a:buFont typeface="Calibri"/>
              <a:buNone/>
            </a:pPr>
            <a:r>
              <a:rPr lang="en-US">
                <a:solidFill>
                  <a:schemeClr val="accent1"/>
                </a:solidFill>
              </a:rPr>
              <a:t>Evaluation Used In Funding and Programmatic Decisions </a:t>
            </a:r>
            <a:endParaRPr>
              <a:solidFill>
                <a:schemeClr val="accent1"/>
              </a:solidFill>
            </a:endParaRPr>
          </a:p>
        </p:txBody>
      </p:sp>
      <p:sp>
        <p:nvSpPr>
          <p:cNvPr id="2" name="Google Shape;301;p10">
            <a:extLst>
              <a:ext uri="{FF2B5EF4-FFF2-40B4-BE49-F238E27FC236}">
                <a16:creationId xmlns:a16="http://schemas.microsoft.com/office/drawing/2014/main" id="{3FA29983-7FB2-B5BC-6353-1C7DE357203B}"/>
              </a:ext>
            </a:extLst>
          </p:cNvPr>
          <p:cNvSpPr txBox="1">
            <a:spLocks/>
          </p:cNvSpPr>
          <p:nvPr/>
        </p:nvSpPr>
        <p:spPr>
          <a:xfrm>
            <a:off x="508290" y="1744688"/>
            <a:ext cx="5756511" cy="4374748"/>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indent="0">
              <a:lnSpc>
                <a:spcPct val="107000"/>
              </a:lnSpc>
              <a:spcBef>
                <a:spcPts val="0"/>
              </a:spcBef>
              <a:spcAft>
                <a:spcPts val="800"/>
              </a:spcAft>
              <a:buNone/>
            </a:pPr>
            <a:r>
              <a:rPr lang="en-US" sz="2000">
                <a:solidFill>
                  <a:schemeClr val="accent3"/>
                </a:solidFill>
                <a:effectLst/>
                <a:latin typeface="Calibri" panose="020F0502020204030204" pitchFamily="34" charset="0"/>
                <a:ea typeface="Times New Roman" panose="02020603050405020304" pitchFamily="18" charset="0"/>
                <a:cs typeface="Calibri" panose="020F0502020204030204" pitchFamily="34" charset="0"/>
              </a:rPr>
              <a:t>Drug Abuse Resistance Education (D.A.R.E.)</a:t>
            </a:r>
            <a:endParaRPr lang="en-US" sz="20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00000"/>
              </a:lnSpc>
              <a:buSzPts val="2400"/>
            </a:pPr>
            <a:r>
              <a:rPr lang="en-US" sz="1800" b="0"/>
              <a:t>The D.A.R.E. program, founded in Los Angeles in 1983, became popular across the United States in the following decade. The ensuing group of research studies conducted, including several funded by the federal government, found little to no impact of D.A.R.E. on rates of teen drug use. One randomized longitudinal field experiment that examined the effects of D.A.R.E. participation found no long-term effects and some increases in drug use after participation.</a:t>
            </a:r>
          </a:p>
          <a:p>
            <a:pPr marL="228600" indent="-228600">
              <a:lnSpc>
                <a:spcPct val="100000"/>
              </a:lnSpc>
              <a:buSzPts val="2400"/>
            </a:pPr>
            <a:r>
              <a:rPr lang="en-US" sz="1800" b="0"/>
              <a:t>Revised versions of D.A.R.E. exist today. However, D.A.R.E. America longer receives federal funding due to the strong evidence base showing the original program’s lack of impact.</a:t>
            </a:r>
          </a:p>
        </p:txBody>
      </p:sp>
      <p:sp>
        <p:nvSpPr>
          <p:cNvPr id="4" name="Google Shape;301;p10">
            <a:extLst>
              <a:ext uri="{FF2B5EF4-FFF2-40B4-BE49-F238E27FC236}">
                <a16:creationId xmlns:a16="http://schemas.microsoft.com/office/drawing/2014/main" id="{D4480019-3338-DC6F-3441-2F8BC8235D82}"/>
              </a:ext>
            </a:extLst>
          </p:cNvPr>
          <p:cNvSpPr txBox="1">
            <a:spLocks noGrp="1"/>
          </p:cNvSpPr>
          <p:nvPr>
            <p:ph type="body" idx="2"/>
          </p:nvPr>
        </p:nvSpPr>
        <p:spPr>
          <a:xfrm>
            <a:off x="6456529" y="1744688"/>
            <a:ext cx="5075942" cy="3608361"/>
          </a:xfrm>
          <a:prstGeom prst="rect">
            <a:avLst/>
          </a:prstGeom>
          <a:noFill/>
          <a:ln>
            <a:noFill/>
          </a:ln>
        </p:spPr>
        <p:txBody>
          <a:bodyPr spcFirstLastPara="1" wrap="square" lIns="0" tIns="45700" rIns="91425" bIns="45700" anchor="t" anchorCtr="0">
            <a:noAutofit/>
          </a:bodyPr>
          <a:lstStyle/>
          <a:p>
            <a:pPr marL="0" marR="0" indent="0">
              <a:lnSpc>
                <a:spcPct val="107000"/>
              </a:lnSpc>
              <a:spcBef>
                <a:spcPts val="0"/>
              </a:spcBef>
              <a:spcAft>
                <a:spcPts val="800"/>
              </a:spcAft>
              <a:buNone/>
            </a:pPr>
            <a:r>
              <a:rPr lang="en-US" sz="2000">
                <a:solidFill>
                  <a:schemeClr val="accent3"/>
                </a:solidFill>
                <a:effectLst/>
                <a:latin typeface="Calibri" panose="020F0502020204030204" pitchFamily="34" charset="0"/>
                <a:ea typeface="Times New Roman" panose="02020603050405020304" pitchFamily="18" charset="0"/>
                <a:cs typeface="Calibri" panose="020F0502020204030204" pitchFamily="34" charset="0"/>
              </a:rPr>
              <a:t>Head Start</a:t>
            </a:r>
            <a:endParaRPr lang="en-US" sz="200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r>
              <a:rPr lang="en-US" sz="18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Evidence finds that the program narrowed achievement gap in school readiness between Head Start and general preschool population. But Head Start children still left the program with below average skills and without skills and knowledge that predict student success.</a:t>
            </a:r>
          </a:p>
          <a:p>
            <a:r>
              <a:rPr lang="en-US" sz="1800" b="0">
                <a:solidFill>
                  <a:srgbClr val="0A2645"/>
                </a:solidFill>
                <a:latin typeface="Calibri" panose="020F0502020204030204" pitchFamily="34" charset="0"/>
                <a:ea typeface="Times New Roman" panose="02020603050405020304" pitchFamily="18" charset="0"/>
                <a:cs typeface="Calibri" panose="020F0502020204030204" pitchFamily="34" charset="0"/>
              </a:rPr>
              <a:t>Reauthorization (</a:t>
            </a:r>
            <a:r>
              <a:rPr lang="en-US" sz="1800" b="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Improving Head Start for School Readiness Act of 2007) required low-quality providers to compete for future funding, through new evidence-based Designation Renewal System.</a:t>
            </a:r>
            <a:endParaRPr b="0">
              <a:solidFill>
                <a:srgbClr val="0A2645"/>
              </a:solidFill>
              <a:latin typeface="Calibri" panose="020F0502020204030204" pitchFamily="34" charset="0"/>
              <a:cs typeface="Calibri" panose="020F0502020204030204" pitchFamily="34" charset="0"/>
            </a:endParaRPr>
          </a:p>
          <a:p>
            <a:pPr marL="228600" lvl="0" indent="-228600" algn="l" rtl="0">
              <a:lnSpc>
                <a:spcPct val="100000"/>
              </a:lnSpc>
              <a:spcBef>
                <a:spcPts val="1000"/>
              </a:spcBef>
              <a:spcAft>
                <a:spcPts val="0"/>
              </a:spcAft>
              <a:buClr>
                <a:schemeClr val="accent1"/>
              </a:buClr>
              <a:buSzPts val="2400"/>
              <a:buChar char="•"/>
            </a:pPr>
            <a:endParaRPr/>
          </a:p>
        </p:txBody>
      </p:sp>
      <p:pic>
        <p:nvPicPr>
          <p:cNvPr id="7" name="Google Shape;232;p15">
            <a:extLst>
              <a:ext uri="{FF2B5EF4-FFF2-40B4-BE49-F238E27FC236}">
                <a16:creationId xmlns:a16="http://schemas.microsoft.com/office/drawing/2014/main" id="{8E6A7938-DD9F-A6FD-E269-37A28D173C5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95383" y="5132766"/>
            <a:ext cx="1496494" cy="1496494"/>
          </a:xfrm>
          <a:prstGeom prst="rect">
            <a:avLst/>
          </a:prstGeom>
          <a:noFill/>
          <a:ln>
            <a:noFill/>
          </a:ln>
        </p:spPr>
      </p:pic>
      <p:sp>
        <p:nvSpPr>
          <p:cNvPr id="298" name="Google Shape;298;p10">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20253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311;g1492c180076_0_48"/>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10 Minute Version: More Details</a:t>
            </a:r>
          </a:p>
        </p:txBody>
      </p:sp>
      <p:sp>
        <p:nvSpPr>
          <p:cNvPr id="308" name="Google Shape;308;g1492c180076_0_48"/>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What’s</a:t>
            </a:r>
            <a:r>
              <a:rPr lang="en-US">
                <a:solidFill>
                  <a:schemeClr val="tx1"/>
                </a:solidFill>
              </a:rPr>
              <a:t> at </a:t>
            </a:r>
            <a:r>
              <a:rPr lang="en-US"/>
              <a:t>Risk if We Don’t Evaluate?</a:t>
            </a:r>
            <a:endParaRPr/>
          </a:p>
        </p:txBody>
      </p:sp>
      <p:sp>
        <p:nvSpPr>
          <p:cNvPr id="309" name="Google Shape;309;g1492c180076_0_48"/>
          <p:cNvSpPr txBox="1">
            <a:spLocks noGrp="1"/>
          </p:cNvSpPr>
          <p:nvPr>
            <p:ph type="body" idx="2"/>
          </p:nvPr>
        </p:nvSpPr>
        <p:spPr>
          <a:xfrm>
            <a:off x="675502" y="2378008"/>
            <a:ext cx="8275431" cy="3831599"/>
          </a:xfrm>
          <a:prstGeom prst="rect">
            <a:avLst/>
          </a:prstGeom>
          <a:noFill/>
          <a:ln>
            <a:noFill/>
          </a:ln>
        </p:spPr>
        <p:txBody>
          <a:bodyPr spcFirstLastPara="1" wrap="square" lIns="0" tIns="45700" rIns="91425" bIns="45700" anchor="t" anchorCtr="0">
            <a:noAutofit/>
          </a:bodyPr>
          <a:lstStyle/>
          <a:p>
            <a:r>
              <a:rPr lang="en-US" b="0"/>
              <a:t>We support a program or policy that does not work.</a:t>
            </a:r>
            <a:endParaRPr b="0"/>
          </a:p>
          <a:p>
            <a:r>
              <a:rPr lang="en-US" b="0"/>
              <a:t>We support a program or policy that hinders agency objectives.</a:t>
            </a:r>
            <a:endParaRPr b="0"/>
          </a:p>
          <a:p>
            <a:r>
              <a:rPr lang="en-US" b="0"/>
              <a:t>We may not have funds to support program or policy that does work, if funds committed elsewhere.</a:t>
            </a:r>
            <a:endParaRPr b="0"/>
          </a:p>
          <a:p>
            <a:r>
              <a:rPr lang="en-US" b="0"/>
              <a:t>We can’t demonstrate program or policy value.</a:t>
            </a:r>
            <a:endParaRPr b="0"/>
          </a:p>
          <a:p>
            <a:r>
              <a:rPr lang="en-US" b="0"/>
              <a:t>We can’t show ways to improve.</a:t>
            </a:r>
          </a:p>
          <a:p>
            <a:pPr marL="228600" marR="0" lvl="0" indent="-215900" algn="l" rtl="0">
              <a:lnSpc>
                <a:spcPct val="90000"/>
              </a:lnSpc>
              <a:spcBef>
                <a:spcPts val="0"/>
              </a:spcBef>
              <a:spcAft>
                <a:spcPts val="0"/>
              </a:spcAft>
              <a:buSzPts val="2000"/>
              <a:buChar char="•"/>
            </a:pPr>
            <a:endParaRPr lang="en-US" sz="2400" b="0">
              <a:solidFill>
                <a:srgbClr val="000000"/>
              </a:solidFill>
            </a:endParaRPr>
          </a:p>
          <a:p>
            <a:pPr marL="228600" marR="0" lvl="0" indent="-215900" algn="l" rtl="0">
              <a:lnSpc>
                <a:spcPct val="90000"/>
              </a:lnSpc>
              <a:spcBef>
                <a:spcPts val="0"/>
              </a:spcBef>
              <a:spcAft>
                <a:spcPts val="0"/>
              </a:spcAft>
              <a:buSzPts val="2000"/>
              <a:buChar char="•"/>
            </a:pPr>
            <a:endParaRPr lang="en-US" sz="2400" b="0">
              <a:solidFill>
                <a:srgbClr val="000000"/>
              </a:solidFill>
            </a:endParaRPr>
          </a:p>
          <a:p>
            <a:pPr marL="12700" indent="0">
              <a:spcBef>
                <a:spcPts val="0"/>
              </a:spcBef>
              <a:buSzPts val="2000"/>
              <a:buNone/>
            </a:pPr>
            <a:r>
              <a:rPr lang="en-US" sz="2400">
                <a:solidFill>
                  <a:schemeClr val="accent4"/>
                </a:solidFill>
              </a:rPr>
              <a:t>Existing evidence is often limited, outdated, or can’t be generalized. Evaluation can fill key gaps in our knowledge of what works and why.</a:t>
            </a:r>
          </a:p>
          <a:p>
            <a:pPr marL="228600" marR="0" lvl="0" indent="-215900" algn="l" rtl="0">
              <a:lnSpc>
                <a:spcPct val="90000"/>
              </a:lnSpc>
              <a:spcBef>
                <a:spcPts val="0"/>
              </a:spcBef>
              <a:spcAft>
                <a:spcPts val="0"/>
              </a:spcAft>
              <a:buSzPts val="2000"/>
              <a:buChar char="•"/>
            </a:pPr>
            <a:endParaRPr sz="2400" b="0">
              <a:solidFill>
                <a:srgbClr val="000000"/>
              </a:solidFill>
            </a:endParaRPr>
          </a:p>
          <a:p>
            <a:pPr marL="228600" marR="0" lvl="0" indent="0" algn="l" rtl="0">
              <a:lnSpc>
                <a:spcPct val="90000"/>
              </a:lnSpc>
              <a:spcBef>
                <a:spcPts val="1000"/>
              </a:spcBef>
              <a:spcAft>
                <a:spcPts val="0"/>
              </a:spcAft>
              <a:buNone/>
            </a:pPr>
            <a:endParaRPr sz="2000" b="0"/>
          </a:p>
          <a:p>
            <a:pPr marL="0" lvl="0" indent="0" algn="l" rtl="0">
              <a:lnSpc>
                <a:spcPct val="100000"/>
              </a:lnSpc>
              <a:spcBef>
                <a:spcPts val="1000"/>
              </a:spcBef>
              <a:spcAft>
                <a:spcPts val="0"/>
              </a:spcAft>
              <a:buClr>
                <a:schemeClr val="accent1"/>
              </a:buClr>
              <a:buSzPts val="2200"/>
              <a:buNone/>
            </a:pPr>
            <a:endParaRPr/>
          </a:p>
        </p:txBody>
      </p:sp>
      <p:pic>
        <p:nvPicPr>
          <p:cNvPr id="9" name="Google Shape;232;p15">
            <a:extLst>
              <a:ext uri="{FF2B5EF4-FFF2-40B4-BE49-F238E27FC236}">
                <a16:creationId xmlns:a16="http://schemas.microsoft.com/office/drawing/2014/main" id="{957B5D57-8082-A9ED-A135-626B12606A33}"/>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sp>
        <p:nvSpPr>
          <p:cNvPr id="310" name="Google Shape;310;g1492c180076_0_48">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78466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g1492c180076_0_60"/>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10 Minute Version: More Details</a:t>
            </a:r>
          </a:p>
        </p:txBody>
      </p:sp>
      <p:sp>
        <p:nvSpPr>
          <p:cNvPr id="319" name="Google Shape;319;g1492c180076_0_60"/>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Evaluation is a Key Agency Function</a:t>
            </a:r>
            <a:endParaRPr/>
          </a:p>
        </p:txBody>
      </p:sp>
      <p:sp>
        <p:nvSpPr>
          <p:cNvPr id="320" name="Google Shape;320;g1492c180076_0_60"/>
          <p:cNvSpPr txBox="1">
            <a:spLocks noGrp="1"/>
          </p:cNvSpPr>
          <p:nvPr>
            <p:ph type="body" idx="2"/>
          </p:nvPr>
        </p:nvSpPr>
        <p:spPr>
          <a:xfrm>
            <a:off x="5359449" y="2511392"/>
            <a:ext cx="5653107" cy="3294300"/>
          </a:xfrm>
          <a:prstGeom prst="rect">
            <a:avLst/>
          </a:prstGeom>
          <a:noFill/>
          <a:ln>
            <a:noFill/>
          </a:ln>
        </p:spPr>
        <p:txBody>
          <a:bodyPr spcFirstLastPara="1" wrap="square" lIns="0" tIns="45700" rIns="91425" bIns="45700" anchor="t" anchorCtr="0">
            <a:noAutofit/>
          </a:bodyPr>
          <a:lstStyle/>
          <a:p>
            <a:pPr marL="0" lvl="0" indent="0" algn="l" rtl="0">
              <a:spcBef>
                <a:spcPts val="1000"/>
              </a:spcBef>
              <a:spcAft>
                <a:spcPts val="0"/>
              </a:spcAft>
              <a:buNone/>
            </a:pPr>
            <a:r>
              <a:rPr lang="en-US" sz="2000" b="0"/>
              <a:t>Program evaluation is a key agency function to support its mission. Agencies are required to make the investments needed to support evaluation:</a:t>
            </a:r>
            <a:endParaRPr sz="2800" b="0">
              <a:solidFill>
                <a:srgbClr val="000000"/>
              </a:solidFill>
            </a:endParaRPr>
          </a:p>
          <a:p>
            <a:pPr marL="228600" marR="0" lvl="0" indent="-228600" algn="l" rtl="0">
              <a:lnSpc>
                <a:spcPct val="100000"/>
              </a:lnSpc>
              <a:spcBef>
                <a:spcPts val="1000"/>
              </a:spcBef>
              <a:spcAft>
                <a:spcPts val="0"/>
              </a:spcAft>
              <a:buSzPts val="2000"/>
              <a:buChar char="•"/>
            </a:pPr>
            <a:r>
              <a:rPr lang="en-US" sz="2000"/>
              <a:t>Planning</a:t>
            </a:r>
            <a:endParaRPr sz="2000"/>
          </a:p>
          <a:p>
            <a:pPr marL="228600" marR="0" lvl="0" indent="-228600" algn="l" rtl="0">
              <a:lnSpc>
                <a:spcPct val="100000"/>
              </a:lnSpc>
              <a:spcBef>
                <a:spcPts val="1000"/>
              </a:spcBef>
              <a:spcAft>
                <a:spcPts val="0"/>
              </a:spcAft>
              <a:buSzPts val="2000"/>
              <a:buChar char="•"/>
            </a:pPr>
            <a:r>
              <a:rPr lang="en-US" sz="2000"/>
              <a:t>Time</a:t>
            </a:r>
            <a:endParaRPr sz="2000"/>
          </a:p>
          <a:p>
            <a:pPr marL="228600" marR="0" lvl="0" indent="-228600" algn="l" rtl="0">
              <a:lnSpc>
                <a:spcPct val="100000"/>
              </a:lnSpc>
              <a:spcBef>
                <a:spcPts val="1000"/>
              </a:spcBef>
              <a:spcAft>
                <a:spcPts val="0"/>
              </a:spcAft>
              <a:buSzPts val="2000"/>
              <a:buChar char="•"/>
            </a:pPr>
            <a:r>
              <a:rPr lang="en-US" sz="2000"/>
              <a:t>Funding</a:t>
            </a:r>
            <a:endParaRPr sz="2000"/>
          </a:p>
          <a:p>
            <a:pPr marL="228600" marR="0" lvl="0" indent="-228600" algn="l" rtl="0">
              <a:lnSpc>
                <a:spcPct val="100000"/>
              </a:lnSpc>
              <a:spcBef>
                <a:spcPts val="1000"/>
              </a:spcBef>
              <a:spcAft>
                <a:spcPts val="0"/>
              </a:spcAft>
              <a:buSzPts val="2000"/>
              <a:buChar char="•"/>
            </a:pPr>
            <a:r>
              <a:rPr lang="en-US" sz="2000"/>
              <a:t>Staff</a:t>
            </a:r>
          </a:p>
          <a:p>
            <a:pPr marL="228600" marR="0" lvl="0" indent="-228600" algn="l" rtl="0">
              <a:lnSpc>
                <a:spcPct val="100000"/>
              </a:lnSpc>
              <a:spcBef>
                <a:spcPts val="1000"/>
              </a:spcBef>
              <a:spcAft>
                <a:spcPts val="0"/>
              </a:spcAft>
              <a:buSzPts val="2000"/>
              <a:buChar char="•"/>
            </a:pPr>
            <a:endParaRPr lang="en-US" sz="2000">
              <a:solidFill>
                <a:srgbClr val="ED7D31"/>
              </a:solidFill>
            </a:endParaRPr>
          </a:p>
          <a:p>
            <a:pPr marL="0" indent="0">
              <a:lnSpc>
                <a:spcPct val="100000"/>
              </a:lnSpc>
              <a:buSzPts val="2000"/>
              <a:buNone/>
            </a:pPr>
            <a:r>
              <a:rPr lang="en-US" sz="1600" b="0">
                <a:latin typeface="Calibri" panose="020F0502020204030204" pitchFamily="34" charset="0"/>
                <a:cs typeface="Calibri" panose="020F0502020204030204" pitchFamily="34" charset="0"/>
              </a:rPr>
              <a:t>Sources: Foundations for Evidence-Based </a:t>
            </a:r>
            <a:br>
              <a:rPr lang="en-US" sz="1600" b="0">
                <a:latin typeface="Calibri" panose="020F0502020204030204" pitchFamily="34" charset="0"/>
                <a:cs typeface="Calibri" panose="020F0502020204030204" pitchFamily="34" charset="0"/>
              </a:rPr>
            </a:br>
            <a:r>
              <a:rPr lang="en-US" sz="1600" b="0">
                <a:latin typeface="Calibri" panose="020F0502020204030204" pitchFamily="34" charset="0"/>
                <a:cs typeface="Calibri" panose="020F0502020204030204" pitchFamily="34" charset="0"/>
              </a:rPr>
              <a:t>Policymaking Act of 2018 (Public Law 115-435); </a:t>
            </a:r>
            <a:br>
              <a:rPr lang="en-US" sz="1600" b="0">
                <a:latin typeface="Calibri" panose="020F0502020204030204" pitchFamily="34" charset="0"/>
                <a:cs typeface="Calibri" panose="020F0502020204030204" pitchFamily="34" charset="0"/>
              </a:rPr>
            </a:br>
            <a:r>
              <a:rPr lang="en-US" sz="1600" b="0">
                <a:latin typeface="Calibri" panose="020F0502020204030204" pitchFamily="34" charset="0"/>
                <a:cs typeface="Calibri" panose="020F0502020204030204" pitchFamily="34" charset="0"/>
              </a:rPr>
              <a:t>Memorandum M-21-2 (OMB); Memorandum M-19-23 (OMB).</a:t>
            </a:r>
          </a:p>
          <a:p>
            <a:pPr marL="228600" marR="0" lvl="0" indent="-228600" algn="l" rtl="0">
              <a:lnSpc>
                <a:spcPct val="100000"/>
              </a:lnSpc>
              <a:spcBef>
                <a:spcPts val="1000"/>
              </a:spcBef>
              <a:spcAft>
                <a:spcPts val="0"/>
              </a:spcAft>
              <a:buSzPts val="2000"/>
              <a:buChar char="•"/>
            </a:pPr>
            <a:endParaRPr sz="2800">
              <a:solidFill>
                <a:srgbClr val="ED7D31"/>
              </a:solidFill>
            </a:endParaRPr>
          </a:p>
          <a:p>
            <a:pPr marL="0" marR="0" lvl="0" indent="0" algn="l" rtl="0">
              <a:lnSpc>
                <a:spcPct val="90000"/>
              </a:lnSpc>
              <a:spcBef>
                <a:spcPts val="1000"/>
              </a:spcBef>
              <a:spcAft>
                <a:spcPts val="0"/>
              </a:spcAft>
              <a:buNone/>
            </a:pPr>
            <a:endParaRPr sz="2800" b="0">
              <a:solidFill>
                <a:srgbClr val="000000"/>
              </a:solidFill>
            </a:endParaRPr>
          </a:p>
          <a:p>
            <a:pPr marL="228600" marR="0" lvl="0" indent="0" algn="l" rtl="0">
              <a:lnSpc>
                <a:spcPct val="90000"/>
              </a:lnSpc>
              <a:spcBef>
                <a:spcPts val="1000"/>
              </a:spcBef>
              <a:spcAft>
                <a:spcPts val="0"/>
              </a:spcAft>
              <a:buNone/>
            </a:pPr>
            <a:endParaRPr sz="2000" b="0"/>
          </a:p>
          <a:p>
            <a:pPr marL="0" lvl="0" indent="0" algn="l" rtl="0">
              <a:lnSpc>
                <a:spcPct val="100000"/>
              </a:lnSpc>
              <a:spcBef>
                <a:spcPts val="1000"/>
              </a:spcBef>
              <a:spcAft>
                <a:spcPts val="0"/>
              </a:spcAft>
              <a:buClr>
                <a:schemeClr val="accent1"/>
              </a:buClr>
              <a:buSzPts val="2200"/>
              <a:buNone/>
            </a:pPr>
            <a:endParaRPr/>
          </a:p>
        </p:txBody>
      </p:sp>
      <p:pic>
        <p:nvPicPr>
          <p:cNvPr id="2" name="Google Shape;313;g1492c180076_0_48">
            <a:extLst>
              <a:ext uri="{FF2B5EF4-FFF2-40B4-BE49-F238E27FC236}">
                <a16:creationId xmlns:a16="http://schemas.microsoft.com/office/drawing/2014/main" id="{71A43DEA-4C8C-90BD-7462-448292BD0ED9}"/>
              </a:ext>
              <a:ext uri="{C183D7F6-B498-43B3-948B-1728B52AA6E4}">
                <adec:decorative xmlns:adec="http://schemas.microsoft.com/office/drawing/2017/decorative" val="1"/>
              </a:ext>
            </a:extLst>
          </p:cNvPr>
          <p:cNvPicPr preferRelativeResize="0">
            <a:picLocks noChangeAspect="1"/>
          </p:cNvPicPr>
          <p:nvPr/>
        </p:nvPicPr>
        <p:blipFill>
          <a:blip r:embed="rId3">
            <a:alphaModFix/>
          </a:blip>
          <a:stretch>
            <a:fillRect/>
          </a:stretch>
        </p:blipFill>
        <p:spPr>
          <a:xfrm>
            <a:off x="496569" y="2075405"/>
            <a:ext cx="4480560" cy="4480560"/>
          </a:xfrm>
          <a:prstGeom prst="rect">
            <a:avLst/>
          </a:prstGeom>
          <a:noFill/>
          <a:ln>
            <a:noFill/>
          </a:ln>
        </p:spPr>
      </p:pic>
      <p:pic>
        <p:nvPicPr>
          <p:cNvPr id="9" name="Google Shape;232;p15">
            <a:extLst>
              <a:ext uri="{FF2B5EF4-FFF2-40B4-BE49-F238E27FC236}">
                <a16:creationId xmlns:a16="http://schemas.microsoft.com/office/drawing/2014/main" id="{DEFF735E-B836-696C-A41C-60BDD9F8E08A}"/>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0268375" y="5057445"/>
            <a:ext cx="1496494" cy="1496494"/>
          </a:xfrm>
          <a:prstGeom prst="rect">
            <a:avLst/>
          </a:prstGeom>
          <a:noFill/>
          <a:ln>
            <a:noFill/>
          </a:ln>
        </p:spPr>
      </p:pic>
      <p:sp>
        <p:nvSpPr>
          <p:cNvPr id="321" name="Google Shape;321;g1492c180076_0_60">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6401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g1492c180076_0_60"/>
          <p:cNvSpPr txBox="1">
            <a:spLocks noGrp="1"/>
          </p:cNvSpPr>
          <p:nvPr>
            <p:ph type="body" idx="3"/>
          </p:nvPr>
        </p:nvSpPr>
        <p:spPr>
          <a:xfrm>
            <a:off x="2736850" y="107653"/>
            <a:ext cx="2908576" cy="410400"/>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319" name="Google Shape;319;g1492c180076_0_60"/>
          <p:cNvSpPr txBox="1">
            <a:spLocks noGrp="1"/>
          </p:cNvSpPr>
          <p:nvPr>
            <p:ph type="title"/>
          </p:nvPr>
        </p:nvSpPr>
        <p:spPr>
          <a:xfrm>
            <a:off x="529728" y="815353"/>
            <a:ext cx="7113018" cy="960438"/>
          </a:xfrm>
          <a:prstGeom prst="rect">
            <a:avLst/>
          </a:prstGeom>
          <a:solidFill>
            <a:schemeClr val="lt1"/>
          </a:solidFill>
          <a:ln>
            <a:noFill/>
          </a:ln>
        </p:spPr>
        <p:txBody>
          <a:bodyPr spcFirstLastPara="1" wrap="square" lIns="0" tIns="45700" rIns="91425" bIns="45700" anchor="ctr" anchorCtr="0">
            <a:normAutofit fontScale="90000"/>
          </a:bodyPr>
          <a:lstStyle/>
          <a:p>
            <a:pPr marL="0" lvl="0" indent="0" algn="l" rtl="0">
              <a:lnSpc>
                <a:spcPct val="100000"/>
              </a:lnSpc>
              <a:spcBef>
                <a:spcPts val="0"/>
              </a:spcBef>
              <a:spcAft>
                <a:spcPts val="0"/>
              </a:spcAft>
              <a:buClr>
                <a:schemeClr val="accent1"/>
              </a:buClr>
              <a:buSzPts val="3600"/>
              <a:buFont typeface="Calibri"/>
              <a:buNone/>
            </a:pPr>
            <a:r>
              <a:rPr lang="en-US"/>
              <a:t>Options to Find Resources for Evaluation</a:t>
            </a:r>
            <a:endParaRPr/>
          </a:p>
        </p:txBody>
      </p:sp>
      <p:graphicFrame>
        <p:nvGraphicFramePr>
          <p:cNvPr id="2" name="Diagram 1" descr="Diagram, Time, Money, Staff">
            <a:extLst>
              <a:ext uri="{FF2B5EF4-FFF2-40B4-BE49-F238E27FC236}">
                <a16:creationId xmlns:a16="http://schemas.microsoft.com/office/drawing/2014/main" id="{195F9769-97A2-55DD-3645-96A9FE517B41}"/>
              </a:ext>
            </a:extLst>
          </p:cNvPr>
          <p:cNvGraphicFramePr/>
          <p:nvPr>
            <p:extLst>
              <p:ext uri="{D42A27DB-BD31-4B8C-83A1-F6EECF244321}">
                <p14:modId xmlns:p14="http://schemas.microsoft.com/office/powerpoint/2010/main" val="4128997914"/>
              </p:ext>
            </p:extLst>
          </p:nvPr>
        </p:nvGraphicFramePr>
        <p:xfrm>
          <a:off x="855138" y="1210593"/>
          <a:ext cx="1026637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oogle Shape;232;p15">
            <a:extLst>
              <a:ext uri="{FF2B5EF4-FFF2-40B4-BE49-F238E27FC236}">
                <a16:creationId xmlns:a16="http://schemas.microsoft.com/office/drawing/2014/main" id="{5D75DD7C-86C9-CB3E-FF2A-570290E11A2F}"/>
              </a:ext>
              <a:ext uri="{C183D7F6-B498-43B3-948B-1728B52AA6E4}">
                <adec:decorative xmlns:adec="http://schemas.microsoft.com/office/drawing/2017/decorative" val="1"/>
              </a:ext>
            </a:extLst>
          </p:cNvPr>
          <p:cNvPicPr preferRelativeResize="0"/>
          <p:nvPr/>
        </p:nvPicPr>
        <p:blipFill rotWithShape="1">
          <a:blip r:embed="rId8">
            <a:alphaModFix/>
          </a:blip>
          <a:srcRect/>
          <a:stretch/>
        </p:blipFill>
        <p:spPr>
          <a:xfrm>
            <a:off x="10676429" y="5361506"/>
            <a:ext cx="1496494" cy="1496494"/>
          </a:xfrm>
          <a:prstGeom prst="rect">
            <a:avLst/>
          </a:prstGeom>
          <a:noFill/>
          <a:ln>
            <a:noFill/>
          </a:ln>
        </p:spPr>
      </p:pic>
      <p:sp>
        <p:nvSpPr>
          <p:cNvPr id="321" name="Google Shape;321;g1492c180076_0_60">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71036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C1C526-5672-D502-EE5D-39E67E7D5B7E}"/>
              </a:ext>
            </a:extLst>
          </p:cNvPr>
          <p:cNvSpPr>
            <a:spLocks noGrp="1"/>
          </p:cNvSpPr>
          <p:nvPr>
            <p:ph type="title" idx="4294967295"/>
          </p:nvPr>
        </p:nvSpPr>
        <p:spPr>
          <a:xfrm>
            <a:off x="684213" y="2314575"/>
            <a:ext cx="8278812" cy="2019300"/>
          </a:xfrm>
          <a:prstGeom prst="rect">
            <a:avLst/>
          </a:prstGeom>
          <a:noFill/>
          <a:ln>
            <a:noFill/>
            <a:prstDash/>
          </a:ln>
          <a:effectLst/>
        </p:spPr>
        <p:txBody>
          <a:bodyPr rot="0" spcFirstLastPara="1" vertOverflow="overflow" horzOverflow="overflow" vert="horz" wrap="square" lIns="0" tIns="45700" rIns="91425" bIns="45700" numCol="1" spcCol="0" rtlCol="0" fromWordArt="0" anchor="ctr" anchorCtr="0" forceAA="0" compatLnSpc="1">
            <a:prstTxWarp prst="textNoShape">
              <a:avLst/>
            </a:prstTxWarp>
            <a:normAutofit/>
          </a:bodyPr>
          <a:lstStyle/>
          <a:p>
            <a:pPr marL="457200" marR="0" lvl="0" indent="-228600" algn="l" defTabSz="914400" rtl="0" eaLnBrk="1" fontAlgn="auto" latinLnBrk="0" hangingPunct="1">
              <a:lnSpc>
                <a:spcPct val="90000"/>
              </a:lnSpc>
              <a:spcBef>
                <a:spcPts val="1000"/>
              </a:spcBef>
              <a:spcAft>
                <a:spcPts val="0"/>
              </a:spcAft>
              <a:buClr>
                <a:schemeClr val="lt1"/>
              </a:buClr>
              <a:buSzPts val="5400"/>
              <a:buFont typeface="Arial"/>
              <a:buNone/>
              <a:tabLst/>
              <a:defRPr/>
            </a:pPr>
            <a:r>
              <a:rPr kumimoji="0" lang="en-US" sz="5400" b="0" i="0" u="none" strike="noStrike" kern="0" cap="none" spc="0" normalizeH="0" baseline="0" noProof="0">
                <a:ln>
                  <a:noFill/>
                </a:ln>
                <a:solidFill>
                  <a:schemeClr val="bg1"/>
                </a:solidFill>
                <a:effectLst/>
                <a:uLnTx/>
                <a:uFillTx/>
                <a:latin typeface="Calibri"/>
                <a:ea typeface="Calibri"/>
                <a:cs typeface="Calibri"/>
                <a:sym typeface="Calibri"/>
              </a:rPr>
              <a:t>Questions?</a:t>
            </a:r>
            <a:endParaRPr kumimoji="0" lang="en-US" sz="5400" b="0" i="0" u="none" strike="noStrike" kern="0" cap="none" spc="0" normalizeH="0" baseline="0" noProof="0">
              <a:ln>
                <a:noFill/>
              </a:ln>
              <a:solidFill>
                <a:schemeClr val="lt1"/>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07792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3" name="Google Shape;263;p4"/>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10 Minute Version: More Details </a:t>
            </a:r>
            <a:endParaRPr sz="1400"/>
          </a:p>
        </p:txBody>
      </p:sp>
      <p:sp>
        <p:nvSpPr>
          <p:cNvPr id="260" name="Google Shape;260;p4"/>
          <p:cNvSpPr txBox="1">
            <a:spLocks noGrp="1"/>
          </p:cNvSpPr>
          <p:nvPr>
            <p:ph type="title"/>
          </p:nvPr>
        </p:nvSpPr>
        <p:spPr>
          <a:xfrm>
            <a:off x="675503" y="1052308"/>
            <a:ext cx="9547654"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Evaluation is a Tool to Answer Questions</a:t>
            </a:r>
            <a:endParaRPr/>
          </a:p>
        </p:txBody>
      </p:sp>
      <p:sp>
        <p:nvSpPr>
          <p:cNvPr id="261" name="Google Shape;261;p4"/>
          <p:cNvSpPr txBox="1">
            <a:spLocks noGrp="1"/>
          </p:cNvSpPr>
          <p:nvPr>
            <p:ph type="body" idx="1"/>
          </p:nvPr>
        </p:nvSpPr>
        <p:spPr>
          <a:xfrm>
            <a:off x="659529" y="2377871"/>
            <a:ext cx="7283933" cy="3427821"/>
          </a:xfrm>
          <a:prstGeom prst="rect">
            <a:avLst/>
          </a:prstGeom>
          <a:noFill/>
          <a:ln>
            <a:noFill/>
          </a:ln>
        </p:spPr>
        <p:txBody>
          <a:bodyPr spcFirstLastPara="1" wrap="square" lIns="0" tIns="45700" rIns="91425" bIns="45700" anchor="t" anchorCtr="0">
            <a:noAutofit/>
          </a:bodyPr>
          <a:lstStyle/>
          <a:p>
            <a:pPr marL="228600" indent="-228600">
              <a:lnSpc>
                <a:spcPct val="100000"/>
              </a:lnSpc>
              <a:buSzPts val="2000"/>
            </a:pPr>
            <a:r>
              <a:rPr lang="en-US" sz="2400" b="0"/>
              <a:t>Are we meeting our objectives and reaching our goals?</a:t>
            </a:r>
          </a:p>
          <a:p>
            <a:pPr marL="685800" lvl="1" indent="-228600">
              <a:lnSpc>
                <a:spcPct val="100000"/>
              </a:lnSpc>
            </a:pPr>
            <a:r>
              <a:rPr lang="en-US" sz="2400"/>
              <a:t>Evidence to demonstrate success</a:t>
            </a:r>
          </a:p>
          <a:p>
            <a:pPr marL="685800" lvl="1" indent="-228600">
              <a:lnSpc>
                <a:spcPct val="100000"/>
              </a:lnSpc>
            </a:pPr>
            <a:r>
              <a:rPr lang="en-US" sz="2400" b="0"/>
              <a:t>Justify funding requests </a:t>
            </a:r>
          </a:p>
          <a:p>
            <a:pPr marL="228600" indent="-228600">
              <a:lnSpc>
                <a:spcPct val="100000"/>
              </a:lnSpc>
              <a:buSzPts val="2000"/>
            </a:pPr>
            <a:r>
              <a:rPr lang="en-US" sz="2400" b="0"/>
              <a:t>Continuous quality improvement</a:t>
            </a:r>
          </a:p>
          <a:p>
            <a:pPr marL="685800" lvl="1" indent="-228600">
              <a:lnSpc>
                <a:spcPct val="100000"/>
              </a:lnSpc>
            </a:pPr>
            <a:r>
              <a:rPr lang="en-US" sz="2400"/>
              <a:t>What works, for whom, under what circumstances, and why?</a:t>
            </a:r>
          </a:p>
          <a:p>
            <a:pPr marL="685800" lvl="1" indent="-228600">
              <a:lnSpc>
                <a:spcPct val="100000"/>
              </a:lnSpc>
            </a:pPr>
            <a:r>
              <a:rPr lang="en-US" sz="2400"/>
              <a:t>Do we have the right people in the right places?</a:t>
            </a:r>
          </a:p>
          <a:p>
            <a:pPr marL="685800" lvl="1" indent="-228600">
              <a:lnSpc>
                <a:spcPct val="100000"/>
              </a:lnSpc>
            </a:pPr>
            <a:r>
              <a:rPr lang="en-US" sz="2400"/>
              <a:t>How</a:t>
            </a:r>
            <a:r>
              <a:rPr lang="en-US" sz="2400" b="0"/>
              <a:t> can we improve processes or workstreams?</a:t>
            </a:r>
            <a:endParaRPr sz="2000" b="0">
              <a:latin typeface="Calibri"/>
              <a:ea typeface="Calibri"/>
              <a:cs typeface="Calibri"/>
              <a:sym typeface="Calibri"/>
            </a:endParaRPr>
          </a:p>
          <a:p>
            <a:pPr marL="228600" lvl="0" indent="-101600" algn="l" rtl="0">
              <a:lnSpc>
                <a:spcPct val="100000"/>
              </a:lnSpc>
              <a:spcBef>
                <a:spcPts val="1000"/>
              </a:spcBef>
              <a:spcAft>
                <a:spcPts val="0"/>
              </a:spcAft>
              <a:buClr>
                <a:schemeClr val="accent1"/>
              </a:buClr>
              <a:buSzPts val="2000"/>
              <a:buNone/>
            </a:pPr>
            <a:endParaRPr sz="2000" b="0">
              <a:latin typeface="Calibri"/>
              <a:ea typeface="Calibri"/>
              <a:cs typeface="Calibri"/>
              <a:sym typeface="Calibri"/>
            </a:endParaRPr>
          </a:p>
          <a:p>
            <a:pPr marL="0" lvl="0" indent="0" algn="l" rtl="0">
              <a:lnSpc>
                <a:spcPct val="100000"/>
              </a:lnSpc>
              <a:spcBef>
                <a:spcPts val="1000"/>
              </a:spcBef>
              <a:spcAft>
                <a:spcPts val="0"/>
              </a:spcAft>
              <a:buClr>
                <a:schemeClr val="accent1"/>
              </a:buClr>
              <a:buSzPts val="2200"/>
              <a:buNone/>
            </a:pPr>
            <a:endParaRPr/>
          </a:p>
          <a:p>
            <a:pPr marL="0" lvl="0" indent="0" algn="l" rtl="0">
              <a:lnSpc>
                <a:spcPct val="100000"/>
              </a:lnSpc>
              <a:spcBef>
                <a:spcPts val="1000"/>
              </a:spcBef>
              <a:spcAft>
                <a:spcPts val="0"/>
              </a:spcAft>
              <a:buClr>
                <a:schemeClr val="accent1"/>
              </a:buClr>
              <a:buSzPts val="2200"/>
              <a:buNone/>
            </a:pPr>
            <a:endParaRPr/>
          </a:p>
          <a:p>
            <a:pPr marL="0" lvl="0" indent="0" algn="l" rtl="0">
              <a:lnSpc>
                <a:spcPct val="100000"/>
              </a:lnSpc>
              <a:spcBef>
                <a:spcPts val="1000"/>
              </a:spcBef>
              <a:spcAft>
                <a:spcPts val="0"/>
              </a:spcAft>
              <a:buClr>
                <a:schemeClr val="accent1"/>
              </a:buClr>
              <a:buSzPts val="2200"/>
              <a:buNone/>
            </a:pPr>
            <a:endParaRPr/>
          </a:p>
        </p:txBody>
      </p:sp>
      <p:pic>
        <p:nvPicPr>
          <p:cNvPr id="8" name="Google Shape;232;p15">
            <a:extLst>
              <a:ext uri="{FF2B5EF4-FFF2-40B4-BE49-F238E27FC236}">
                <a16:creationId xmlns:a16="http://schemas.microsoft.com/office/drawing/2014/main" id="{BD28BBFD-15B1-7C49-7A28-CF8E4A301F16}"/>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pic>
        <p:nvPicPr>
          <p:cNvPr id="2" name="Picture 1">
            <a:extLst>
              <a:ext uri="{FF2B5EF4-FFF2-40B4-BE49-F238E27FC236}">
                <a16:creationId xmlns:a16="http://schemas.microsoft.com/office/drawing/2014/main" id="{4BFA09F5-453A-1440-95D8-13612964FDB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711440" y="1052308"/>
            <a:ext cx="4480560" cy="4480560"/>
          </a:xfrm>
          <a:prstGeom prst="rect">
            <a:avLst/>
          </a:prstGeom>
        </p:spPr>
      </p:pic>
      <p:sp>
        <p:nvSpPr>
          <p:cNvPr id="262" name="Google Shape;262;p4">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41660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BC5BF6-B4F7-6773-FC9C-19915DE8F8F7}"/>
              </a:ext>
            </a:extLst>
          </p:cNvPr>
          <p:cNvSpPr txBox="1">
            <a:spLocks/>
          </p:cNvSpPr>
          <p:nvPr/>
        </p:nvSpPr>
        <p:spPr>
          <a:xfrm>
            <a:off x="648716" y="523621"/>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a:solidFill>
                  <a:schemeClr val="bg1"/>
                </a:solidFill>
              </a:rPr>
              <a:t>The Federal Evaluation Toolkit</a:t>
            </a:r>
          </a:p>
        </p:txBody>
      </p:sp>
      <p:sp>
        <p:nvSpPr>
          <p:cNvPr id="2" name="Title 1">
            <a:extLst>
              <a:ext uri="{FF2B5EF4-FFF2-40B4-BE49-F238E27FC236}">
                <a16:creationId xmlns:a16="http://schemas.microsoft.com/office/drawing/2014/main" id="{91578F86-A15B-3CE6-C226-252F5352F6FA}"/>
              </a:ext>
            </a:extLst>
          </p:cNvPr>
          <p:cNvSpPr>
            <a:spLocks noGrp="1"/>
          </p:cNvSpPr>
          <p:nvPr>
            <p:ph type="title" idx="4294967295"/>
          </p:nvPr>
        </p:nvSpPr>
        <p:spPr>
          <a:xfrm>
            <a:off x="838200" y="1312499"/>
            <a:ext cx="10515600" cy="1325563"/>
          </a:xfrm>
        </p:spPr>
        <p:txBody>
          <a:bodyPr>
            <a:normAutofit/>
          </a:bodyPr>
          <a:lstStyle/>
          <a:p>
            <a:pPr algn="ctr"/>
            <a:r>
              <a:rPr lang="en-US" sz="2800">
                <a:solidFill>
                  <a:schemeClr val="bg1"/>
                </a:solidFill>
              </a:rPr>
              <a:t>Acknowledgments </a:t>
            </a:r>
            <a:endParaRPr lang="en-US" sz="2800"/>
          </a:p>
        </p:txBody>
      </p:sp>
      <p:sp>
        <p:nvSpPr>
          <p:cNvPr id="4" name="Text Placeholder 3">
            <a:extLst>
              <a:ext uri="{FF2B5EF4-FFF2-40B4-BE49-F238E27FC236}">
                <a16:creationId xmlns:a16="http://schemas.microsoft.com/office/drawing/2014/main" id="{918CDC11-16D7-C30B-0DA0-63FAFDE22C59}"/>
              </a:ext>
            </a:extLst>
          </p:cNvPr>
          <p:cNvSpPr>
            <a:spLocks noGrp="1"/>
          </p:cNvSpPr>
          <p:nvPr>
            <p:ph type="body" idx="3"/>
          </p:nvPr>
        </p:nvSpPr>
        <p:spPr>
          <a:xfrm>
            <a:off x="692150" y="2317071"/>
            <a:ext cx="9858375" cy="3382393"/>
          </a:xfrm>
        </p:spPr>
        <p:txBody>
          <a:bodyPr>
            <a:normAutofit lnSpcReduction="10000"/>
          </a:bodyPr>
          <a:lstStyle/>
          <a:p>
            <a:endParaRPr lang="en-US" sz="800"/>
          </a:p>
          <a:p>
            <a:pPr>
              <a:spcBef>
                <a:spcPts val="1000"/>
              </a:spcBef>
              <a:buClr>
                <a:schemeClr val="accent2"/>
              </a:buClr>
              <a:buSzPts val="9000"/>
            </a:pPr>
            <a:r>
              <a:rPr lang="en-US" sz="1600" b="1">
                <a:solidFill>
                  <a:schemeClr val="bg1"/>
                </a:solidFill>
              </a:rPr>
              <a:t>Partners </a:t>
            </a:r>
          </a:p>
          <a:p>
            <a:r>
              <a:rPr lang="en-US" sz="1600"/>
              <a:t>Danielle Berman (Office of Management and Budget)</a:t>
            </a:r>
          </a:p>
          <a:p>
            <a:r>
              <a:rPr lang="en-US" sz="1600"/>
              <a:t>Lauren Deutsch (Office of Management and Budget)</a:t>
            </a:r>
          </a:p>
          <a:p>
            <a:r>
              <a:rPr lang="en-US" sz="1600"/>
              <a:t>Diana Epstein (Office of Management and Budget)</a:t>
            </a:r>
          </a:p>
          <a:p>
            <a:r>
              <a:rPr lang="en-US" sz="1600"/>
              <a:t>Susan Jenkins (Office of the Assistant Secretary for Planning and Evaluation)</a:t>
            </a:r>
          </a:p>
          <a:p>
            <a:r>
              <a:rPr lang="en-US" sz="1600"/>
              <a:t>Daniel Kim (Office of the Assistant Secretary for Planning and Evaluation)</a:t>
            </a:r>
          </a:p>
          <a:p>
            <a:r>
              <a:rPr lang="en-US" sz="1600"/>
              <a:t>Erika </a:t>
            </a:r>
            <a:r>
              <a:rPr lang="en-US" sz="1600" err="1"/>
              <a:t>Liliedahl</a:t>
            </a:r>
            <a:r>
              <a:rPr lang="en-US" sz="1600"/>
              <a:t> (Office of Management and Budget)</a:t>
            </a:r>
          </a:p>
          <a:p>
            <a:r>
              <a:rPr lang="en-US" sz="1600"/>
              <a:t>Erica Zielewski (Office of Management and Budget)</a:t>
            </a:r>
          </a:p>
          <a:p>
            <a:endParaRPr lang="en-US" sz="1600"/>
          </a:p>
          <a:p>
            <a:pPr>
              <a:spcBef>
                <a:spcPts val="1000"/>
              </a:spcBef>
              <a:buClr>
                <a:schemeClr val="accent2"/>
              </a:buClr>
              <a:buSzPts val="9000"/>
            </a:pPr>
            <a:r>
              <a:rPr lang="en-US" sz="1600" b="1">
                <a:solidFill>
                  <a:schemeClr val="bg1"/>
                </a:solidFill>
              </a:rPr>
              <a:t>Advising Committee </a:t>
            </a:r>
          </a:p>
          <a:p>
            <a:r>
              <a:rPr lang="en-US" sz="1600"/>
              <a:t>Kriti Jain (Administration for Children and Families) </a:t>
            </a:r>
          </a:p>
          <a:p>
            <a:r>
              <a:rPr lang="en-US" sz="1600"/>
              <a:t>Kelly Bidwell (General Services Administration)</a:t>
            </a:r>
          </a:p>
          <a:p>
            <a:r>
              <a:rPr lang="en-US" sz="1600"/>
              <a:t>Dan Kidder (Centers for Disease Control and Prevention) </a:t>
            </a:r>
          </a:p>
          <a:p>
            <a:r>
              <a:rPr lang="en-US" sz="1600"/>
              <a:t>Rebecca Kruse (Department of Homeland Security) </a:t>
            </a:r>
          </a:p>
          <a:p>
            <a:endParaRPr lang="en-US" sz="800"/>
          </a:p>
          <a:p>
            <a:endParaRPr lang="en-US" sz="800"/>
          </a:p>
          <a:p>
            <a:endParaRPr lang="en-US" sz="1600"/>
          </a:p>
        </p:txBody>
      </p:sp>
    </p:spTree>
    <p:extLst>
      <p:ext uri="{BB962C8B-B14F-4D97-AF65-F5344CB8AC3E}">
        <p14:creationId xmlns:p14="http://schemas.microsoft.com/office/powerpoint/2010/main" val="272395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10"/>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300" name="Google Shape;300;p10"/>
          <p:cNvSpPr txBox="1">
            <a:spLocks noGrp="1"/>
          </p:cNvSpPr>
          <p:nvPr>
            <p:ph type="title"/>
          </p:nvPr>
        </p:nvSpPr>
        <p:spPr>
          <a:xfrm>
            <a:off x="542337" y="771866"/>
            <a:ext cx="11251455" cy="1325563"/>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dk2"/>
              </a:buClr>
              <a:buSzPts val="3600"/>
              <a:buFont typeface="Calibri"/>
              <a:buNone/>
            </a:pPr>
            <a:r>
              <a:rPr lang="en-US"/>
              <a:t>Evaluating Factors Influencing </a:t>
            </a:r>
            <a:r>
              <a:rPr lang="en-US">
                <a:solidFill>
                  <a:schemeClr val="accent1"/>
                </a:solidFill>
              </a:rPr>
              <a:t>Flood Insurance Coverage for Single-Family Homes i</a:t>
            </a:r>
            <a:r>
              <a:rPr lang="en-US">
                <a:solidFill>
                  <a:srgbClr val="0A2645"/>
                </a:solidFill>
              </a:rPr>
              <a:t>n Two States (Pilot)</a:t>
            </a:r>
            <a:endParaRPr>
              <a:solidFill>
                <a:srgbClr val="0A2645"/>
              </a:solidFill>
            </a:endParaRPr>
          </a:p>
        </p:txBody>
      </p:sp>
      <p:sp>
        <p:nvSpPr>
          <p:cNvPr id="9" name="Google Shape;301;p10">
            <a:extLst>
              <a:ext uri="{FF2B5EF4-FFF2-40B4-BE49-F238E27FC236}">
                <a16:creationId xmlns:a16="http://schemas.microsoft.com/office/drawing/2014/main" id="{72CD8FDF-350B-E162-47E1-CBE032CAA568}"/>
              </a:ext>
            </a:extLst>
          </p:cNvPr>
          <p:cNvSpPr txBox="1">
            <a:spLocks/>
          </p:cNvSpPr>
          <p:nvPr/>
        </p:nvSpPr>
        <p:spPr>
          <a:xfrm>
            <a:off x="662251" y="2351177"/>
            <a:ext cx="5221715" cy="3991272"/>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SzPts val="2400"/>
              <a:buNone/>
            </a:pPr>
            <a:r>
              <a:rPr lang="en-US">
                <a:solidFill>
                  <a:srgbClr val="C00000"/>
                </a:solidFill>
              </a:rPr>
              <a:t>Questions about Implementation</a:t>
            </a:r>
          </a:p>
          <a:p>
            <a:pPr marL="342900" indent="-342900">
              <a:lnSpc>
                <a:spcPct val="100000"/>
              </a:lnSpc>
              <a:spcBef>
                <a:spcPts val="0"/>
              </a:spcBef>
              <a:buSzPts val="2400"/>
            </a:pPr>
            <a:r>
              <a:rPr lang="en-US" sz="2000" b="0"/>
              <a:t>Examine the number and proportion of homes located in Special Flood Hazard Areas (SFHAs) that have mortgages secured by the Federal Housing Authority (FHA).</a:t>
            </a:r>
          </a:p>
          <a:p>
            <a:pPr marL="342900" indent="-342900">
              <a:lnSpc>
                <a:spcPct val="100000"/>
              </a:lnSpc>
              <a:spcBef>
                <a:spcPts val="0"/>
              </a:spcBef>
              <a:buSzPts val="2400"/>
            </a:pPr>
            <a:r>
              <a:rPr lang="en-US" sz="2000" b="0"/>
              <a:t>Using National Flood Insurance Program (NFIP) data, determine whether FHA single-family home mortgages in SFHAs comply with FHA requirement to carry flood insurance.</a:t>
            </a:r>
          </a:p>
          <a:p>
            <a:pPr marL="342900" indent="-342900">
              <a:lnSpc>
                <a:spcPct val="100000"/>
              </a:lnSpc>
              <a:spcBef>
                <a:spcPts val="0"/>
              </a:spcBef>
              <a:buSzPts val="2400"/>
            </a:pPr>
            <a:r>
              <a:rPr lang="en-US" sz="2000" b="0"/>
              <a:t>Explore the relationship between flood insurance coverage and premiums, claims against NFIP, and loan performance.</a:t>
            </a:r>
          </a:p>
          <a:p>
            <a:pPr marL="0" indent="0">
              <a:lnSpc>
                <a:spcPct val="100000"/>
              </a:lnSpc>
              <a:buSzPts val="2400"/>
              <a:buNone/>
            </a:pPr>
            <a:endParaRPr lang="en-US"/>
          </a:p>
        </p:txBody>
      </p:sp>
      <p:sp>
        <p:nvSpPr>
          <p:cNvPr id="8" name="Google Shape;301;p10">
            <a:extLst>
              <a:ext uri="{FF2B5EF4-FFF2-40B4-BE49-F238E27FC236}">
                <a16:creationId xmlns:a16="http://schemas.microsoft.com/office/drawing/2014/main" id="{038099F2-8A58-B5A2-C3B9-CB7374587FC7}"/>
              </a:ext>
            </a:extLst>
          </p:cNvPr>
          <p:cNvSpPr txBox="1">
            <a:spLocks/>
          </p:cNvSpPr>
          <p:nvPr/>
        </p:nvSpPr>
        <p:spPr>
          <a:xfrm>
            <a:off x="5989983" y="2351177"/>
            <a:ext cx="5436471" cy="4119235"/>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Font typeface="Arial"/>
              <a:buNone/>
            </a:pPr>
            <a:r>
              <a:rPr lang="en-US">
                <a:solidFill>
                  <a:srgbClr val="C00000"/>
                </a:solidFill>
              </a:rPr>
              <a:t>Selected Findings</a:t>
            </a:r>
          </a:p>
          <a:p>
            <a:pPr marL="342900" indent="-342900">
              <a:lnSpc>
                <a:spcPct val="100000"/>
              </a:lnSpc>
              <a:spcBef>
                <a:spcPts val="0"/>
              </a:spcBef>
            </a:pPr>
            <a:r>
              <a:rPr lang="en-US" sz="2000" b="0"/>
              <a:t>Percentage of FHA single-family properties inside SFHAs were relatively small compared with those outside SFHAs, although exposure to flood risk in 2019 was much higher in Florida (about 20%) than in North Carolina (about 5%).</a:t>
            </a:r>
          </a:p>
          <a:p>
            <a:pPr marL="342900" indent="-342900">
              <a:lnSpc>
                <a:spcPct val="100000"/>
              </a:lnSpc>
              <a:spcBef>
                <a:spcPts val="0"/>
              </a:spcBef>
            </a:pPr>
            <a:r>
              <a:rPr lang="en-US" sz="2000" b="0"/>
              <a:t>On average, flood insurance coverage rate was significantly larger for properties with FHA-insured mortgages inside an SFHA than those outside an SFHA.</a:t>
            </a:r>
          </a:p>
          <a:p>
            <a:pPr marL="285750" indent="-285750">
              <a:lnSpc>
                <a:spcPct val="100000"/>
              </a:lnSpc>
              <a:spcBef>
                <a:spcPts val="0"/>
              </a:spcBef>
            </a:pPr>
            <a:r>
              <a:rPr lang="en-US" sz="2000" b="0"/>
              <a:t>Flood insurance coverage does not significantly matter when determining default rates for FHA-insured properties inside or outside an SFHA.</a:t>
            </a:r>
          </a:p>
          <a:p>
            <a:pPr marL="0" indent="0">
              <a:lnSpc>
                <a:spcPct val="100000"/>
              </a:lnSpc>
              <a:spcBef>
                <a:spcPts val="0"/>
              </a:spcBef>
              <a:buFont typeface="Arial"/>
              <a:buNone/>
            </a:pPr>
            <a:endParaRPr lang="en-US"/>
          </a:p>
          <a:p>
            <a:pPr marL="0" indent="0">
              <a:lnSpc>
                <a:spcPct val="100000"/>
              </a:lnSpc>
              <a:spcBef>
                <a:spcPts val="0"/>
              </a:spcBef>
              <a:buFont typeface="Arial"/>
              <a:buNone/>
            </a:pPr>
            <a:endParaRPr lang="en-US"/>
          </a:p>
        </p:txBody>
      </p:sp>
      <p:pic>
        <p:nvPicPr>
          <p:cNvPr id="2" name="Picture 1">
            <a:extLst>
              <a:ext uri="{FF2B5EF4-FFF2-40B4-BE49-F238E27FC236}">
                <a16:creationId xmlns:a16="http://schemas.microsoft.com/office/drawing/2014/main" id="{9295ABEC-A479-EC8F-03BA-EE89290E98F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32725" y="1350604"/>
            <a:ext cx="1499746" cy="1493649"/>
          </a:xfrm>
          <a:prstGeom prst="rect">
            <a:avLst/>
          </a:prstGeom>
        </p:spPr>
      </p:pic>
      <p:sp>
        <p:nvSpPr>
          <p:cNvPr id="298" name="Google Shape;298;p10">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38257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269" name="Google Shape;269;p5"/>
          <p:cNvSpPr txBox="1">
            <a:spLocks noGrp="1"/>
          </p:cNvSpPr>
          <p:nvPr>
            <p:ph type="title"/>
          </p:nvPr>
        </p:nvSpPr>
        <p:spPr>
          <a:xfrm>
            <a:off x="521209" y="801447"/>
            <a:ext cx="10146688" cy="1091361"/>
          </a:xfrm>
          <a:prstGeom prst="rect">
            <a:avLst/>
          </a:prstGeom>
          <a:solidFill>
            <a:schemeClr val="lt1"/>
          </a:solidFill>
          <a:ln>
            <a:noFill/>
          </a:ln>
        </p:spPr>
        <p:txBody>
          <a:bodyPr spcFirstLastPara="1" wrap="square" lIns="0" tIns="45700" rIns="91425" bIns="45700" anchor="ctr" anchorCtr="0">
            <a:normAutofit fontScale="90000"/>
          </a:bodyPr>
          <a:lstStyle/>
          <a:p>
            <a:pPr marL="0" lvl="0" indent="0" algn="l" rtl="0">
              <a:lnSpc>
                <a:spcPct val="100000"/>
              </a:lnSpc>
              <a:spcBef>
                <a:spcPts val="0"/>
              </a:spcBef>
              <a:spcAft>
                <a:spcPts val="0"/>
              </a:spcAft>
              <a:buClr>
                <a:schemeClr val="accent1"/>
              </a:buClr>
              <a:buSzPts val="3600"/>
              <a:buFont typeface="Calibri"/>
              <a:buNone/>
            </a:pPr>
            <a:r>
              <a:rPr lang="en-US"/>
              <a:t>Evaluating Impact: Multi-Site Evaluation of Pathways for Advancing Careers and Education (PACE)</a:t>
            </a:r>
          </a:p>
        </p:txBody>
      </p:sp>
      <p:sp>
        <p:nvSpPr>
          <p:cNvPr id="7" name="Google Shape;261;p4">
            <a:extLst>
              <a:ext uri="{FF2B5EF4-FFF2-40B4-BE49-F238E27FC236}">
                <a16:creationId xmlns:a16="http://schemas.microsoft.com/office/drawing/2014/main" id="{AA53F5BE-4719-A504-C405-2E684C91BDF4}"/>
              </a:ext>
            </a:extLst>
          </p:cNvPr>
          <p:cNvSpPr txBox="1">
            <a:spLocks/>
          </p:cNvSpPr>
          <p:nvPr/>
        </p:nvSpPr>
        <p:spPr>
          <a:xfrm>
            <a:off x="521209" y="2120875"/>
            <a:ext cx="10960470" cy="1728580"/>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None/>
            </a:pPr>
            <a:r>
              <a:rPr lang="en-US" sz="2000" b="0"/>
              <a:t>The Administration for Children and Families (ACF) conducted the Pathways for Advancing Careers and Education (PACE) evaluation of nine career pathways programs. The evaluation team recruited programs providing occupational and training programs and randomly assigned participants to either treatment or control groups to determine the impacts of services provided by the programs under evaluation.</a:t>
            </a:r>
          </a:p>
          <a:p>
            <a:pPr marL="0" indent="0">
              <a:lnSpc>
                <a:spcPct val="100000"/>
              </a:lnSpc>
              <a:spcBef>
                <a:spcPts val="0"/>
              </a:spcBef>
              <a:buNone/>
            </a:pPr>
            <a:endParaRPr lang="en-US"/>
          </a:p>
          <a:p>
            <a:pPr marL="228600" indent="0">
              <a:lnSpc>
                <a:spcPct val="100000"/>
              </a:lnSpc>
              <a:buFont typeface="Arial"/>
              <a:buNone/>
            </a:pPr>
            <a:endParaRPr lang="en-US" sz="2000" b="0"/>
          </a:p>
          <a:p>
            <a:pPr marL="228600" indent="-101600">
              <a:lnSpc>
                <a:spcPct val="100000"/>
              </a:lnSpc>
              <a:buSzPts val="2000"/>
              <a:buFont typeface="Arial"/>
              <a:buNone/>
            </a:pPr>
            <a:endParaRPr lang="en-US" sz="2000" b="0"/>
          </a:p>
          <a:p>
            <a:pPr marL="0" indent="0">
              <a:lnSpc>
                <a:spcPct val="100000"/>
              </a:lnSpc>
              <a:buFont typeface="Arial"/>
              <a:buNone/>
            </a:pPr>
            <a:endParaRPr lang="en-US"/>
          </a:p>
          <a:p>
            <a:pPr marL="0" indent="0">
              <a:lnSpc>
                <a:spcPct val="100000"/>
              </a:lnSpc>
              <a:buFont typeface="Arial"/>
              <a:buNone/>
            </a:pPr>
            <a:endParaRPr lang="en-US"/>
          </a:p>
          <a:p>
            <a:pPr marL="0" indent="0">
              <a:lnSpc>
                <a:spcPct val="100000"/>
              </a:lnSpc>
              <a:buFont typeface="Arial"/>
              <a:buNone/>
            </a:pPr>
            <a:endParaRPr lang="en-US"/>
          </a:p>
        </p:txBody>
      </p:sp>
      <p:sp>
        <p:nvSpPr>
          <p:cNvPr id="8" name="Google Shape;261;p4">
            <a:extLst>
              <a:ext uri="{FF2B5EF4-FFF2-40B4-BE49-F238E27FC236}">
                <a16:creationId xmlns:a16="http://schemas.microsoft.com/office/drawing/2014/main" id="{4ECFA2F5-4574-6754-C4DD-97F8AFA58C46}"/>
              </a:ext>
            </a:extLst>
          </p:cNvPr>
          <p:cNvSpPr txBox="1">
            <a:spLocks/>
          </p:cNvSpPr>
          <p:nvPr/>
        </p:nvSpPr>
        <p:spPr>
          <a:xfrm>
            <a:off x="521209" y="3661086"/>
            <a:ext cx="5366025" cy="2927604"/>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None/>
            </a:pPr>
            <a:r>
              <a:rPr lang="en-US">
                <a:solidFill>
                  <a:srgbClr val="C00000"/>
                </a:solidFill>
              </a:rPr>
              <a:t>Questions about Impact</a:t>
            </a:r>
          </a:p>
          <a:p>
            <a:pPr marL="342900" indent="-342900">
              <a:lnSpc>
                <a:spcPct val="100000"/>
              </a:lnSpc>
              <a:spcBef>
                <a:spcPts val="0"/>
              </a:spcBef>
            </a:pPr>
            <a:r>
              <a:rPr lang="en-US" sz="2000" b="0"/>
              <a:t>Does the program increase educational attainment and earnings? (I-BEST) </a:t>
            </a:r>
          </a:p>
          <a:p>
            <a:pPr marL="342900" indent="-342900">
              <a:lnSpc>
                <a:spcPct val="100000"/>
              </a:lnSpc>
              <a:spcBef>
                <a:spcPts val="0"/>
              </a:spcBef>
            </a:pPr>
            <a:r>
              <a:rPr lang="en-US" sz="2000" b="0"/>
              <a:t>Does the program boost enrollment in nurse training programs among the Hispanic/Latino population in Chicago? (Carreras en Salud)</a:t>
            </a:r>
          </a:p>
          <a:p>
            <a:pPr marL="342900" indent="-342900">
              <a:lnSpc>
                <a:spcPct val="100000"/>
              </a:lnSpc>
              <a:spcBef>
                <a:spcPts val="0"/>
              </a:spcBef>
            </a:pPr>
            <a:r>
              <a:rPr lang="en-US" sz="2000" b="0"/>
              <a:t>Do the original and subsequent programs increase and sustain earnings for participants? (Year Up) </a:t>
            </a:r>
          </a:p>
          <a:p>
            <a:pPr marL="342900" indent="-342900">
              <a:lnSpc>
                <a:spcPct val="100000"/>
              </a:lnSpc>
              <a:spcBef>
                <a:spcPts val="0"/>
              </a:spcBef>
            </a:pPr>
            <a:endParaRPr lang="en-US"/>
          </a:p>
          <a:p>
            <a:pPr marL="342900" indent="-342900">
              <a:lnSpc>
                <a:spcPct val="100000"/>
              </a:lnSpc>
              <a:spcBef>
                <a:spcPts val="0"/>
              </a:spcBef>
            </a:pPr>
            <a:endParaRPr lang="en-US"/>
          </a:p>
          <a:p>
            <a:pPr marL="0" indent="0">
              <a:lnSpc>
                <a:spcPct val="100000"/>
              </a:lnSpc>
              <a:spcBef>
                <a:spcPts val="0"/>
              </a:spcBef>
              <a:buNone/>
            </a:pPr>
            <a:endParaRPr lang="en-US"/>
          </a:p>
          <a:p>
            <a:pPr marL="228600" indent="0">
              <a:lnSpc>
                <a:spcPct val="100000"/>
              </a:lnSpc>
              <a:buFont typeface="Arial"/>
              <a:buNone/>
            </a:pPr>
            <a:endParaRPr lang="en-US" sz="2000" b="0"/>
          </a:p>
          <a:p>
            <a:pPr marL="228600" indent="-101600">
              <a:lnSpc>
                <a:spcPct val="100000"/>
              </a:lnSpc>
              <a:buSzPts val="2000"/>
              <a:buFont typeface="Arial"/>
              <a:buNone/>
            </a:pPr>
            <a:endParaRPr lang="en-US" sz="2000" b="0"/>
          </a:p>
          <a:p>
            <a:pPr marL="0" indent="0">
              <a:lnSpc>
                <a:spcPct val="100000"/>
              </a:lnSpc>
              <a:buFont typeface="Arial"/>
              <a:buNone/>
            </a:pPr>
            <a:endParaRPr lang="en-US"/>
          </a:p>
          <a:p>
            <a:pPr marL="0" indent="0">
              <a:lnSpc>
                <a:spcPct val="100000"/>
              </a:lnSpc>
              <a:buFont typeface="Arial"/>
              <a:buNone/>
            </a:pPr>
            <a:endParaRPr lang="en-US"/>
          </a:p>
          <a:p>
            <a:pPr marL="0" indent="0">
              <a:lnSpc>
                <a:spcPct val="100000"/>
              </a:lnSpc>
              <a:buFont typeface="Arial"/>
              <a:buNone/>
            </a:pPr>
            <a:endParaRPr lang="en-US"/>
          </a:p>
        </p:txBody>
      </p:sp>
      <p:sp>
        <p:nvSpPr>
          <p:cNvPr id="9" name="Google Shape;261;p4">
            <a:extLst>
              <a:ext uri="{FF2B5EF4-FFF2-40B4-BE49-F238E27FC236}">
                <a16:creationId xmlns:a16="http://schemas.microsoft.com/office/drawing/2014/main" id="{88EBBF98-9A42-1DE7-47B5-1975C0B02E8C}"/>
              </a:ext>
            </a:extLst>
          </p:cNvPr>
          <p:cNvSpPr txBox="1">
            <a:spLocks/>
          </p:cNvSpPr>
          <p:nvPr/>
        </p:nvSpPr>
        <p:spPr>
          <a:xfrm>
            <a:off x="5887234" y="3661086"/>
            <a:ext cx="4780664" cy="2793304"/>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nSpc>
                <a:spcPct val="100000"/>
              </a:lnSpc>
              <a:spcBef>
                <a:spcPts val="0"/>
              </a:spcBef>
              <a:buNone/>
            </a:pPr>
            <a:r>
              <a:rPr lang="en-US">
                <a:solidFill>
                  <a:srgbClr val="C00000"/>
                </a:solidFill>
              </a:rPr>
              <a:t>Selected Findings</a:t>
            </a:r>
          </a:p>
          <a:p>
            <a:pPr marL="342900" indent="-342900">
              <a:lnSpc>
                <a:spcPct val="100000"/>
              </a:lnSpc>
              <a:spcBef>
                <a:spcPts val="0"/>
              </a:spcBef>
            </a:pPr>
            <a:r>
              <a:rPr lang="en-US" sz="2000" b="0"/>
              <a:t>I-BEST </a:t>
            </a:r>
            <a:r>
              <a:rPr lang="en-US" sz="2000" b="0">
                <a:sym typeface="Wingdings" panose="05000000000000000000" pitchFamily="2" charset="2"/>
              </a:rPr>
              <a:t> No detectable impacts on educational attainment or earnings </a:t>
            </a:r>
          </a:p>
          <a:p>
            <a:pPr marL="342900" indent="-342900">
              <a:lnSpc>
                <a:spcPct val="100000"/>
              </a:lnSpc>
              <a:spcBef>
                <a:spcPts val="0"/>
              </a:spcBef>
            </a:pPr>
            <a:r>
              <a:rPr lang="en-US" sz="2000" b="0">
                <a:sym typeface="Wingdings" panose="05000000000000000000" pitchFamily="2" charset="2"/>
              </a:rPr>
              <a:t>Carreras </a:t>
            </a:r>
            <a:r>
              <a:rPr lang="en-US" sz="2000" b="0" err="1">
                <a:sym typeface="Wingdings" panose="05000000000000000000" pitchFamily="2" charset="2"/>
              </a:rPr>
              <a:t>en</a:t>
            </a:r>
            <a:r>
              <a:rPr lang="en-US" sz="2000" b="0">
                <a:sym typeface="Wingdings" panose="05000000000000000000" pitchFamily="2" charset="2"/>
              </a:rPr>
              <a:t> </a:t>
            </a:r>
            <a:r>
              <a:rPr lang="en-US" sz="2000" b="0" err="1">
                <a:sym typeface="Wingdings" panose="05000000000000000000" pitchFamily="2" charset="2"/>
              </a:rPr>
              <a:t>Salud</a:t>
            </a:r>
            <a:r>
              <a:rPr lang="en-US" sz="2000" b="0">
                <a:sym typeface="Wingdings" panose="05000000000000000000" pitchFamily="2" charset="2"/>
              </a:rPr>
              <a:t>  Doubled credentialing rate for Hispanic/Latino healthcare workers and increased earnings </a:t>
            </a:r>
          </a:p>
          <a:p>
            <a:pPr marL="342900" indent="-342900">
              <a:lnSpc>
                <a:spcPct val="100000"/>
              </a:lnSpc>
              <a:spcBef>
                <a:spcPts val="0"/>
              </a:spcBef>
            </a:pPr>
            <a:r>
              <a:rPr lang="en-US" sz="2000" b="0"/>
              <a:t>Year Up </a:t>
            </a:r>
            <a:r>
              <a:rPr lang="en-US" sz="2000" b="0">
                <a:sym typeface="Wingdings" panose="05000000000000000000" pitchFamily="2" charset="2"/>
              </a:rPr>
              <a:t> Increased and sustained earnings for participants</a:t>
            </a:r>
            <a:endParaRPr lang="en-US" sz="2000" b="0"/>
          </a:p>
          <a:p>
            <a:pPr marL="342900" indent="-342900">
              <a:lnSpc>
                <a:spcPct val="100000"/>
              </a:lnSpc>
              <a:spcBef>
                <a:spcPts val="0"/>
              </a:spcBef>
            </a:pPr>
            <a:endParaRPr lang="en-US"/>
          </a:p>
          <a:p>
            <a:pPr marL="0" indent="0">
              <a:lnSpc>
                <a:spcPct val="100000"/>
              </a:lnSpc>
              <a:spcBef>
                <a:spcPts val="0"/>
              </a:spcBef>
              <a:buNone/>
            </a:pPr>
            <a:endParaRPr lang="en-US"/>
          </a:p>
          <a:p>
            <a:pPr marL="228600" indent="0">
              <a:lnSpc>
                <a:spcPct val="100000"/>
              </a:lnSpc>
              <a:buFont typeface="Arial"/>
              <a:buNone/>
            </a:pPr>
            <a:endParaRPr lang="en-US" sz="2000" b="0"/>
          </a:p>
          <a:p>
            <a:pPr marL="228600" indent="-101600">
              <a:lnSpc>
                <a:spcPct val="100000"/>
              </a:lnSpc>
              <a:buSzPts val="2000"/>
              <a:buFont typeface="Arial"/>
              <a:buNone/>
            </a:pPr>
            <a:endParaRPr lang="en-US" sz="2000" b="0"/>
          </a:p>
          <a:p>
            <a:pPr marL="0" indent="0">
              <a:lnSpc>
                <a:spcPct val="100000"/>
              </a:lnSpc>
              <a:buFont typeface="Arial"/>
              <a:buNone/>
            </a:pPr>
            <a:endParaRPr lang="en-US"/>
          </a:p>
          <a:p>
            <a:pPr marL="0" indent="0">
              <a:lnSpc>
                <a:spcPct val="100000"/>
              </a:lnSpc>
              <a:buFont typeface="Arial"/>
              <a:buNone/>
            </a:pPr>
            <a:endParaRPr lang="en-US"/>
          </a:p>
          <a:p>
            <a:pPr marL="0" indent="0">
              <a:lnSpc>
                <a:spcPct val="100000"/>
              </a:lnSpc>
              <a:buFont typeface="Arial"/>
              <a:buNone/>
            </a:pPr>
            <a:endParaRPr lang="en-US"/>
          </a:p>
        </p:txBody>
      </p:sp>
      <p:pic>
        <p:nvPicPr>
          <p:cNvPr id="6" name="Google Shape;232;p15">
            <a:extLst>
              <a:ext uri="{FF2B5EF4-FFF2-40B4-BE49-F238E27FC236}">
                <a16:creationId xmlns:a16="http://schemas.microsoft.com/office/drawing/2014/main" id="{05755534-F3B4-69A8-0165-F2E2CF47F03B}"/>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95723" y="5308306"/>
            <a:ext cx="1496494" cy="1496494"/>
          </a:xfrm>
          <a:prstGeom prst="rect">
            <a:avLst/>
          </a:prstGeom>
          <a:noFill/>
          <a:ln>
            <a:noFill/>
          </a:ln>
        </p:spPr>
      </p:pic>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03560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Google Shape;255;p3"/>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endParaRPr sz="1400"/>
          </a:p>
        </p:txBody>
      </p:sp>
      <p:sp>
        <p:nvSpPr>
          <p:cNvPr id="252" name="Google Shape;252;p3"/>
          <p:cNvSpPr txBox="1">
            <a:spLocks noGrp="1"/>
          </p:cNvSpPr>
          <p:nvPr>
            <p:ph type="title"/>
          </p:nvPr>
        </p:nvSpPr>
        <p:spPr>
          <a:xfrm>
            <a:off x="675502" y="1052308"/>
            <a:ext cx="11089367" cy="1325563"/>
          </a:xfrm>
          <a:prstGeom prst="rect">
            <a:avLst/>
          </a:prstGeom>
          <a:noFill/>
          <a:ln>
            <a:noFill/>
          </a:ln>
        </p:spPr>
        <p:txBody>
          <a:bodyPr spcFirstLastPara="1" wrap="square" lIns="0" tIns="45700" rIns="91425" bIns="45700" anchor="ctr" anchorCtr="0">
            <a:normAutofit/>
          </a:bodyPr>
          <a:lstStyle/>
          <a:p>
            <a:r>
              <a:rPr lang="en-US">
                <a:solidFill>
                  <a:schemeClr val="accent1"/>
                </a:solidFill>
              </a:rPr>
              <a:t>Begin with the End in Mind: What Questions Do We Have?</a:t>
            </a:r>
            <a:endParaRPr>
              <a:solidFill>
                <a:schemeClr val="accent1"/>
              </a:solidFill>
            </a:endParaRPr>
          </a:p>
        </p:txBody>
      </p:sp>
      <p:sp>
        <p:nvSpPr>
          <p:cNvPr id="253" name="Google Shape;253;p3"/>
          <p:cNvSpPr txBox="1">
            <a:spLocks noGrp="1"/>
          </p:cNvSpPr>
          <p:nvPr>
            <p:ph type="body" idx="1"/>
          </p:nvPr>
        </p:nvSpPr>
        <p:spPr>
          <a:xfrm>
            <a:off x="653177" y="2377880"/>
            <a:ext cx="5366663" cy="35202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endParaRPr/>
          </a:p>
          <a:p>
            <a:pPr marL="228600" indent="-228600">
              <a:lnSpc>
                <a:spcPct val="100000"/>
              </a:lnSpc>
              <a:buSzPts val="2000"/>
            </a:pPr>
            <a:r>
              <a:rPr lang="en-US" sz="2000" b="0"/>
              <a:t>What do we want our program to achieve? </a:t>
            </a:r>
          </a:p>
          <a:p>
            <a:pPr marL="228600" indent="-228600">
              <a:lnSpc>
                <a:spcPct val="100000"/>
              </a:lnSpc>
              <a:buSzPts val="2000"/>
            </a:pPr>
            <a:r>
              <a:rPr lang="en-US" sz="2000" b="0"/>
              <a:t>What is stopping us from making progress toward our goals?</a:t>
            </a:r>
            <a:endParaRPr sz="2000" b="0"/>
          </a:p>
          <a:p>
            <a:pPr marL="228600" indent="-228600">
              <a:lnSpc>
                <a:spcPct val="100000"/>
              </a:lnSpc>
              <a:buSzPts val="2000"/>
            </a:pPr>
            <a:r>
              <a:rPr lang="en-US" sz="2000" b="0"/>
              <a:t>What is enabling our agency or program to be most effective?</a:t>
            </a:r>
          </a:p>
          <a:p>
            <a:pPr marL="228600" indent="-228600">
              <a:lnSpc>
                <a:spcPct val="100000"/>
              </a:lnSpc>
              <a:buSzPts val="2000"/>
            </a:pPr>
            <a:r>
              <a:rPr lang="en-US" sz="2000" b="0"/>
              <a:t>What questions do we have where rigorous and reliable data can provide needed answers?</a:t>
            </a:r>
          </a:p>
          <a:p>
            <a:pPr marL="0" lvl="0" indent="0" algn="l" rtl="0">
              <a:lnSpc>
                <a:spcPct val="100000"/>
              </a:lnSpc>
              <a:spcBef>
                <a:spcPts val="1000"/>
              </a:spcBef>
              <a:spcAft>
                <a:spcPts val="0"/>
              </a:spcAft>
              <a:buClr>
                <a:schemeClr val="accent1"/>
              </a:buClr>
              <a:buNone/>
            </a:pPr>
            <a:endParaRPr lang="en-US">
              <a:solidFill>
                <a:srgbClr val="0A2645"/>
              </a:solidFill>
            </a:endParaRPr>
          </a:p>
          <a:p>
            <a:pPr marL="228600" lvl="0" indent="-88900" algn="l" rtl="0">
              <a:lnSpc>
                <a:spcPct val="100000"/>
              </a:lnSpc>
              <a:spcBef>
                <a:spcPts val="1000"/>
              </a:spcBef>
              <a:spcAft>
                <a:spcPts val="0"/>
              </a:spcAft>
              <a:buNone/>
            </a:pPr>
            <a:endParaRPr b="0"/>
          </a:p>
          <a:p>
            <a:pPr marL="228600" lvl="0" indent="-88900" algn="l" rtl="0">
              <a:lnSpc>
                <a:spcPct val="100000"/>
              </a:lnSpc>
              <a:spcBef>
                <a:spcPts val="1000"/>
              </a:spcBef>
              <a:spcAft>
                <a:spcPts val="0"/>
              </a:spcAft>
              <a:buClr>
                <a:schemeClr val="accent1"/>
              </a:buClr>
              <a:buSzPts val="2200"/>
              <a:buNone/>
            </a:pPr>
            <a:endParaRPr b="0"/>
          </a:p>
          <a:p>
            <a:pPr marL="228600" lvl="0" indent="-88900" algn="l" rtl="0">
              <a:lnSpc>
                <a:spcPct val="100000"/>
              </a:lnSpc>
              <a:spcBef>
                <a:spcPts val="1000"/>
              </a:spcBef>
              <a:spcAft>
                <a:spcPts val="0"/>
              </a:spcAft>
              <a:buClr>
                <a:schemeClr val="accent1"/>
              </a:buClr>
              <a:buSzPts val="2200"/>
              <a:buNone/>
            </a:pPr>
            <a:endParaRPr b="0"/>
          </a:p>
          <a:p>
            <a:pPr marL="0" lvl="0" indent="0" algn="l" rtl="0">
              <a:lnSpc>
                <a:spcPct val="100000"/>
              </a:lnSpc>
              <a:spcBef>
                <a:spcPts val="1000"/>
              </a:spcBef>
              <a:spcAft>
                <a:spcPts val="0"/>
              </a:spcAft>
              <a:buClr>
                <a:schemeClr val="accent1"/>
              </a:buClr>
              <a:buSzPts val="2200"/>
              <a:buNone/>
            </a:pPr>
            <a:endParaRPr/>
          </a:p>
          <a:p>
            <a:pPr marL="0" lvl="0" indent="0" algn="l" rtl="0">
              <a:lnSpc>
                <a:spcPct val="100000"/>
              </a:lnSpc>
              <a:spcBef>
                <a:spcPts val="1000"/>
              </a:spcBef>
              <a:spcAft>
                <a:spcPts val="0"/>
              </a:spcAft>
              <a:buClr>
                <a:schemeClr val="accent1"/>
              </a:buClr>
              <a:buSzPts val="2200"/>
              <a:buNone/>
            </a:pPr>
            <a:endParaRPr/>
          </a:p>
          <a:p>
            <a:pPr marL="0" lvl="0" indent="0" algn="l" rtl="0">
              <a:lnSpc>
                <a:spcPct val="100000"/>
              </a:lnSpc>
              <a:spcBef>
                <a:spcPts val="1000"/>
              </a:spcBef>
              <a:spcAft>
                <a:spcPts val="0"/>
              </a:spcAft>
              <a:buClr>
                <a:schemeClr val="accent1"/>
              </a:buClr>
              <a:buSzPts val="2200"/>
              <a:buNone/>
            </a:pPr>
            <a:endParaRPr/>
          </a:p>
        </p:txBody>
      </p:sp>
      <p:pic>
        <p:nvPicPr>
          <p:cNvPr id="6" name="Google Shape;232;p15">
            <a:extLst>
              <a:ext uri="{FF2B5EF4-FFF2-40B4-BE49-F238E27FC236}">
                <a16:creationId xmlns:a16="http://schemas.microsoft.com/office/drawing/2014/main" id="{2AC7C713-6E94-DF2E-4F38-BAAB84B0880B}"/>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pic>
        <p:nvPicPr>
          <p:cNvPr id="2" name="Picture 1">
            <a:extLst>
              <a:ext uri="{FF2B5EF4-FFF2-40B4-BE49-F238E27FC236}">
                <a16:creationId xmlns:a16="http://schemas.microsoft.com/office/drawing/2014/main" id="{2907ADD0-E99A-BF89-3CD8-3EA2B8810D8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19840" y="1897700"/>
            <a:ext cx="4480560" cy="4480560"/>
          </a:xfrm>
          <a:prstGeom prst="rect">
            <a:avLst/>
          </a:prstGeom>
        </p:spPr>
      </p:pic>
      <p:sp>
        <p:nvSpPr>
          <p:cNvPr id="254" name="Google Shape;254;p3">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906610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Google Shape;255;p3"/>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252" name="Google Shape;252;p3"/>
          <p:cNvSpPr txBox="1">
            <a:spLocks noGrp="1"/>
          </p:cNvSpPr>
          <p:nvPr>
            <p:ph type="title"/>
          </p:nvPr>
        </p:nvSpPr>
        <p:spPr>
          <a:xfrm>
            <a:off x="675502" y="1052308"/>
            <a:ext cx="9992497" cy="1325563"/>
          </a:xfrm>
          <a:prstGeom prst="rect">
            <a:avLst/>
          </a:prstGeom>
          <a:noFill/>
          <a:ln>
            <a:noFill/>
          </a:ln>
        </p:spPr>
        <p:txBody>
          <a:bodyPr spcFirstLastPara="1" wrap="square" lIns="0" tIns="45700" rIns="91425" bIns="45700" anchor="ctr" anchorCtr="0">
            <a:normAutofit/>
          </a:bodyPr>
          <a:lstStyle/>
          <a:p>
            <a:r>
              <a:rPr lang="en-US">
                <a:solidFill>
                  <a:schemeClr val="accent1"/>
                </a:solidFill>
              </a:rPr>
              <a:t>What Do We Want to Achieve?</a:t>
            </a:r>
          </a:p>
        </p:txBody>
      </p:sp>
      <p:sp>
        <p:nvSpPr>
          <p:cNvPr id="253" name="Google Shape;253;p3"/>
          <p:cNvSpPr txBox="1">
            <a:spLocks noGrp="1"/>
          </p:cNvSpPr>
          <p:nvPr>
            <p:ph type="body" idx="1"/>
          </p:nvPr>
        </p:nvSpPr>
        <p:spPr>
          <a:xfrm>
            <a:off x="4110324" y="2457568"/>
            <a:ext cx="5734716" cy="35202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endParaRPr/>
          </a:p>
          <a:p>
            <a:pPr marL="228600" indent="-228600">
              <a:lnSpc>
                <a:spcPct val="100000"/>
              </a:lnSpc>
              <a:buSzPts val="2000"/>
            </a:pPr>
            <a:r>
              <a:rPr lang="en-US" sz="2000" b="0"/>
              <a:t>From a PROGRAM perspective?</a:t>
            </a:r>
          </a:p>
          <a:p>
            <a:pPr marL="228600" indent="-228600">
              <a:lnSpc>
                <a:spcPct val="100000"/>
              </a:lnSpc>
              <a:buSzPts val="2000"/>
            </a:pPr>
            <a:r>
              <a:rPr lang="en-US" sz="2000" b="0"/>
              <a:t>From a MANAGEMENT perspective?</a:t>
            </a:r>
            <a:endParaRPr sz="2000" b="0"/>
          </a:p>
          <a:p>
            <a:pPr marL="228600" indent="-228600">
              <a:lnSpc>
                <a:spcPct val="100000"/>
              </a:lnSpc>
              <a:buSzPts val="2000"/>
            </a:pPr>
            <a:r>
              <a:rPr lang="en-US" sz="2000" b="0"/>
              <a:t>From a MISSION perspective?</a:t>
            </a:r>
          </a:p>
          <a:p>
            <a:pPr marL="0" indent="0">
              <a:lnSpc>
                <a:spcPct val="100000"/>
              </a:lnSpc>
              <a:buSzPts val="2000"/>
              <a:buNone/>
            </a:pPr>
            <a:endParaRPr lang="en-US" sz="2000" b="0">
              <a:solidFill>
                <a:srgbClr val="0A2645"/>
              </a:solidFill>
            </a:endParaRPr>
          </a:p>
          <a:p>
            <a:pPr marL="0" indent="0">
              <a:lnSpc>
                <a:spcPct val="100000"/>
              </a:lnSpc>
              <a:buSzPts val="2000"/>
              <a:buNone/>
            </a:pPr>
            <a:r>
              <a:rPr lang="en-US" sz="2000">
                <a:solidFill>
                  <a:srgbClr val="0A2645"/>
                </a:solidFill>
              </a:rPr>
              <a:t>How can evaluation help us achieve our objectives?</a:t>
            </a:r>
          </a:p>
          <a:p>
            <a:pPr marL="0" lvl="0" indent="0" algn="l" rtl="0">
              <a:lnSpc>
                <a:spcPct val="100000"/>
              </a:lnSpc>
              <a:spcBef>
                <a:spcPts val="1000"/>
              </a:spcBef>
              <a:spcAft>
                <a:spcPts val="0"/>
              </a:spcAft>
              <a:buNone/>
            </a:pPr>
            <a:endParaRPr lang="en-US"/>
          </a:p>
          <a:p>
            <a:pPr marL="228600" lvl="0" indent="-88900" algn="l" rtl="0">
              <a:lnSpc>
                <a:spcPct val="100000"/>
              </a:lnSpc>
              <a:spcBef>
                <a:spcPts val="1000"/>
              </a:spcBef>
              <a:spcAft>
                <a:spcPts val="0"/>
              </a:spcAft>
              <a:buClr>
                <a:schemeClr val="accent1"/>
              </a:buClr>
              <a:buSzPts val="2200"/>
              <a:buNone/>
            </a:pPr>
            <a:endParaRPr b="0"/>
          </a:p>
          <a:p>
            <a:pPr marL="228600" lvl="0" indent="-88900" algn="l" rtl="0">
              <a:lnSpc>
                <a:spcPct val="100000"/>
              </a:lnSpc>
              <a:spcBef>
                <a:spcPts val="1000"/>
              </a:spcBef>
              <a:spcAft>
                <a:spcPts val="0"/>
              </a:spcAft>
              <a:buClr>
                <a:schemeClr val="accent1"/>
              </a:buClr>
              <a:buSzPts val="2200"/>
              <a:buNone/>
            </a:pPr>
            <a:endParaRPr b="0"/>
          </a:p>
          <a:p>
            <a:pPr marL="228600" lvl="0" indent="-88900" algn="l" rtl="0">
              <a:lnSpc>
                <a:spcPct val="100000"/>
              </a:lnSpc>
              <a:spcBef>
                <a:spcPts val="1000"/>
              </a:spcBef>
              <a:spcAft>
                <a:spcPts val="0"/>
              </a:spcAft>
              <a:buClr>
                <a:schemeClr val="accent1"/>
              </a:buClr>
              <a:buSzPts val="2200"/>
              <a:buNone/>
            </a:pPr>
            <a:endParaRPr b="0"/>
          </a:p>
          <a:p>
            <a:pPr marL="0" lvl="0" indent="0" algn="l" rtl="0">
              <a:lnSpc>
                <a:spcPct val="100000"/>
              </a:lnSpc>
              <a:spcBef>
                <a:spcPts val="1000"/>
              </a:spcBef>
              <a:spcAft>
                <a:spcPts val="0"/>
              </a:spcAft>
              <a:buClr>
                <a:schemeClr val="accent1"/>
              </a:buClr>
              <a:buSzPts val="2200"/>
              <a:buNone/>
            </a:pPr>
            <a:endParaRPr/>
          </a:p>
          <a:p>
            <a:pPr marL="0" lvl="0" indent="0" algn="l" rtl="0">
              <a:lnSpc>
                <a:spcPct val="100000"/>
              </a:lnSpc>
              <a:spcBef>
                <a:spcPts val="1000"/>
              </a:spcBef>
              <a:spcAft>
                <a:spcPts val="0"/>
              </a:spcAft>
              <a:buClr>
                <a:schemeClr val="accent1"/>
              </a:buClr>
              <a:buSzPts val="2200"/>
              <a:buNone/>
            </a:pPr>
            <a:endParaRPr/>
          </a:p>
          <a:p>
            <a:pPr marL="0" indent="0">
              <a:lnSpc>
                <a:spcPct val="100000"/>
              </a:lnSpc>
              <a:buNone/>
            </a:pPr>
            <a:endParaRPr lang="en-US"/>
          </a:p>
        </p:txBody>
      </p:sp>
      <p:pic>
        <p:nvPicPr>
          <p:cNvPr id="6" name="Google Shape;232;p15">
            <a:extLst>
              <a:ext uri="{FF2B5EF4-FFF2-40B4-BE49-F238E27FC236}">
                <a16:creationId xmlns:a16="http://schemas.microsoft.com/office/drawing/2014/main" id="{2F575442-7B43-E0CF-BA2A-D03979075A53}"/>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pic>
        <p:nvPicPr>
          <p:cNvPr id="2" name="Google Shape;293;g1492c180076_0_34">
            <a:extLst>
              <a:ext uri="{FF2B5EF4-FFF2-40B4-BE49-F238E27FC236}">
                <a16:creationId xmlns:a16="http://schemas.microsoft.com/office/drawing/2014/main" id="{8E27770A-2D7B-DE86-1EE3-A0CF57C4587C}"/>
              </a:ext>
              <a:ext uri="{C183D7F6-B498-43B3-948B-1728B52AA6E4}">
                <adec:decorative xmlns:adec="http://schemas.microsoft.com/office/drawing/2017/decorative" val="1"/>
              </a:ext>
            </a:extLst>
          </p:cNvPr>
          <p:cNvPicPr preferRelativeResize="0">
            <a:picLocks noChangeAspect="1"/>
          </p:cNvPicPr>
          <p:nvPr/>
        </p:nvPicPr>
        <p:blipFill>
          <a:blip r:embed="rId4">
            <a:alphaModFix/>
          </a:blip>
          <a:stretch>
            <a:fillRect/>
          </a:stretch>
        </p:blipFill>
        <p:spPr>
          <a:xfrm>
            <a:off x="377576" y="2465088"/>
            <a:ext cx="3017520" cy="3017520"/>
          </a:xfrm>
          <a:prstGeom prst="rect">
            <a:avLst/>
          </a:prstGeom>
          <a:noFill/>
          <a:ln>
            <a:noFill/>
          </a:ln>
        </p:spPr>
      </p:pic>
      <p:sp>
        <p:nvSpPr>
          <p:cNvPr id="254" name="Google Shape;254;p3">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74595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49" y="107653"/>
            <a:ext cx="2961585" cy="410465"/>
          </a:xfrm>
          <a:prstGeom prst="rect">
            <a:avLst/>
          </a:prstGeom>
          <a:noFill/>
          <a:ln>
            <a:noFill/>
          </a:ln>
        </p:spPr>
        <p:txBody>
          <a:bodyPr spcFirstLastPara="1" wrap="square" lIns="0" tIns="45700" rIns="91425" bIns="0" anchor="b" anchorCtr="0">
            <a:noAutofit/>
          </a:bodyPr>
          <a:lstStyle/>
          <a:p>
            <a:pPr marL="0" lvl="0" indent="0"/>
            <a:r>
              <a:rPr lang="en-US" sz="1400"/>
              <a:t>10 Minute Version: More Details</a:t>
            </a:r>
          </a:p>
        </p:txBody>
      </p:sp>
      <p:sp>
        <p:nvSpPr>
          <p:cNvPr id="269" name="Google Shape;269;p5"/>
          <p:cNvSpPr txBox="1">
            <a:spLocks noGrp="1"/>
          </p:cNvSpPr>
          <p:nvPr>
            <p:ph type="title"/>
          </p:nvPr>
        </p:nvSpPr>
        <p:spPr>
          <a:xfrm>
            <a:off x="675502" y="853091"/>
            <a:ext cx="3962759"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Why Evaluate? </a:t>
            </a:r>
            <a:endParaRPr/>
          </a:p>
        </p:txBody>
      </p:sp>
      <p:sp>
        <p:nvSpPr>
          <p:cNvPr id="4" name="Content Placeholder 2">
            <a:extLst>
              <a:ext uri="{FF2B5EF4-FFF2-40B4-BE49-F238E27FC236}">
                <a16:creationId xmlns:a16="http://schemas.microsoft.com/office/drawing/2014/main" id="{7EDE3C1F-1F27-1187-5244-E432BD9B66B4}"/>
              </a:ext>
            </a:extLst>
          </p:cNvPr>
          <p:cNvSpPr txBox="1">
            <a:spLocks/>
          </p:cNvSpPr>
          <p:nvPr/>
        </p:nvSpPr>
        <p:spPr>
          <a:xfrm>
            <a:off x="416171" y="2189980"/>
            <a:ext cx="5552452" cy="1936112"/>
          </a:xfrm>
          <a:prstGeom prst="rect">
            <a:avLst/>
          </a:prstGeom>
          <a:noFill/>
          <a:ln>
            <a:noFill/>
          </a:ln>
        </p:spPr>
        <p:txBody>
          <a:bodyPr spcFirstLastPara="1" vert="horz" wrap="square" lIns="91440" tIns="45720" rIns="91440" bIns="45720" rtlCol="0" anchor="t" anchorCtr="0">
            <a:normAutofit fontScale="92500"/>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Answers questions: What works? How well? For whom? Under what circumstances?</a:t>
            </a:r>
          </a:p>
          <a:p>
            <a:r>
              <a:rPr lang="en-US"/>
              <a:t>Brings rigor, focus on specific question(s)</a:t>
            </a:r>
          </a:p>
          <a:p>
            <a:r>
              <a:rPr lang="en-US"/>
              <a:t>Findings can inform decisions about allocating limited funds</a:t>
            </a:r>
          </a:p>
          <a:p>
            <a:pPr marL="0" indent="0">
              <a:buFont typeface="Arial"/>
              <a:buNone/>
            </a:pPr>
            <a:endParaRPr lang="en-US"/>
          </a:p>
        </p:txBody>
      </p:sp>
      <p:sp>
        <p:nvSpPr>
          <p:cNvPr id="7" name="TextBox 6">
            <a:extLst>
              <a:ext uri="{FF2B5EF4-FFF2-40B4-BE49-F238E27FC236}">
                <a16:creationId xmlns:a16="http://schemas.microsoft.com/office/drawing/2014/main" id="{5E9A6ADD-4F18-CAA1-FF37-06C20918FE3B}"/>
              </a:ext>
            </a:extLst>
          </p:cNvPr>
          <p:cNvSpPr txBox="1"/>
          <p:nvPr/>
        </p:nvSpPr>
        <p:spPr>
          <a:xfrm>
            <a:off x="6223379" y="5382455"/>
            <a:ext cx="3166281" cy="830997"/>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Source: “Building and Using Evidence to Improve Government Effectiveness,” OMB, 2022.</a:t>
            </a:r>
          </a:p>
        </p:txBody>
      </p:sp>
      <p:sp>
        <p:nvSpPr>
          <p:cNvPr id="2" name="TextBox 1">
            <a:extLst>
              <a:ext uri="{FF2B5EF4-FFF2-40B4-BE49-F238E27FC236}">
                <a16:creationId xmlns:a16="http://schemas.microsoft.com/office/drawing/2014/main" id="{78FE8351-5027-C6B0-E1EC-05A5B7CAE8AD}"/>
              </a:ext>
              <a:ext uri="{C183D7F6-B498-43B3-948B-1728B52AA6E4}">
                <adec:decorative xmlns:adec="http://schemas.microsoft.com/office/drawing/2017/decorative" val="1"/>
              </a:ext>
            </a:extLst>
          </p:cNvPr>
          <p:cNvSpPr txBox="1"/>
          <p:nvPr/>
        </p:nvSpPr>
        <p:spPr>
          <a:xfrm>
            <a:off x="6096000" y="1528928"/>
            <a:ext cx="4553722" cy="3159383"/>
          </a:xfrm>
          <a:prstGeom prst="wedgeEllipseCallout">
            <a:avLst/>
          </a:prstGeom>
          <a:solidFill>
            <a:schemeClr val="accent3"/>
          </a:solidFill>
        </p:spPr>
        <p:txBody>
          <a:bodyPr wrap="square">
            <a:spAutoFit/>
          </a:bodyPr>
          <a:lstStyle/>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sp>
        <p:nvSpPr>
          <p:cNvPr id="5" name="Text Placeholder 3">
            <a:extLst>
              <a:ext uri="{FF2B5EF4-FFF2-40B4-BE49-F238E27FC236}">
                <a16:creationId xmlns:a16="http://schemas.microsoft.com/office/drawing/2014/main" id="{B24854CE-43C4-BF93-33FD-A0DC363C690F}"/>
              </a:ext>
            </a:extLst>
          </p:cNvPr>
          <p:cNvSpPr txBox="1">
            <a:spLocks/>
          </p:cNvSpPr>
          <p:nvPr/>
        </p:nvSpPr>
        <p:spPr>
          <a:xfrm>
            <a:off x="6359399" y="2175327"/>
            <a:ext cx="4234740" cy="3444052"/>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8900" indent="0" algn="ctr">
              <a:buFont typeface="Arial"/>
              <a:buNone/>
              <a:tabLst>
                <a:tab pos="3719513" algn="l"/>
              </a:tabLst>
            </a:pPr>
            <a:r>
              <a:rPr lang="en-US" sz="2000">
                <a:solidFill>
                  <a:schemeClr val="bg1"/>
                </a:solidFill>
                <a:latin typeface="Calibri" panose="020F0502020204030204" pitchFamily="34" charset="0"/>
                <a:cs typeface="Calibri" panose="020F0502020204030204" pitchFamily="34" charset="0"/>
              </a:rPr>
              <a:t>“A coordinated approach to evaluation will help agencies use taxpayer dollars efficiently and effectively and promote a culture of learning and continuous improvement.”</a:t>
            </a:r>
          </a:p>
          <a:p>
            <a:endParaRPr lang="en-US"/>
          </a:p>
        </p:txBody>
      </p:sp>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8" name="Google Shape;232;p15" descr="Icon&#10;&#10;Description automatically generated">
            <a:extLst>
              <a:ext uri="{FF2B5EF4-FFF2-40B4-BE49-F238E27FC236}">
                <a16:creationId xmlns:a16="http://schemas.microsoft.com/office/drawing/2014/main" id="{7BF11279-AD14-2BFB-A8B0-FF371312164B}"/>
              </a:ext>
              <a:ext uri="{C183D7F6-B498-43B3-948B-1728B52AA6E4}">
                <adec:decorative xmlns:adec="http://schemas.microsoft.com/office/drawing/2017/decorative" val="0"/>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spTree>
    <p:extLst>
      <p:ext uri="{BB962C8B-B14F-4D97-AF65-F5344CB8AC3E}">
        <p14:creationId xmlns:p14="http://schemas.microsoft.com/office/powerpoint/2010/main" val="35313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10 Minute Version: More Details</a:t>
            </a:r>
          </a:p>
        </p:txBody>
      </p:sp>
      <p:sp>
        <p:nvSpPr>
          <p:cNvPr id="269" name="Google Shape;269;p5"/>
          <p:cNvSpPr txBox="1">
            <a:spLocks noGrp="1"/>
          </p:cNvSpPr>
          <p:nvPr>
            <p:ph type="title"/>
          </p:nvPr>
        </p:nvSpPr>
        <p:spPr>
          <a:xfrm>
            <a:off x="755470" y="1315480"/>
            <a:ext cx="3962759"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a:t>What is Evaluation? </a:t>
            </a:r>
            <a:endParaRPr/>
          </a:p>
        </p:txBody>
      </p:sp>
      <p:sp>
        <p:nvSpPr>
          <p:cNvPr id="270" name="Google Shape;270;p5"/>
          <p:cNvSpPr txBox="1">
            <a:spLocks noGrp="1"/>
          </p:cNvSpPr>
          <p:nvPr>
            <p:ph type="body" idx="1"/>
          </p:nvPr>
        </p:nvSpPr>
        <p:spPr>
          <a:xfrm>
            <a:off x="675502" y="2641180"/>
            <a:ext cx="4320568" cy="1838813"/>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accent1"/>
              </a:buClr>
              <a:buSzPts val="2200"/>
              <a:buNone/>
            </a:pPr>
            <a:r>
              <a:rPr lang="en-US"/>
              <a:t>“An assessment using systematic data collection and analysis of one or more programs, policies, and organizations intended to assess their effectiveness and efficiency.” </a:t>
            </a:r>
            <a:endParaRPr/>
          </a:p>
          <a:p>
            <a:pPr marL="0" lvl="0" indent="0" algn="l" rtl="0">
              <a:lnSpc>
                <a:spcPct val="90000"/>
              </a:lnSpc>
              <a:spcBef>
                <a:spcPts val="1000"/>
              </a:spcBef>
              <a:spcAft>
                <a:spcPts val="0"/>
              </a:spcAft>
              <a:buClr>
                <a:schemeClr val="accent1"/>
              </a:buClr>
              <a:buSzPts val="2200"/>
              <a:buNone/>
            </a:pPr>
            <a:endParaRPr/>
          </a:p>
        </p:txBody>
      </p:sp>
      <p:sp>
        <p:nvSpPr>
          <p:cNvPr id="271" name="Google Shape;271;p5"/>
          <p:cNvSpPr txBox="1">
            <a:spLocks noGrp="1"/>
          </p:cNvSpPr>
          <p:nvPr>
            <p:ph type="body" idx="2"/>
          </p:nvPr>
        </p:nvSpPr>
        <p:spPr>
          <a:xfrm>
            <a:off x="5527040" y="1315480"/>
            <a:ext cx="6106160" cy="3903203"/>
          </a:xfrm>
          <a:prstGeom prst="rect">
            <a:avLst/>
          </a:prstGeom>
          <a:noFill/>
          <a:ln>
            <a:noFill/>
          </a:ln>
        </p:spPr>
        <p:txBody>
          <a:bodyPr spcFirstLastPara="1" wrap="square" lIns="0" tIns="45700" rIns="91425" bIns="45700" anchor="t" anchorCtr="0">
            <a:noAutofit/>
          </a:bodyPr>
          <a:lstStyle/>
          <a:p>
            <a:pPr marL="342900" marR="0" lvl="0" indent="-342900">
              <a:lnSpc>
                <a:spcPct val="107000"/>
              </a:lnSpc>
              <a:spcBef>
                <a:spcPts val="0"/>
              </a:spcBef>
              <a:spcAft>
                <a:spcPts val="0"/>
              </a:spcAft>
              <a:buFont typeface="Symbol" panose="05050102010706020507" pitchFamily="18" charset="2"/>
              <a:buChar char=""/>
            </a:pPr>
            <a:endParaRPr lang="en-US">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buNone/>
            </a:pPr>
            <a:r>
              <a:rPr lang="en-US" sz="3600" b="0"/>
              <a:t>Evaluation is Different From…</a:t>
            </a:r>
            <a:r>
              <a:rPr lang="en-US" sz="3600" b="0">
                <a:solidFill>
                  <a:srgbClr val="FF0000"/>
                </a:solidFill>
              </a:rPr>
              <a:t> </a:t>
            </a:r>
          </a:p>
          <a:p>
            <a:pPr marL="342900" marR="0" lvl="0" indent="-342900">
              <a:lnSpc>
                <a:spcPct val="107000"/>
              </a:lnSpc>
              <a:spcBef>
                <a:spcPts val="0"/>
              </a:spcBef>
              <a:spcAft>
                <a:spcPts val="0"/>
              </a:spcAft>
              <a:buFont typeface="Symbol" panose="05050102010706020507" pitchFamily="18" charset="2"/>
              <a:buChar char=""/>
            </a:pP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Performance measurement</a:t>
            </a: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Foundational fact finding</a:t>
            </a: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Policy analysis</a:t>
            </a: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Predictive analytics</a:t>
            </a:r>
          </a:p>
          <a:p>
            <a:pPr marL="342900" marR="0" lvl="0" indent="-342900">
              <a:lnSpc>
                <a:spcPct val="107000"/>
              </a:lnSpc>
              <a:spcBef>
                <a:spcPts val="0"/>
              </a:spcBef>
              <a:spcAft>
                <a:spcPts val="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Performance evaluation of staff</a:t>
            </a:r>
          </a:p>
          <a:p>
            <a:pPr marL="342900" marR="0" lvl="0" indent="-342900">
              <a:lnSpc>
                <a:spcPct val="107000"/>
              </a:lnSpc>
              <a:spcBef>
                <a:spcPts val="0"/>
              </a:spcBef>
              <a:spcAft>
                <a:spcPts val="8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Calibri" panose="020F0502020204030204" pitchFamily="34" charset="0"/>
              </a:rPr>
              <a:t>Basic scientific research and development</a:t>
            </a:r>
            <a:endParaRPr/>
          </a:p>
        </p:txBody>
      </p:sp>
      <p:sp>
        <p:nvSpPr>
          <p:cNvPr id="2" name="TextBox 1">
            <a:extLst>
              <a:ext uri="{FF2B5EF4-FFF2-40B4-BE49-F238E27FC236}">
                <a16:creationId xmlns:a16="http://schemas.microsoft.com/office/drawing/2014/main" id="{6BC28E4D-3B10-34DF-8A60-247222745230}"/>
              </a:ext>
            </a:extLst>
          </p:cNvPr>
          <p:cNvSpPr txBox="1"/>
          <p:nvPr/>
        </p:nvSpPr>
        <p:spPr>
          <a:xfrm>
            <a:off x="633568" y="4764242"/>
            <a:ext cx="4084661" cy="584775"/>
          </a:xfrm>
          <a:prstGeom prst="rect">
            <a:avLst/>
          </a:prstGeom>
          <a:noFill/>
        </p:spPr>
        <p:txBody>
          <a:bodyPr wrap="square" rtlCol="0">
            <a:spAutoFit/>
          </a:bodyPr>
          <a:lstStyle/>
          <a:p>
            <a:r>
              <a:rPr lang="en-US" sz="1600" b="1">
                <a:solidFill>
                  <a:schemeClr val="tx1"/>
                </a:solidFill>
                <a:latin typeface="Calibri" panose="020F0502020204030204" pitchFamily="34" charset="0"/>
                <a:cs typeface="Calibri" panose="020F0502020204030204" pitchFamily="34" charset="0"/>
              </a:rPr>
              <a:t>Source</a:t>
            </a:r>
            <a:r>
              <a:rPr lang="en-US" sz="1600">
                <a:solidFill>
                  <a:schemeClr val="tx1"/>
                </a:solidFill>
                <a:latin typeface="Calibri" panose="020F0502020204030204" pitchFamily="34" charset="0"/>
                <a:cs typeface="Calibri" panose="020F0502020204030204" pitchFamily="34" charset="0"/>
              </a:rPr>
              <a:t>: Foundations for Evidence-Based Policymaking Act of 2018 (PL 115-435).</a:t>
            </a:r>
          </a:p>
        </p:txBody>
      </p:sp>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9" name="Google Shape;232;p15">
            <a:extLst>
              <a:ext uri="{FF2B5EF4-FFF2-40B4-BE49-F238E27FC236}">
                <a16:creationId xmlns:a16="http://schemas.microsoft.com/office/drawing/2014/main" id="{0D156925-3721-1E0D-5D94-9B0BF66F0A78}"/>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268375" y="5057445"/>
            <a:ext cx="1496494" cy="1496494"/>
          </a:xfrm>
          <a:prstGeom prst="rect">
            <a:avLst/>
          </a:prstGeom>
          <a:noFill/>
          <a:ln>
            <a:noFill/>
          </a:ln>
        </p:spPr>
      </p:pic>
    </p:spTree>
    <p:extLst>
      <p:ext uri="{BB962C8B-B14F-4D97-AF65-F5344CB8AC3E}">
        <p14:creationId xmlns:p14="http://schemas.microsoft.com/office/powerpoint/2010/main" val="336668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a:t>10 Minute Version: More Details</a:t>
            </a:r>
          </a:p>
        </p:txBody>
      </p:sp>
      <p:sp>
        <p:nvSpPr>
          <p:cNvPr id="269" name="Google Shape;269;p5"/>
          <p:cNvSpPr txBox="1">
            <a:spLocks noGrp="1"/>
          </p:cNvSpPr>
          <p:nvPr>
            <p:ph type="title"/>
          </p:nvPr>
        </p:nvSpPr>
        <p:spPr>
          <a:xfrm>
            <a:off x="640294" y="1391151"/>
            <a:ext cx="4193085" cy="5110068"/>
          </a:xfrm>
          <a:prstGeom prst="rect">
            <a:avLst/>
          </a:prstGeom>
          <a:solidFill>
            <a:schemeClr val="lt1"/>
          </a:solidFill>
          <a:ln>
            <a:noFill/>
          </a:ln>
        </p:spPr>
        <p:txBody>
          <a:bodyPr spcFirstLastPara="1" wrap="square" lIns="0" tIns="45700" rIns="91425" bIns="45700" anchor="ctr" anchorCtr="0">
            <a:noAutofit/>
          </a:bodyPr>
          <a:lstStyle/>
          <a:p>
            <a:r>
              <a:rPr lang="en-US" sz="3200"/>
              <a:t>Evaluation is One Tool for Building Evidence</a:t>
            </a:r>
            <a:br>
              <a:rPr lang="en-US"/>
            </a:br>
            <a:br>
              <a:rPr lang="en-US"/>
            </a:br>
            <a:br>
              <a:rPr lang="en-US"/>
            </a:br>
            <a:br>
              <a:rPr lang="en-US"/>
            </a:br>
            <a:br>
              <a:rPr lang="en-US"/>
            </a:br>
            <a:br>
              <a:rPr lang="en-US"/>
            </a:br>
            <a:r>
              <a:rPr lang="en-US" sz="1600" b="1"/>
              <a:t>Source:</a:t>
            </a:r>
            <a:r>
              <a:rPr lang="en-US" sz="1600"/>
              <a:t> Appendix A (Components of Evidence) in Memorandum M-19-23: Phase 1 Implementation of the Foundations for Evidence-Based Policymaking</a:t>
            </a:r>
            <a:br>
              <a:rPr lang="en-US" sz="1600">
                <a:latin typeface="Calibri" panose="020F0502020204030204" pitchFamily="34" charset="0"/>
                <a:cs typeface="Calibri" panose="020F0502020204030204" pitchFamily="34" charset="0"/>
              </a:rPr>
            </a:br>
            <a:r>
              <a:rPr lang="en-US" sz="1600"/>
              <a:t>Act of 2018: Learning Agendas, Personnel, and Planning Guidance. Executive Office of the President, 2019. </a:t>
            </a:r>
            <a:r>
              <a:rPr lang="en-US" sz="1600">
                <a:hlinkClick r:id="rId3"/>
              </a:rPr>
              <a:t>https://www.whitehouse.gov/wp-content/uploads/2019/07/M-19-23.pdf</a:t>
            </a:r>
            <a:r>
              <a:rPr lang="en-US" sz="1600"/>
              <a:t> .</a:t>
            </a:r>
            <a:br>
              <a:rPr lang="en-US">
                <a:latin typeface="Calibri" panose="020F0502020204030204" pitchFamily="34" charset="0"/>
                <a:cs typeface="Calibri" panose="020F0502020204030204" pitchFamily="34" charset="0"/>
              </a:rPr>
            </a:br>
            <a:endParaRPr/>
          </a:p>
        </p:txBody>
      </p:sp>
      <p:pic>
        <p:nvPicPr>
          <p:cNvPr id="8" name="Google Shape;232;p15">
            <a:extLst>
              <a:ext uri="{FF2B5EF4-FFF2-40B4-BE49-F238E27FC236}">
                <a16:creationId xmlns:a16="http://schemas.microsoft.com/office/drawing/2014/main" id="{564C91F3-FFAC-A014-DCDF-AB1D932DA136}"/>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0559885" y="5269926"/>
            <a:ext cx="1496494" cy="1496494"/>
          </a:xfrm>
          <a:prstGeom prst="rect">
            <a:avLst/>
          </a:prstGeom>
          <a:noFill/>
          <a:ln>
            <a:noFill/>
          </a:ln>
        </p:spPr>
      </p:pic>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2" name="Picture 3" descr="Pie chart, quartered, Policy Analysis, Program Evaluation, Foundational Fact Finding and Performance Measurement.">
            <a:extLst>
              <a:ext uri="{FF2B5EF4-FFF2-40B4-BE49-F238E27FC236}">
                <a16:creationId xmlns:a16="http://schemas.microsoft.com/office/drawing/2014/main" id="{7C15DAF8-75B2-349A-99E6-BB9F1E14CA93}"/>
              </a:ext>
            </a:extLst>
          </p:cNvPr>
          <p:cNvPicPr>
            <a:picLocks noChangeAspect="1"/>
          </p:cNvPicPr>
          <p:nvPr/>
        </p:nvPicPr>
        <p:blipFill>
          <a:blip r:embed="rId5"/>
          <a:stretch>
            <a:fillRect/>
          </a:stretch>
        </p:blipFill>
        <p:spPr>
          <a:xfrm>
            <a:off x="5222465" y="890482"/>
            <a:ext cx="5076025" cy="5460163"/>
          </a:xfrm>
          <a:prstGeom prst="rect">
            <a:avLst/>
          </a:prstGeom>
        </p:spPr>
      </p:pic>
    </p:spTree>
    <p:extLst>
      <p:ext uri="{BB962C8B-B14F-4D97-AF65-F5344CB8AC3E}">
        <p14:creationId xmlns:p14="http://schemas.microsoft.com/office/powerpoint/2010/main" val="313246827"/>
      </p:ext>
    </p:extLst>
  </p:cSld>
  <p:clrMapOvr>
    <a:masterClrMapping/>
  </p:clrMapOvr>
</p:sld>
</file>

<file path=ppt/theme/theme1.xml><?xml version="1.0" encoding="utf-8"?>
<a:theme xmlns:a="http://schemas.openxmlformats.org/drawingml/2006/main" name="Office Theme">
  <a:themeElements>
    <a:clrScheme name="Custom 62">
      <a:dk1>
        <a:srgbClr val="171717"/>
      </a:dk1>
      <a:lt1>
        <a:srgbClr val="FFFFFF"/>
      </a:lt1>
      <a:dk2>
        <a:srgbClr val="333B46"/>
      </a:dk2>
      <a:lt2>
        <a:srgbClr val="E7E6E6"/>
      </a:lt2>
      <a:accent1>
        <a:srgbClr val="0A2644"/>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2">
      <a:dk1>
        <a:srgbClr val="171717"/>
      </a:dk1>
      <a:lt1>
        <a:srgbClr val="FFFFFF"/>
      </a:lt1>
      <a:dk2>
        <a:srgbClr val="333B46"/>
      </a:dk2>
      <a:lt2>
        <a:srgbClr val="E7E6E6"/>
      </a:lt2>
      <a:accent1>
        <a:srgbClr val="0A2645"/>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a6232a4-43ca-4a0c-832d-b8445d74e608" xsi:nil="true"/>
    <TaxCatchAll xmlns="13c0747f-d9b9-4cb6-87c8-a8807704625c" xsi:nil="true"/>
    <lcf76f155ced4ddcb4097134ff3c332f xmlns="8a6232a4-43ca-4a0c-832d-b8445d74e608">
      <Terms xmlns="http://schemas.microsoft.com/office/infopath/2007/PartnerControls"/>
    </lcf76f155ced4ddcb4097134ff3c332f>
  </documentManagement>
</p:properties>
</file>

<file path=customXml/item2.xml><?xml version="1.0" encoding="utf-8"?>
<?mso-contentType ?>
<SharedContentType xmlns="Microsoft.SharePoint.Taxonomy.ContentTypeSync" SourceId="744a5fc2-e1de-4226-a417-e5990e3526f4"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01B180D1DE26DB448A82AA311A318A80" ma:contentTypeVersion="18" ma:contentTypeDescription="Create a new document." ma:contentTypeScope="" ma:versionID="cc99db4b652087a376ab9387931e413e">
  <xsd:schema xmlns:xsd="http://www.w3.org/2001/XMLSchema" xmlns:xs="http://www.w3.org/2001/XMLSchema" xmlns:p="http://schemas.microsoft.com/office/2006/metadata/properties" xmlns:ns2="8a6232a4-43ca-4a0c-832d-b8445d74e608" xmlns:ns3="13c0747f-d9b9-4cb6-87c8-a8807704625c" targetNamespace="http://schemas.microsoft.com/office/2006/metadata/properties" ma:root="true" ma:fieldsID="3dbfcbda9d540103b003535d2ebb8b7b" ns2:_="" ns3:_="">
    <xsd:import namespace="8a6232a4-43ca-4a0c-832d-b8445d74e608"/>
    <xsd:import namespace="13c0747f-d9b9-4cb6-87c8-a8807704625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232a4-43ca-4a0c-832d-b8445d74e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44a5fc2-e1de-4226-a417-e5990e3526f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c0747f-d9b9-4cb6-87c8-a8807704625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04e7bb0-bcc0-41ea-bcd8-1a0780cd0714}" ma:internalName="TaxCatchAll" ma:showField="CatchAllData" ma:web="13c0747f-d9b9-4cb6-87c8-a880770462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96519-BBFA-4E10-9432-BE289616D1F9}">
  <ds:schemaRefs>
    <ds:schemaRef ds:uri="13c0747f-d9b9-4cb6-87c8-a8807704625c"/>
    <ds:schemaRef ds:uri="8a6232a4-43ca-4a0c-832d-b8445d74e6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3B3FA0-7768-4DD2-9F02-56D2328E58EC}">
  <ds:schemaRefs>
    <ds:schemaRef ds:uri="Microsoft.SharePoint.Taxonomy.ContentTypeSync"/>
  </ds:schemaRefs>
</ds:datastoreItem>
</file>

<file path=customXml/itemProps3.xml><?xml version="1.0" encoding="utf-8"?>
<ds:datastoreItem xmlns:ds="http://schemas.openxmlformats.org/officeDocument/2006/customXml" ds:itemID="{D028B7CF-C93B-45DC-8C2A-C5757F795E2F}">
  <ds:schemaRefs>
    <ds:schemaRef ds:uri="13c0747f-d9b9-4cb6-87c8-a8807704625c"/>
    <ds:schemaRef ds:uri="8a6232a4-43ca-4a0c-832d-b8445d74e6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225D475F-EDB7-4F39-982C-F1A147FF0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4163</Words>
  <Application>Microsoft Office PowerPoint</Application>
  <PresentationFormat>Widescreen</PresentationFormat>
  <Paragraphs>392</Paragraphs>
  <Slides>20</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Roboto Light</vt:lpstr>
      <vt:lpstr>Arial</vt:lpstr>
      <vt:lpstr>Wingdings</vt:lpstr>
      <vt:lpstr>Source Sans Pro</vt:lpstr>
      <vt:lpstr>Calibri</vt:lpstr>
      <vt:lpstr>Segoe UI</vt:lpstr>
      <vt:lpstr>Symbol</vt:lpstr>
      <vt:lpstr>Times New Roman</vt:lpstr>
      <vt:lpstr>Office Theme</vt:lpstr>
      <vt:lpstr>1_Office Theme</vt:lpstr>
      <vt:lpstr>The Federal Evaluation Toolkit</vt:lpstr>
      <vt:lpstr>Evaluation is a Tool to Answer Questions</vt:lpstr>
      <vt:lpstr>Evaluating Factors Influencing Flood Insurance Coverage for Single-Family Homes in Two States (Pilot)</vt:lpstr>
      <vt:lpstr>Evaluating Impact: Multi-Site Evaluation of Pathways for Advancing Careers and Education (PACE)</vt:lpstr>
      <vt:lpstr>Begin with the End in Mind: What Questions Do We Have?</vt:lpstr>
      <vt:lpstr>What Do We Want to Achieve?</vt:lpstr>
      <vt:lpstr>Why Evaluate? </vt:lpstr>
      <vt:lpstr>What is Evaluation? </vt:lpstr>
      <vt:lpstr>Evaluation is One Tool for Building Evidence      Source: Appendix A (Components of Evidence) in Memorandum M-19-23: Phase 1 Implementation of the Foundations for Evidence-Based Policymaking Act of 2018: Learning Agendas, Personnel, and Planning Guidance. Executive Office of the President, 2019. https://www.whitehouse.gov/wp-content/uploads/2019/07/M-19-23.pdf . </vt:lpstr>
      <vt:lpstr>Evaluations Address Questions That Can Improve Programs, Governance, and Public Trust </vt:lpstr>
      <vt:lpstr>Evaluation Builds Evidence</vt:lpstr>
      <vt:lpstr>Evaluation Supports Continuous Quality Improvement </vt:lpstr>
      <vt:lpstr>How Can Evaluation Support Our Program and Agency?</vt:lpstr>
      <vt:lpstr>Evaluation Should Inform Decision-Making</vt:lpstr>
      <vt:lpstr>Evaluation Used In Funding and Programmatic Decisions </vt:lpstr>
      <vt:lpstr>What’s at Risk if We Don’t Evaluate?</vt:lpstr>
      <vt:lpstr>Evaluation is a Key Agency Function</vt:lpstr>
      <vt:lpstr>Options to Find Resources for Evaluation</vt:lpstr>
      <vt:lpstr>Questions?</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 Stoneking</dc:creator>
  <cp:lastModifiedBy>Susan Cahn</cp:lastModifiedBy>
  <cp:revision>2</cp:revision>
  <cp:lastPrinted>2022-09-21T17:17:25Z</cp:lastPrinted>
  <dcterms:created xsi:type="dcterms:W3CDTF">2022-07-30T19:35:16Z</dcterms:created>
  <dcterms:modified xsi:type="dcterms:W3CDTF">2023-01-11T17:35:44Z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0x01010001B180D1DE26DB448A82AA311A318A80</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