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20"/>
  </p:notesMasterIdLst>
  <p:sldIdLst>
    <p:sldId id="256" r:id="rId6"/>
    <p:sldId id="272" r:id="rId7"/>
    <p:sldId id="268" r:id="rId8"/>
    <p:sldId id="258" r:id="rId9"/>
    <p:sldId id="259" r:id="rId10"/>
    <p:sldId id="269" r:id="rId11"/>
    <p:sldId id="270" r:id="rId12"/>
    <p:sldId id="271" r:id="rId13"/>
    <p:sldId id="266" r:id="rId14"/>
    <p:sldId id="260" r:id="rId15"/>
    <p:sldId id="265" r:id="rId16"/>
    <p:sldId id="267" r:id="rId17"/>
    <p:sldId id="27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9"/>
    <p:restoredTop sz="86377"/>
  </p:normalViewPr>
  <p:slideViewPr>
    <p:cSldViewPr>
      <p:cViewPr varScale="1">
        <p:scale>
          <a:sx n="80" d="100"/>
          <a:sy n="80" d="100"/>
        </p:scale>
        <p:origin x="114" y="27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46" d="100"/>
          <a:sy n="146" d="100"/>
        </p:scale>
        <p:origin x="6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E0BC38-09EC-4E93-BF5A-87BED6EFBFBF}" type="datetimeFigureOut">
              <a:rPr lang="en-US" smtClean="0"/>
              <a:t>4/29/2021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F025D-073B-466B-8858-5F7077094210}" type="slidenum">
              <a:rPr lang="en-US" smtClean="0"/>
              <a:t>‹#›</a:t>
            </a:fld>
            <a:endParaRPr lang="en-US"/>
          </a:p>
        </p:txBody>
      </p:sp>
    </p:spTree>
    <p:extLst>
      <p:ext uri="{BB962C8B-B14F-4D97-AF65-F5344CB8AC3E}">
        <p14:creationId xmlns:p14="http://schemas.microsoft.com/office/powerpoint/2010/main" val="417228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Federal Committee on Statistical Methodology prepared A Framework for Data Quality to introduce the rapidly expanding community of data program managers and analysts to a comprehensive range of data quality threats, and to recommend strategies for documenting data quality so that potential users understand the fitness of the data for their intended uses.</a:t>
            </a:r>
          </a:p>
          <a:p>
            <a:endParaRPr lang="en-US" dirty="0"/>
          </a:p>
          <a:p>
            <a:r>
              <a:rPr lang="en-US" dirty="0"/>
              <a:t>The Federal Committee on Statistical Methodology is an interagency committee dedicated to improving the quality of federal statistics. FCSM was created by the Office of Management and Budget to inform and advise OMB and the Interagency Council on Statistical Policy on statistical issues. Members include senior statisticians, economists, data scientists, and others from throughout the Executive Branch who are appointed by the Chief Statistician of the United States.</a:t>
            </a:r>
          </a:p>
          <a:p>
            <a:endParaRPr lang="en-US" dirty="0"/>
          </a:p>
          <a:p>
            <a:r>
              <a:rPr lang="en-US" dirty="0"/>
              <a:t>A work group of FCSM members prepared the Framework for Data Quality, and the full FCSM reviewed and approved the report.</a:t>
            </a:r>
          </a:p>
          <a:p>
            <a:endParaRPr lang="en-US" dirty="0"/>
          </a:p>
        </p:txBody>
      </p:sp>
      <p:sp>
        <p:nvSpPr>
          <p:cNvPr id="4" name="Slide Number Placeholder 3"/>
          <p:cNvSpPr>
            <a:spLocks noGrp="1"/>
          </p:cNvSpPr>
          <p:nvPr>
            <p:ph type="sldNum" sz="quarter" idx="5"/>
          </p:nvPr>
        </p:nvSpPr>
        <p:spPr/>
        <p:txBody>
          <a:bodyPr/>
          <a:lstStyle/>
          <a:p>
            <a:fld id="{E38F025D-073B-466B-8858-5F7077094210}" type="slidenum">
              <a:rPr lang="en-US" smtClean="0"/>
              <a:t>1</a:t>
            </a:fld>
            <a:endParaRPr lang="en-US"/>
          </a:p>
        </p:txBody>
      </p:sp>
    </p:spTree>
    <p:extLst>
      <p:ext uri="{BB962C8B-B14F-4D97-AF65-F5344CB8AC3E}">
        <p14:creationId xmlns:p14="http://schemas.microsoft.com/office/powerpoint/2010/main" val="2634820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341813"/>
          </a:xfrm>
        </p:spPr>
        <p:txBody>
          <a:bodyPr/>
          <a:lstStyle/>
          <a:p>
            <a:r>
              <a:rPr lang="en-US" dirty="0"/>
              <a:t>When</a:t>
            </a:r>
            <a:r>
              <a:rPr lang="en-US" baseline="0" dirty="0"/>
              <a:t> it comes to documenting and reporting data quality, veterans of earlier efforts to create formal data quality profiles remind us of the enormous effort that went into those profiles. Documenting after the fact was onerous, and effort to create data quality profiles rarely lasted more than one cycle. While formal data quality profiles are useful for evaluating and redesigning major data programs, they do not fit the working environment of most data stewards, whether the stewards are managers of data collection programs or managers of the resulting databases or analysts who are turning data into estimates. To consider best ways to document and explain data quality, the Framework report considers three audiences.</a:t>
            </a:r>
          </a:p>
          <a:p>
            <a:endParaRPr lang="en-US" dirty="0"/>
          </a:p>
          <a:p>
            <a:r>
              <a:rPr lang="en-US" dirty="0"/>
              <a:t>First is the data steward, or more precisely, the successor to the data steward. Datasets often outlive their creators, and the successor to the program manager or analyst needs to know what his or her predecessor did to deal with data quality. This documentation does not have to be carefully structured and well written, but it should be complete.</a:t>
            </a:r>
          </a:p>
          <a:p>
            <a:endParaRPr lang="en-US" dirty="0"/>
          </a:p>
          <a:p>
            <a:r>
              <a:rPr lang="en-US" dirty="0"/>
              <a:t>The second audience is the power user, who needs to understand enough about data quality to incorporate the data effectively into sophisticated models and analyses.</a:t>
            </a:r>
          </a:p>
          <a:p>
            <a:endParaRPr lang="en-US" dirty="0"/>
          </a:p>
          <a:p>
            <a:r>
              <a:rPr lang="en-US" dirty="0"/>
              <a:t>The third audience is the occasional user or the big boss who just wants the number without explanation, but who will listen an elevator speech that captures the major strengths and weaknesses of the number and help the decision maker avoid overextending the number with unfortunate consequences.</a:t>
            </a:r>
          </a:p>
        </p:txBody>
      </p:sp>
      <p:sp>
        <p:nvSpPr>
          <p:cNvPr id="4" name="Slide Number Placeholder 3"/>
          <p:cNvSpPr>
            <a:spLocks noGrp="1"/>
          </p:cNvSpPr>
          <p:nvPr>
            <p:ph type="sldNum" sz="quarter" idx="5"/>
          </p:nvPr>
        </p:nvSpPr>
        <p:spPr/>
        <p:txBody>
          <a:bodyPr/>
          <a:lstStyle/>
          <a:p>
            <a:fld id="{E38F025D-073B-466B-8858-5F7077094210}" type="slidenum">
              <a:rPr lang="en-US" smtClean="0"/>
              <a:t>10</a:t>
            </a:fld>
            <a:endParaRPr lang="en-US"/>
          </a:p>
        </p:txBody>
      </p:sp>
    </p:spTree>
    <p:extLst>
      <p:ext uri="{BB962C8B-B14F-4D97-AF65-F5344CB8AC3E}">
        <p14:creationId xmlns:p14="http://schemas.microsoft.com/office/powerpoint/2010/main" val="3186126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of data quality after the fact is a pain, but documentation can be a simple and easy act of keeping notes while developing the data and considering whether a data quality threat is important and what to do about the important quality threats. As the program manager or analyst goes through the data quality threats for a given dataset, many threats may be quickly dismissed as unimportant, some will involve countermeasures, and others will be intractable and become a limitation of the final dataset. Noting why the quality threat is unimportant usually takes a sentence or phrase, why the threat is important but cannot be corrected takes a few sentences, and why the threat is important and how it was countered takes a paragraph. This approach to documentation should take little effort, and the notes will be a gold mine for the next person who has to understand and manage the data.</a:t>
            </a:r>
          </a:p>
          <a:p>
            <a:endParaRPr lang="en-US" dirty="0"/>
          </a:p>
          <a:p>
            <a:r>
              <a:rPr lang="en-US" dirty="0"/>
              <a:t>Documentation of data quality as part of instructions for power users does take significant effort and writing skill, but that effort is reduced when detailed notes are available to the author of the user manual.</a:t>
            </a:r>
          </a:p>
          <a:p>
            <a:endParaRPr lang="en-US" dirty="0"/>
          </a:p>
          <a:p>
            <a:r>
              <a:rPr lang="en-US" dirty="0"/>
              <a:t>The most challenging form of communicating data quality is the table footnote or elevator speech for occasional users and decision makers who just want a number. What key points does the data user need to know so that the number does not misguide understanding or decisions? Preparation of the elevator speech takes an understanding of how the number is going to be used and how good the number needs to be for that use.</a:t>
            </a:r>
          </a:p>
        </p:txBody>
      </p:sp>
      <p:sp>
        <p:nvSpPr>
          <p:cNvPr id="4" name="Slide Number Placeholder 3"/>
          <p:cNvSpPr>
            <a:spLocks noGrp="1"/>
          </p:cNvSpPr>
          <p:nvPr>
            <p:ph type="sldNum" sz="quarter" idx="5"/>
          </p:nvPr>
        </p:nvSpPr>
        <p:spPr/>
        <p:txBody>
          <a:bodyPr/>
          <a:lstStyle/>
          <a:p>
            <a:fld id="{E38F025D-073B-466B-8858-5F7077094210}" type="slidenum">
              <a:rPr lang="en-US" smtClean="0"/>
              <a:t>11</a:t>
            </a:fld>
            <a:endParaRPr lang="en-US"/>
          </a:p>
        </p:txBody>
      </p:sp>
    </p:spTree>
    <p:extLst>
      <p:ext uri="{BB962C8B-B14F-4D97-AF65-F5344CB8AC3E}">
        <p14:creationId xmlns:p14="http://schemas.microsoft.com/office/powerpoint/2010/main" val="162285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based on the Information Quality Act is a good starting point for identifying aspects of data quality that may require corrective actions and trade-offs, but it does not prescribe what countermeasures to take or how to weight each aspect. Those depend on the specific subject and potential uses of the data.</a:t>
            </a:r>
          </a:p>
          <a:p>
            <a:endParaRPr lang="en-US" dirty="0"/>
          </a:p>
          <a:p>
            <a:r>
              <a:rPr lang="en-US" dirty="0"/>
              <a:t>Indeed, the relative importance of each aspect of data quality is not constant. After years of careful attention to accuracy at the expense of time, the Federal Statistical System was reminded by Covid-19 that timeliness can outweigh precision for some statistics. While areas like precision medicine require very precise data, rough indicators delivered quickly best serve decision makers and the public who are trying to understand general conditions in times of dramatic change. We are embracing Chamberlin’s advice from 130 years ago.</a:t>
            </a:r>
          </a:p>
          <a:p>
            <a:endParaRPr lang="en-US" dirty="0"/>
          </a:p>
          <a:p>
            <a:r>
              <a:rPr lang="en-US" dirty="0"/>
              <a:t>FCSM hopes that this report is a good starting point for considering data quality, but recognizes that additional work is needed to understand and communicate data quality.</a:t>
            </a:r>
          </a:p>
        </p:txBody>
      </p:sp>
      <p:sp>
        <p:nvSpPr>
          <p:cNvPr id="4" name="Slide Number Placeholder 3"/>
          <p:cNvSpPr>
            <a:spLocks noGrp="1"/>
          </p:cNvSpPr>
          <p:nvPr>
            <p:ph type="sldNum" sz="quarter" idx="5"/>
          </p:nvPr>
        </p:nvSpPr>
        <p:spPr/>
        <p:txBody>
          <a:bodyPr/>
          <a:lstStyle/>
          <a:p>
            <a:fld id="{E38F025D-073B-466B-8858-5F7077094210}" type="slidenum">
              <a:rPr lang="en-US" smtClean="0"/>
              <a:t>12</a:t>
            </a:fld>
            <a:endParaRPr lang="en-US"/>
          </a:p>
        </p:txBody>
      </p:sp>
    </p:spTree>
    <p:extLst>
      <p:ext uri="{BB962C8B-B14F-4D97-AF65-F5344CB8AC3E}">
        <p14:creationId xmlns:p14="http://schemas.microsoft.com/office/powerpoint/2010/main" val="3132778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report should help us recognize that all data--whether from a survey or an administrative record or a monitoring device--have data quality problems, and that we have a responsibility to consider all potential threats to data quality and note how we deal with those threats as we prepare our data and analyses. The notes will be invaluable to our successors and will provide building blocks for instructions to power users.</a:t>
            </a:r>
          </a:p>
          <a:p>
            <a:endParaRPr lang="en-US" dirty="0"/>
          </a:p>
          <a:p>
            <a:r>
              <a:rPr lang="en-US" dirty="0"/>
              <a:t>Our biggest challenge is to anticipate how our data will be used and understand how well our data will serve that use so that we can tell occasional users what they need to know about the data in the brief time that we have their attention.</a:t>
            </a:r>
          </a:p>
        </p:txBody>
      </p:sp>
      <p:sp>
        <p:nvSpPr>
          <p:cNvPr id="4" name="Slide Number Placeholder 3"/>
          <p:cNvSpPr>
            <a:spLocks noGrp="1"/>
          </p:cNvSpPr>
          <p:nvPr>
            <p:ph type="sldNum" sz="quarter" idx="5"/>
          </p:nvPr>
        </p:nvSpPr>
        <p:spPr/>
        <p:txBody>
          <a:bodyPr/>
          <a:lstStyle/>
          <a:p>
            <a:fld id="{E38F025D-073B-466B-8858-5F7077094210}" type="slidenum">
              <a:rPr lang="en-US" smtClean="0"/>
              <a:t>13</a:t>
            </a:fld>
            <a:endParaRPr lang="en-US"/>
          </a:p>
        </p:txBody>
      </p:sp>
    </p:spTree>
    <p:extLst>
      <p:ext uri="{BB962C8B-B14F-4D97-AF65-F5344CB8AC3E}">
        <p14:creationId xmlns:p14="http://schemas.microsoft.com/office/powerpoint/2010/main" val="1688615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report is a snapshot of our current understanding. FCSM hopes that the report is useful, and we look forward to your comments and suggestions for making the report better.</a:t>
            </a:r>
          </a:p>
          <a:p>
            <a:endParaRPr lang="en-US" dirty="0"/>
          </a:p>
        </p:txBody>
      </p:sp>
      <p:sp>
        <p:nvSpPr>
          <p:cNvPr id="4" name="Slide Number Placeholder 3"/>
          <p:cNvSpPr>
            <a:spLocks noGrp="1"/>
          </p:cNvSpPr>
          <p:nvPr>
            <p:ph type="sldNum" sz="quarter" idx="5"/>
          </p:nvPr>
        </p:nvSpPr>
        <p:spPr/>
        <p:txBody>
          <a:bodyPr/>
          <a:lstStyle/>
          <a:p>
            <a:fld id="{E38F025D-073B-466B-8858-5F7077094210}" type="slidenum">
              <a:rPr lang="en-US" smtClean="0"/>
              <a:t>14</a:t>
            </a:fld>
            <a:endParaRPr lang="en-US"/>
          </a:p>
        </p:txBody>
      </p:sp>
    </p:spTree>
    <p:extLst>
      <p:ext uri="{BB962C8B-B14F-4D97-AF65-F5344CB8AC3E}">
        <p14:creationId xmlns:p14="http://schemas.microsoft.com/office/powerpoint/2010/main" val="215021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341813"/>
          </a:xfrm>
        </p:spPr>
        <p:txBody>
          <a:bodyPr/>
          <a:lstStyle/>
          <a:p>
            <a:r>
              <a:rPr lang="en-US" dirty="0"/>
              <a:t>Data quality has been an issue since people started counting things. The president of the University of Wisconsin, T.C. Chamberlin, touched on tradeoffs in data quality when he wrote in 1890: “It may be better, in the gross affairs of life, to be less precise and more prompt. Quick decisions, though they may contain a grain of error, are often better than precise decisions at the expense of time.”</a:t>
            </a:r>
          </a:p>
          <a:p>
            <a:endParaRPr lang="en-US" dirty="0"/>
          </a:p>
          <a:p>
            <a:r>
              <a:rPr lang="en-US" dirty="0"/>
              <a:t>While statisticians sought to capture broader concepts of data quality in measuring total survey error, program evaluation research in the 1970s expanded the range of data collection strategies and the variety of data quality threats to consider. The Information Quality Act of 2001 reflected this broader view of data quality.</a:t>
            </a:r>
          </a:p>
          <a:p>
            <a:endParaRPr lang="en-US" dirty="0"/>
          </a:p>
          <a:p>
            <a:r>
              <a:rPr lang="en-US" dirty="0"/>
              <a:t>We enter the 2020s with the Foundations for Evidence-Based Policymaking Act reemphasizing program evaluation research, the Federal Data Strategy placing a focus on data quality, and the National Academies’ Committee on National Statistics investigating the challenges of blending data from multiple sources.</a:t>
            </a:r>
          </a:p>
          <a:p>
            <a:endParaRPr lang="en-US" dirty="0"/>
          </a:p>
          <a:p>
            <a:r>
              <a:rPr lang="en-US" dirty="0"/>
              <a:t>Against this backdrop, the Interagency Council on Statistical Policy determined that a common framework for discussing data quality was needed and directed FCSM to explore data quality issues. FCSM responded by holding a series of workshops, preparing a series of case studies, and the producing the current Framework report.</a:t>
            </a:r>
          </a:p>
        </p:txBody>
      </p:sp>
      <p:sp>
        <p:nvSpPr>
          <p:cNvPr id="4" name="Slide Number Placeholder 3"/>
          <p:cNvSpPr>
            <a:spLocks noGrp="1"/>
          </p:cNvSpPr>
          <p:nvPr>
            <p:ph type="sldNum" sz="quarter" idx="5"/>
          </p:nvPr>
        </p:nvSpPr>
        <p:spPr/>
        <p:txBody>
          <a:bodyPr/>
          <a:lstStyle/>
          <a:p>
            <a:fld id="{E38F025D-073B-466B-8858-5F7077094210}" type="slidenum">
              <a:rPr lang="en-US" smtClean="0"/>
              <a:t>2</a:t>
            </a:fld>
            <a:endParaRPr lang="en-US"/>
          </a:p>
        </p:txBody>
      </p:sp>
    </p:spTree>
    <p:extLst>
      <p:ext uri="{BB962C8B-B14F-4D97-AF65-F5344CB8AC3E}">
        <p14:creationId xmlns:p14="http://schemas.microsoft.com/office/powerpoint/2010/main" val="365850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report builds on the experience of the 13 principal federal statistical agencies and other components of the Federal Statistical System. The federal statistical agencies have a deep understanding of data quality related to surveys, and their experience is not limited to surveys. The statistical agencies in the Department of Agriculture have extracted data from remote imagery for years, which involves challenges not unlike interpreting X-rays in the health field. The Census Bureau, the Bureau of Labor Statistics, and others have extensive experience with administrative records as a data source. The System of National Accounts at the Bureau of Economic Analysis is one of the ultimate blended datasets.</a:t>
            </a:r>
          </a:p>
          <a:p>
            <a:endParaRPr lang="en-US" dirty="0"/>
          </a:p>
          <a:p>
            <a:r>
              <a:rPr lang="en-US" dirty="0"/>
              <a:t>The Framework for Data Quality attempts to translate this diverse experience for the data managers and analysts of today who reside inside and outside the traditional Federal Statistical System. We all face common data quality threats, whether we are statisticians or from other disciplines. This Framework report provides a way of organizing the seemingly endless variety of data quality threats around the structure provided by the Information Quality Act of 2001.</a:t>
            </a:r>
          </a:p>
          <a:p>
            <a:endParaRPr lang="en-US" dirty="0"/>
          </a:p>
          <a:p>
            <a:r>
              <a:rPr lang="en-US" dirty="0"/>
              <a:t>The Framework report concludes with strategies for documenting and reporting data quality so that everyone can understand fitness for use: how far can we take the data before we are likely to misguide decision makers?</a:t>
            </a:r>
          </a:p>
        </p:txBody>
      </p:sp>
      <p:sp>
        <p:nvSpPr>
          <p:cNvPr id="4" name="Slide Number Placeholder 3"/>
          <p:cNvSpPr>
            <a:spLocks noGrp="1"/>
          </p:cNvSpPr>
          <p:nvPr>
            <p:ph type="sldNum" sz="quarter" idx="5"/>
          </p:nvPr>
        </p:nvSpPr>
        <p:spPr/>
        <p:txBody>
          <a:bodyPr/>
          <a:lstStyle/>
          <a:p>
            <a:fld id="{E38F025D-073B-466B-8858-5F7077094210}" type="slidenum">
              <a:rPr lang="en-US" smtClean="0"/>
              <a:t>3</a:t>
            </a:fld>
            <a:endParaRPr lang="en-US"/>
          </a:p>
        </p:txBody>
      </p:sp>
    </p:spTree>
    <p:extLst>
      <p:ext uri="{BB962C8B-B14F-4D97-AF65-F5344CB8AC3E}">
        <p14:creationId xmlns:p14="http://schemas.microsoft.com/office/powerpoint/2010/main" val="26713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Information Quality Act organizes data quality threats into 11 dimensions clustered into 3 domains. The dimensions are interrelated and one can waste hours debating over which dimension belongs in which domain. The important aspect is that this scheme is comprehensive and assures that all threats to data quality are considered somewhere.</a:t>
            </a:r>
          </a:p>
        </p:txBody>
      </p:sp>
      <p:sp>
        <p:nvSpPr>
          <p:cNvPr id="4" name="Slide Number Placeholder 3"/>
          <p:cNvSpPr>
            <a:spLocks noGrp="1"/>
          </p:cNvSpPr>
          <p:nvPr>
            <p:ph type="sldNum" sz="quarter" idx="5"/>
          </p:nvPr>
        </p:nvSpPr>
        <p:spPr/>
        <p:txBody>
          <a:bodyPr/>
          <a:lstStyle/>
          <a:p>
            <a:fld id="{E38F025D-073B-466B-8858-5F7077094210}" type="slidenum">
              <a:rPr lang="en-US" smtClean="0"/>
              <a:t>4</a:t>
            </a:fld>
            <a:endParaRPr lang="en-US"/>
          </a:p>
        </p:txBody>
      </p:sp>
    </p:spTree>
    <p:extLst>
      <p:ext uri="{BB962C8B-B14F-4D97-AF65-F5344CB8AC3E}">
        <p14:creationId xmlns:p14="http://schemas.microsoft.com/office/powerpoint/2010/main" val="3689940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based on the Information Quality Act provides a useful inventory of data quality threats that should be considered in the development of a database or in analysis of data.</a:t>
            </a:r>
          </a:p>
          <a:p>
            <a:endParaRPr lang="en-US" dirty="0"/>
          </a:p>
          <a:p>
            <a:r>
              <a:rPr lang="en-US" dirty="0"/>
              <a:t>This report provides examples for how to manage many of the threats to data quality, but it is not exhaustive on how to adjust for data quality problems since many of the corrective strategies are specific to individual subjects.</a:t>
            </a:r>
          </a:p>
          <a:p>
            <a:endParaRPr lang="en-US" dirty="0"/>
          </a:p>
          <a:p>
            <a:r>
              <a:rPr lang="en-US" dirty="0"/>
              <a:t>The report does attempt to cover all types of data, from survey data to administrative records to data from sensors to estimates based on blended or integrated datasets. No data are without quality threats. Surveys are prone to sampling bias, respondent error, and other problems. Administrative records are subject to clerical errors and imprecise record matching. Sensor data, ranging from satellite imagery and X-rays to mobile phone tracks and engine monitoring technology, can be thrown off by broken or mis-calibrated equipment.  Blended data are subject to biased modeling assumptions, and quality threats of the constituent parts may be exacerbated or offset by the blending process.</a:t>
            </a:r>
          </a:p>
          <a:p>
            <a:endParaRPr lang="en-US" dirty="0"/>
          </a:p>
          <a:p>
            <a:r>
              <a:rPr lang="en-US" dirty="0"/>
              <a:t>The report also touches on special quality considerations involving geographic data.</a:t>
            </a:r>
          </a:p>
          <a:p>
            <a:endParaRPr lang="en-US" dirty="0"/>
          </a:p>
          <a:p>
            <a:endParaRPr lang="en-US" dirty="0"/>
          </a:p>
        </p:txBody>
      </p:sp>
      <p:sp>
        <p:nvSpPr>
          <p:cNvPr id="4" name="Slide Number Placeholder 3"/>
          <p:cNvSpPr>
            <a:spLocks noGrp="1"/>
          </p:cNvSpPr>
          <p:nvPr>
            <p:ph type="sldNum" sz="quarter" idx="5"/>
          </p:nvPr>
        </p:nvSpPr>
        <p:spPr/>
        <p:txBody>
          <a:bodyPr/>
          <a:lstStyle/>
          <a:p>
            <a:fld id="{E38F025D-073B-466B-8858-5F7077094210}" type="slidenum">
              <a:rPr lang="en-US" smtClean="0"/>
              <a:t>5</a:t>
            </a:fld>
            <a:endParaRPr lang="en-US" dirty="0"/>
          </a:p>
        </p:txBody>
      </p:sp>
    </p:spTree>
    <p:extLst>
      <p:ext uri="{BB962C8B-B14F-4D97-AF65-F5344CB8AC3E}">
        <p14:creationId xmlns:p14="http://schemas.microsoft.com/office/powerpoint/2010/main" val="2831223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accuracy is the aspect of data quality that typically comes to mind, the Information Quality Act guides us first to utility. A completely accurate measure has no value if it is too late or quantifies something of no interest.</a:t>
            </a:r>
          </a:p>
          <a:p>
            <a:endParaRPr lang="en-US" dirty="0"/>
          </a:p>
          <a:p>
            <a:r>
              <a:rPr lang="en-US" dirty="0"/>
              <a:t>Utility raises several questions. Are the data relevant? Can users get to the data and understand what they got? Are the data timely and do the data arrive punctually on the expected schedule? Does timeliness matter if you are taking a motion picture of a still life?  Do the data have enough geographic, temporal, or categorical detail to avoid drowning in a lake with an average depth of 2 feet?</a:t>
            </a:r>
          </a:p>
          <a:p>
            <a:endParaRPr lang="en-US" dirty="0"/>
          </a:p>
          <a:p>
            <a:r>
              <a:rPr lang="en-US" dirty="0"/>
              <a:t>Implicit to accessibility of data to users are discoverability and preservation. These are common considerations in library science that are often overlooked in data science, but these considerations are essential when the user is seeking historical data to analyze a long time-series.</a:t>
            </a:r>
          </a:p>
          <a:p>
            <a:endParaRPr lang="en-US" dirty="0"/>
          </a:p>
        </p:txBody>
      </p:sp>
      <p:sp>
        <p:nvSpPr>
          <p:cNvPr id="4" name="Slide Number Placeholder 3"/>
          <p:cNvSpPr>
            <a:spLocks noGrp="1"/>
          </p:cNvSpPr>
          <p:nvPr>
            <p:ph type="sldNum" sz="quarter" idx="5"/>
          </p:nvPr>
        </p:nvSpPr>
        <p:spPr/>
        <p:txBody>
          <a:bodyPr/>
          <a:lstStyle/>
          <a:p>
            <a:fld id="{E38F025D-073B-466B-8858-5F7077094210}" type="slidenum">
              <a:rPr lang="en-US" smtClean="0"/>
              <a:t>6</a:t>
            </a:fld>
            <a:endParaRPr lang="en-US"/>
          </a:p>
        </p:txBody>
      </p:sp>
    </p:spTree>
    <p:extLst>
      <p:ext uri="{BB962C8B-B14F-4D97-AF65-F5344CB8AC3E}">
        <p14:creationId xmlns:p14="http://schemas.microsoft.com/office/powerpoint/2010/main" val="2045633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data quality dimensions, accuracy and reliability, fall under the domain of objectivity. These dimensions include a host of specific threats to data quality, many of which are thoroughly treated by statisticians with measures of variance and sampling error based on a long tradition of statistical theory.</a:t>
            </a:r>
          </a:p>
          <a:p>
            <a:endParaRPr lang="en-US" dirty="0"/>
          </a:p>
          <a:p>
            <a:r>
              <a:rPr lang="en-US" dirty="0"/>
              <a:t>Objectivity also includes coherence, which involves comparability of measures over time and conformance with statistical standards that enable comparability with other datasets.</a:t>
            </a:r>
          </a:p>
        </p:txBody>
      </p:sp>
      <p:sp>
        <p:nvSpPr>
          <p:cNvPr id="4" name="Slide Number Placeholder 3"/>
          <p:cNvSpPr>
            <a:spLocks noGrp="1"/>
          </p:cNvSpPr>
          <p:nvPr>
            <p:ph type="sldNum" sz="quarter" idx="5"/>
          </p:nvPr>
        </p:nvSpPr>
        <p:spPr/>
        <p:txBody>
          <a:bodyPr/>
          <a:lstStyle/>
          <a:p>
            <a:fld id="{E38F025D-073B-466B-8858-5F7077094210}" type="slidenum">
              <a:rPr lang="en-US" smtClean="0"/>
              <a:t>7</a:t>
            </a:fld>
            <a:endParaRPr lang="en-US"/>
          </a:p>
        </p:txBody>
      </p:sp>
    </p:spTree>
    <p:extLst>
      <p:ext uri="{BB962C8B-B14F-4D97-AF65-F5344CB8AC3E}">
        <p14:creationId xmlns:p14="http://schemas.microsoft.com/office/powerpoint/2010/main" val="2111032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set of data quality issues, combined</a:t>
            </a:r>
            <a:r>
              <a:rPr lang="en-US" baseline="0" dirty="0"/>
              <a:t> as integrity,</a:t>
            </a:r>
            <a:r>
              <a:rPr lang="en-US" dirty="0"/>
              <a:t> involve the confidence of data users in the scientific integrity and credibility of data</a:t>
            </a:r>
            <a:r>
              <a:rPr lang="en-US" baseline="0" dirty="0"/>
              <a:t> and analysis, the confidence of data providers in the physical security of the data, and the confidence of </a:t>
            </a:r>
            <a:r>
              <a:rPr lang="en-US" dirty="0"/>
              <a:t>respondents in the </a:t>
            </a:r>
            <a:r>
              <a:rPr lang="en-US" baseline="0" dirty="0"/>
              <a:t>protection of confidentiality.</a:t>
            </a:r>
            <a:endParaRPr lang="en-US" dirty="0"/>
          </a:p>
        </p:txBody>
      </p:sp>
      <p:sp>
        <p:nvSpPr>
          <p:cNvPr id="4" name="Slide Number Placeholder 3"/>
          <p:cNvSpPr>
            <a:spLocks noGrp="1"/>
          </p:cNvSpPr>
          <p:nvPr>
            <p:ph type="sldNum" sz="quarter" idx="5"/>
          </p:nvPr>
        </p:nvSpPr>
        <p:spPr/>
        <p:txBody>
          <a:bodyPr/>
          <a:lstStyle/>
          <a:p>
            <a:fld id="{E38F025D-073B-466B-8858-5F7077094210}" type="slidenum">
              <a:rPr lang="en-US" smtClean="0"/>
              <a:t>8</a:t>
            </a:fld>
            <a:endParaRPr lang="en-US"/>
          </a:p>
        </p:txBody>
      </p:sp>
    </p:spTree>
    <p:extLst>
      <p:ext uri="{BB962C8B-B14F-4D97-AF65-F5344CB8AC3E}">
        <p14:creationId xmlns:p14="http://schemas.microsoft.com/office/powerpoint/2010/main" val="256111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Blended or integrated data bring additional challenges to understanding data quality. Each component of</a:t>
            </a:r>
            <a:r>
              <a:rPr lang="en-US" baseline="0" dirty="0"/>
              <a:t> a blended dataset has quality </a:t>
            </a:r>
            <a:r>
              <a:rPr lang="en-US" dirty="0"/>
              <a:t>threats</a:t>
            </a:r>
            <a:r>
              <a:rPr lang="en-US" baseline="0" dirty="0"/>
              <a:t>, and the process of blending data has additional quality </a:t>
            </a:r>
            <a:r>
              <a:rPr lang="en-US" dirty="0"/>
              <a:t>threats</a:t>
            </a:r>
            <a:r>
              <a:rPr lang="en-US" baseline="0" dirty="0"/>
              <a:t>. Attempts to identify all of the individual quality </a:t>
            </a:r>
            <a:r>
              <a:rPr lang="en-US" dirty="0"/>
              <a:t>threats</a:t>
            </a:r>
            <a:r>
              <a:rPr lang="en-US" baseline="0" dirty="0"/>
              <a:t> and the interactions of those </a:t>
            </a:r>
            <a:r>
              <a:rPr lang="en-US" dirty="0"/>
              <a:t>threats</a:t>
            </a:r>
            <a:r>
              <a:rPr lang="en-US" baseline="0" dirty="0"/>
              <a:t> quickly turns into a herculean task. And the quality of blended data is not just the sum of the parts</a:t>
            </a:r>
            <a:r>
              <a:rPr lang="en-US" dirty="0"/>
              <a:t>.</a:t>
            </a:r>
          </a:p>
          <a:p>
            <a:endParaRPr lang="en-US" baseline="0" dirty="0"/>
          </a:p>
          <a:p>
            <a:r>
              <a:rPr lang="en-US" baseline="0" dirty="0"/>
              <a:t>Sensitivity analysis provides one approach to assessing data quality by telling us how much possible error in individual components affect the blended total. When we have more than one way to blend data, we can also compare the competing results for quality assessment. The Weather Service uses this approach when it overlays competing forecasts of hurricane tracks, each forecast based on blended data, in a cone of uncertainty.</a:t>
            </a:r>
          </a:p>
          <a:p>
            <a:endParaRPr lang="en-US" baseline="0" dirty="0"/>
          </a:p>
        </p:txBody>
      </p:sp>
      <p:sp>
        <p:nvSpPr>
          <p:cNvPr id="4" name="Slide Number Placeholder 3"/>
          <p:cNvSpPr>
            <a:spLocks noGrp="1"/>
          </p:cNvSpPr>
          <p:nvPr>
            <p:ph type="sldNum" sz="quarter" idx="5"/>
          </p:nvPr>
        </p:nvSpPr>
        <p:spPr/>
        <p:txBody>
          <a:bodyPr/>
          <a:lstStyle/>
          <a:p>
            <a:fld id="{E38F025D-073B-466B-8858-5F7077094210}" type="slidenum">
              <a:rPr lang="en-US" smtClean="0"/>
              <a:t>9</a:t>
            </a:fld>
            <a:endParaRPr lang="en-US"/>
          </a:p>
        </p:txBody>
      </p:sp>
    </p:spTree>
    <p:extLst>
      <p:ext uri="{BB962C8B-B14F-4D97-AF65-F5344CB8AC3E}">
        <p14:creationId xmlns:p14="http://schemas.microsoft.com/office/powerpoint/2010/main" val="59991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4DBCC9-858E-411A-9D03-340B6116D630}"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2186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69594-615A-4E3C-A325-B3BFA6226E5E}"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239469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F8569-FABC-4DEB-AD96-21A13067238F}"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297067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A9EB51-4BF3-424A-86D6-D63D29B10496}"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1730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735807-633C-4411-AC79-2BED954BDCAF}"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1711113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985F85-004F-4322-B058-6002EB5C44D0}"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1782142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05A3A8-6160-4126-AEEE-089BEDFCD19E}" type="datetime1">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62274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0A8960-354E-414D-BE15-9DE058F4F5AE}" type="datetime1">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372799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DA4C5A-531F-47AE-9DCA-2FCDC63CF824}" type="datetime1">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2632948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8B3B98-927E-474D-A70E-C771B0F7413E}" type="datetime1">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1743046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E90F7E-E599-4E6B-903E-33036384CA49}" type="datetime1">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272220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3BC81-C14B-4427-A2EA-BBD307005359}"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259689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803EBD-A004-48D5-B2E0-90E72ADE2309}" type="datetime1">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169443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C7E2D9-4846-4270-AFA7-D54859300394}"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4197392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C3C46-2F11-493E-A6E2-FDF146E73670}"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CA99-005F-43F9-B816-A449110734F7}" type="slidenum">
              <a:rPr lang="en-US" smtClean="0"/>
              <a:t>‹#›</a:t>
            </a:fld>
            <a:endParaRPr lang="en-US"/>
          </a:p>
        </p:txBody>
      </p:sp>
    </p:spTree>
    <p:extLst>
      <p:ext uri="{BB962C8B-B14F-4D97-AF65-F5344CB8AC3E}">
        <p14:creationId xmlns:p14="http://schemas.microsoft.com/office/powerpoint/2010/main" val="204391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045FD-5431-40A9-B019-894BAAC06222}"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239060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F1A77A-5B1B-4EC4-9CA8-32C539A9ADD7}" type="datetime1">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421036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A497F9-A172-4103-9749-7A022D07B501}" type="datetime1">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222211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9A5FE89-A7B5-4684-B0F5-08FD6D54773D}" type="datetime1">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364346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92C68-0268-468A-855A-29FC2FF618D8}" type="datetime1">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101516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351AC3-EFAB-43A8-A640-1D5FE4A6C342}" type="datetime1">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110962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475DD6-59BF-4FD4-B4E0-A855609CFBC7}" type="datetime1">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D324B-3EA8-4B20-AFDA-6242F6057422}" type="slidenum">
              <a:rPr lang="en-US" smtClean="0"/>
              <a:t>‹#›</a:t>
            </a:fld>
            <a:endParaRPr lang="en-US"/>
          </a:p>
        </p:txBody>
      </p:sp>
    </p:spTree>
    <p:extLst>
      <p:ext uri="{BB962C8B-B14F-4D97-AF65-F5344CB8AC3E}">
        <p14:creationId xmlns:p14="http://schemas.microsoft.com/office/powerpoint/2010/main" val="187955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1052E-8FCA-4884-940C-FC81E913E4E6}" type="datetime1">
              <a:rPr lang="en-US" smtClean="0"/>
              <a:t>4/29/2021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D324B-3EA8-4B20-AFDA-6242F6057422}" type="slidenum">
              <a:rPr lang="en-US" smtClean="0"/>
              <a:t>‹#›</a:t>
            </a:fld>
            <a:endParaRPr lang="en-US"/>
          </a:p>
        </p:txBody>
      </p:sp>
      <p:pic>
        <p:nvPicPr>
          <p:cNvPr id="7" name="Picture 6">
            <a:extLst>
              <a:ext uri="{FF2B5EF4-FFF2-40B4-BE49-F238E27FC236}">
                <a16:creationId xmlns:a16="http://schemas.microsoft.com/office/drawing/2014/main" id="{F042F92F-73A5-B946-B826-B166C807E60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85078" y="381000"/>
            <a:ext cx="1356300" cy="838200"/>
          </a:xfrm>
          <a:prstGeom prst="rect">
            <a:avLst/>
          </a:prstGeom>
        </p:spPr>
      </p:pic>
      <p:sp>
        <p:nvSpPr>
          <p:cNvPr id="8" name="TextBox 7">
            <a:extLst>
              <a:ext uri="{FF2B5EF4-FFF2-40B4-BE49-F238E27FC236}">
                <a16:creationId xmlns:a16="http://schemas.microsoft.com/office/drawing/2014/main" id="{B1F42761-1235-8443-BB1C-C94040EEB6A8}"/>
              </a:ext>
            </a:extLst>
          </p:cNvPr>
          <p:cNvSpPr txBox="1"/>
          <p:nvPr userDrawn="1"/>
        </p:nvSpPr>
        <p:spPr>
          <a:xfrm>
            <a:off x="2057400" y="476934"/>
            <a:ext cx="5338769" cy="646331"/>
          </a:xfrm>
          <a:prstGeom prst="rect">
            <a:avLst/>
          </a:prstGeom>
          <a:noFill/>
        </p:spPr>
        <p:txBody>
          <a:bodyPr wrap="none" rtlCol="0">
            <a:spAutoFit/>
          </a:bodyPr>
          <a:lstStyle/>
          <a:p>
            <a:r>
              <a:rPr lang="en-US" b="1" dirty="0"/>
              <a:t>Federal Committee on Statistical Methodology</a:t>
            </a:r>
          </a:p>
          <a:p>
            <a:r>
              <a:rPr lang="en-US" b="1" dirty="0"/>
              <a:t>Work Group on Transparent Reporting of Data Quality</a:t>
            </a:r>
          </a:p>
        </p:txBody>
      </p:sp>
    </p:spTree>
    <p:extLst>
      <p:ext uri="{BB962C8B-B14F-4D97-AF65-F5344CB8AC3E}">
        <p14:creationId xmlns:p14="http://schemas.microsoft.com/office/powerpoint/2010/main" val="340198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7218" y="286327"/>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D1FBE-9EC2-4D53-A14E-7028C6CDD997}" type="datetime1">
              <a:rPr lang="en-US" smtClean="0"/>
              <a:t>4/29/2021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2</a:t>
            </a:r>
          </a:p>
        </p:txBody>
      </p:sp>
      <p:cxnSp>
        <p:nvCxnSpPr>
          <p:cNvPr id="9" name="Straight Connector 8"/>
          <p:cNvCxnSpPr/>
          <p:nvPr userDrawn="1"/>
        </p:nvCxnSpPr>
        <p:spPr>
          <a:xfrm>
            <a:off x="457200" y="1447800"/>
            <a:ext cx="8229600" cy="0"/>
          </a:xfrm>
          <a:prstGeom prst="line">
            <a:avLst/>
          </a:prstGeom>
          <a:ln w="25400"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FD3D673-621E-6348-82DE-ADD6641B100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553200" y="6373077"/>
            <a:ext cx="609600" cy="376736"/>
          </a:xfrm>
          <a:prstGeom prst="rect">
            <a:avLst/>
          </a:prstGeom>
        </p:spPr>
      </p:pic>
      <p:sp>
        <p:nvSpPr>
          <p:cNvPr id="11" name="TextBox 10">
            <a:extLst>
              <a:ext uri="{FF2B5EF4-FFF2-40B4-BE49-F238E27FC236}">
                <a16:creationId xmlns:a16="http://schemas.microsoft.com/office/drawing/2014/main" id="{D45111D7-34B5-8542-ACD8-D8060BDFD52C}"/>
              </a:ext>
            </a:extLst>
          </p:cNvPr>
          <p:cNvSpPr txBox="1"/>
          <p:nvPr userDrawn="1"/>
        </p:nvSpPr>
        <p:spPr>
          <a:xfrm>
            <a:off x="7086600" y="6397208"/>
            <a:ext cx="1321196" cy="338554"/>
          </a:xfrm>
          <a:prstGeom prst="rect">
            <a:avLst/>
          </a:prstGeom>
          <a:noFill/>
        </p:spPr>
        <p:txBody>
          <a:bodyPr wrap="none" rtlCol="0">
            <a:spAutoFit/>
          </a:bodyPr>
          <a:lstStyle/>
          <a:p>
            <a:r>
              <a:rPr lang="en-US" sz="800" dirty="0"/>
              <a:t>Workgroup on Transparent</a:t>
            </a:r>
          </a:p>
          <a:p>
            <a:r>
              <a:rPr lang="en-US" sz="800" dirty="0"/>
              <a:t>Reporting of Data Quality</a:t>
            </a:r>
          </a:p>
        </p:txBody>
      </p:sp>
    </p:spTree>
    <p:extLst>
      <p:ext uri="{BB962C8B-B14F-4D97-AF65-F5344CB8AC3E}">
        <p14:creationId xmlns:p14="http://schemas.microsoft.com/office/powerpoint/2010/main" val="3252383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nces.ed.gov/fcsm/pdf/FCSM.20.04_A_Framework_for_Data_Quality.pdf"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s://nces.ed.gov/fcs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3220D4-2F72-BD46-8277-47B24F6A22B1}"/>
              </a:ext>
            </a:extLst>
          </p:cNvPr>
          <p:cNvSpPr txBox="1"/>
          <p:nvPr/>
        </p:nvSpPr>
        <p:spPr>
          <a:xfrm>
            <a:off x="3629536" y="5486400"/>
            <a:ext cx="1732527" cy="369332"/>
          </a:xfrm>
          <a:prstGeom prst="rect">
            <a:avLst/>
          </a:prstGeom>
          <a:noFill/>
        </p:spPr>
        <p:txBody>
          <a:bodyPr wrap="none" rtlCol="0">
            <a:spAutoFit/>
          </a:bodyPr>
          <a:lstStyle/>
          <a:p>
            <a:pPr algn="ctr"/>
            <a:r>
              <a:rPr lang="en-US" dirty="0"/>
              <a:t>November, 2020</a:t>
            </a:r>
          </a:p>
        </p:txBody>
      </p:sp>
      <p:sp>
        <p:nvSpPr>
          <p:cNvPr id="4" name="TextBox 3">
            <a:extLst>
              <a:ext uri="{FF2B5EF4-FFF2-40B4-BE49-F238E27FC236}">
                <a16:creationId xmlns:a16="http://schemas.microsoft.com/office/drawing/2014/main" id="{7F9B1DF2-CF57-DE4F-8C81-9D9D6FEA0250}"/>
              </a:ext>
            </a:extLst>
          </p:cNvPr>
          <p:cNvSpPr txBox="1"/>
          <p:nvPr/>
        </p:nvSpPr>
        <p:spPr>
          <a:xfrm>
            <a:off x="2262496" y="1828800"/>
            <a:ext cx="4470583" cy="1569660"/>
          </a:xfrm>
          <a:prstGeom prst="rect">
            <a:avLst/>
          </a:prstGeom>
          <a:noFill/>
        </p:spPr>
        <p:txBody>
          <a:bodyPr wrap="none" rtlCol="0">
            <a:spAutoFit/>
          </a:bodyPr>
          <a:lstStyle/>
          <a:p>
            <a:pPr algn="ctr"/>
            <a:r>
              <a:rPr lang="en-US" sz="4800" b="1" dirty="0"/>
              <a:t>A Framework for</a:t>
            </a:r>
          </a:p>
          <a:p>
            <a:pPr algn="ctr"/>
            <a:r>
              <a:rPr lang="en-US" sz="4800" b="1" dirty="0"/>
              <a:t>Data Quality</a:t>
            </a:r>
          </a:p>
        </p:txBody>
      </p:sp>
      <p:sp>
        <p:nvSpPr>
          <p:cNvPr id="6" name="TextBox 5">
            <a:extLst>
              <a:ext uri="{FF2B5EF4-FFF2-40B4-BE49-F238E27FC236}">
                <a16:creationId xmlns:a16="http://schemas.microsoft.com/office/drawing/2014/main" id="{B12949B0-AB09-6541-B2C8-413CDC4DE3B6}"/>
              </a:ext>
            </a:extLst>
          </p:cNvPr>
          <p:cNvSpPr txBox="1"/>
          <p:nvPr/>
        </p:nvSpPr>
        <p:spPr>
          <a:xfrm>
            <a:off x="2258520" y="4114800"/>
            <a:ext cx="4474559" cy="830997"/>
          </a:xfrm>
          <a:prstGeom prst="rect">
            <a:avLst/>
          </a:prstGeom>
          <a:noFill/>
        </p:spPr>
        <p:txBody>
          <a:bodyPr wrap="none" rtlCol="0">
            <a:spAutoFit/>
          </a:bodyPr>
          <a:lstStyle/>
          <a:p>
            <a:pPr algn="ctr"/>
            <a:r>
              <a:rPr lang="en-US" sz="2400" dirty="0"/>
              <a:t>Rolf R. Schmitt, PhD</a:t>
            </a:r>
          </a:p>
          <a:p>
            <a:pPr algn="ctr"/>
            <a:r>
              <a:rPr lang="en-US" sz="2400" dirty="0"/>
              <a:t>Bureau of Transportation Statistics</a:t>
            </a:r>
          </a:p>
        </p:txBody>
      </p:sp>
    </p:spTree>
    <p:extLst>
      <p:ext uri="{BB962C8B-B14F-4D97-AF65-F5344CB8AC3E}">
        <p14:creationId xmlns:p14="http://schemas.microsoft.com/office/powerpoint/2010/main" val="261923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10</a:t>
            </a:fld>
            <a:endParaRPr lang="en-US"/>
          </a:p>
        </p:txBody>
      </p:sp>
      <p:sp>
        <p:nvSpPr>
          <p:cNvPr id="5" name="Title 4"/>
          <p:cNvSpPr>
            <a:spLocks noGrp="1"/>
          </p:cNvSpPr>
          <p:nvPr>
            <p:ph type="title"/>
          </p:nvPr>
        </p:nvSpPr>
        <p:spPr/>
        <p:txBody>
          <a:bodyPr/>
          <a:lstStyle/>
          <a:p>
            <a:r>
              <a:rPr lang="en-US" dirty="0"/>
              <a:t>Reporting data quality</a:t>
            </a:r>
          </a:p>
        </p:txBody>
      </p:sp>
      <p:sp>
        <p:nvSpPr>
          <p:cNvPr id="6" name="Content Placeholder 5"/>
          <p:cNvSpPr>
            <a:spLocks noGrp="1"/>
          </p:cNvSpPr>
          <p:nvPr>
            <p:ph idx="1"/>
          </p:nvPr>
        </p:nvSpPr>
        <p:spPr/>
        <p:txBody>
          <a:bodyPr>
            <a:normAutofit/>
          </a:bodyPr>
          <a:lstStyle/>
          <a:p>
            <a:r>
              <a:rPr lang="en-US" dirty="0"/>
              <a:t>Avoids past emphasis on large and resource-consuming data quality profiles</a:t>
            </a:r>
          </a:p>
          <a:p>
            <a:r>
              <a:rPr lang="en-US" dirty="0"/>
              <a:t>Applies to managers of data collection programs and to analysts</a:t>
            </a:r>
          </a:p>
          <a:p>
            <a:r>
              <a:rPr lang="en-US" dirty="0"/>
              <a:t>Three audiences</a:t>
            </a:r>
          </a:p>
          <a:p>
            <a:pPr lvl="1"/>
            <a:r>
              <a:rPr lang="en-US" dirty="0"/>
              <a:t>The data program manager / analyst</a:t>
            </a:r>
          </a:p>
          <a:p>
            <a:pPr lvl="1"/>
            <a:r>
              <a:rPr lang="en-US" dirty="0"/>
              <a:t>The power user</a:t>
            </a:r>
          </a:p>
          <a:p>
            <a:pPr lvl="1"/>
            <a:r>
              <a:rPr lang="en-US" dirty="0"/>
              <a:t>The occasional user or decisionmaker</a:t>
            </a:r>
          </a:p>
        </p:txBody>
      </p:sp>
    </p:spTree>
    <p:extLst>
      <p:ext uri="{BB962C8B-B14F-4D97-AF65-F5344CB8AC3E}">
        <p14:creationId xmlns:p14="http://schemas.microsoft.com/office/powerpoint/2010/main" val="312542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11</a:t>
            </a:fld>
            <a:endParaRPr lang="en-US"/>
          </a:p>
        </p:txBody>
      </p:sp>
      <p:sp>
        <p:nvSpPr>
          <p:cNvPr id="5" name="Title 4"/>
          <p:cNvSpPr>
            <a:spLocks noGrp="1"/>
          </p:cNvSpPr>
          <p:nvPr>
            <p:ph type="title"/>
          </p:nvPr>
        </p:nvSpPr>
        <p:spPr/>
        <p:txBody>
          <a:bodyPr/>
          <a:lstStyle/>
          <a:p>
            <a:r>
              <a:rPr lang="en-US" dirty="0"/>
              <a:t>Reporting data quality</a:t>
            </a:r>
          </a:p>
        </p:txBody>
      </p:sp>
      <p:sp>
        <p:nvSpPr>
          <p:cNvPr id="6" name="Content Placeholder 5"/>
          <p:cNvSpPr>
            <a:spLocks noGrp="1"/>
          </p:cNvSpPr>
          <p:nvPr>
            <p:ph idx="1"/>
          </p:nvPr>
        </p:nvSpPr>
        <p:spPr/>
        <p:txBody>
          <a:bodyPr>
            <a:normAutofit/>
          </a:bodyPr>
          <a:lstStyle/>
          <a:p>
            <a:r>
              <a:rPr lang="en-US" dirty="0"/>
              <a:t>The cultural change for program managers and analysts: consider all threats and note how you address each relevant threat to inform your successor</a:t>
            </a:r>
          </a:p>
          <a:p>
            <a:r>
              <a:rPr lang="en-US" dirty="0"/>
              <a:t>The manager’s notes provide a cornerstone for technical documentation for power users</a:t>
            </a:r>
          </a:p>
          <a:p>
            <a:r>
              <a:rPr lang="en-US" dirty="0"/>
              <a:t>The elevator speech: describe in a few words how likely the data will misguide a decision</a:t>
            </a:r>
          </a:p>
          <a:p>
            <a:endParaRPr lang="en-US" dirty="0"/>
          </a:p>
        </p:txBody>
      </p:sp>
    </p:spTree>
    <p:extLst>
      <p:ext uri="{BB962C8B-B14F-4D97-AF65-F5344CB8AC3E}">
        <p14:creationId xmlns:p14="http://schemas.microsoft.com/office/powerpoint/2010/main" val="1161254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12</a:t>
            </a:fld>
            <a:endParaRPr lang="en-US"/>
          </a:p>
        </p:txBody>
      </p:sp>
      <p:sp>
        <p:nvSpPr>
          <p:cNvPr id="5" name="Title 4"/>
          <p:cNvSpPr>
            <a:spLocks noGrp="1"/>
          </p:cNvSpPr>
          <p:nvPr>
            <p:ph type="title"/>
          </p:nvPr>
        </p:nvSpPr>
        <p:spPr/>
        <p:txBody>
          <a:bodyPr/>
          <a:lstStyle/>
          <a:p>
            <a:r>
              <a:rPr lang="en-US" dirty="0"/>
              <a:t>Lessons and future work</a:t>
            </a:r>
          </a:p>
        </p:txBody>
      </p:sp>
      <p:sp>
        <p:nvSpPr>
          <p:cNvPr id="6" name="Content Placeholder 5"/>
          <p:cNvSpPr>
            <a:spLocks noGrp="1"/>
          </p:cNvSpPr>
          <p:nvPr>
            <p:ph idx="1"/>
          </p:nvPr>
        </p:nvSpPr>
        <p:spPr/>
        <p:txBody>
          <a:bodyPr>
            <a:normAutofit fontScale="70000" lnSpcReduction="20000"/>
          </a:bodyPr>
          <a:lstStyle/>
          <a:p>
            <a:r>
              <a:rPr lang="en-US" dirty="0"/>
              <a:t>The Information Quality Act provides a useful framework for examining data quality</a:t>
            </a:r>
          </a:p>
          <a:p>
            <a:r>
              <a:rPr lang="en-US" dirty="0"/>
              <a:t>Data quality tradeoffs change over time</a:t>
            </a:r>
          </a:p>
          <a:p>
            <a:pPr lvl="1"/>
            <a:r>
              <a:rPr lang="en-US" dirty="0"/>
              <a:t>Covid-19 put a premium on timeliness over deliberative vetting of accuracy</a:t>
            </a:r>
          </a:p>
          <a:p>
            <a:r>
              <a:rPr lang="en-US" dirty="0"/>
              <a:t>More work is needed</a:t>
            </a:r>
          </a:p>
          <a:p>
            <a:pPr lvl="1"/>
            <a:r>
              <a:rPr lang="en-US" dirty="0"/>
              <a:t>Strategies for developing and updating data quality standards</a:t>
            </a:r>
          </a:p>
          <a:p>
            <a:pPr lvl="1"/>
            <a:r>
              <a:rPr lang="en-US" dirty="0"/>
              <a:t>Additional tools to measure quality in blended data sets</a:t>
            </a:r>
          </a:p>
          <a:p>
            <a:pPr lvl="1"/>
            <a:r>
              <a:rPr lang="en-US" dirty="0"/>
              <a:t>Best practices for identifying quality of data obtained from sources that lack transparency and from advanced (AI) algorithms</a:t>
            </a:r>
          </a:p>
          <a:p>
            <a:pPr lvl="1"/>
            <a:r>
              <a:rPr lang="en-US" dirty="0"/>
              <a:t>Tools for harvesting data quality notes into metadata and into effective caveats for power users</a:t>
            </a:r>
          </a:p>
          <a:p>
            <a:pPr lvl="1"/>
            <a:r>
              <a:rPr lang="en-US" dirty="0"/>
              <a:t>Effective labeling of carefully vetted data versus experimental data</a:t>
            </a:r>
          </a:p>
          <a:p>
            <a:pPr lvl="1"/>
            <a:r>
              <a:rPr lang="en-US" dirty="0"/>
              <a:t>Communicating data quality while building trust</a:t>
            </a:r>
          </a:p>
          <a:p>
            <a:pPr lvl="1"/>
            <a:r>
              <a:rPr lang="en-US" dirty="0"/>
              <a:t>Other …</a:t>
            </a:r>
          </a:p>
        </p:txBody>
      </p:sp>
    </p:spTree>
    <p:extLst>
      <p:ext uri="{BB962C8B-B14F-4D97-AF65-F5344CB8AC3E}">
        <p14:creationId xmlns:p14="http://schemas.microsoft.com/office/powerpoint/2010/main" val="417296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13</a:t>
            </a:fld>
            <a:endParaRPr lang="en-US"/>
          </a:p>
        </p:txBody>
      </p:sp>
      <p:sp>
        <p:nvSpPr>
          <p:cNvPr id="5" name="Title 4"/>
          <p:cNvSpPr>
            <a:spLocks noGrp="1"/>
          </p:cNvSpPr>
          <p:nvPr>
            <p:ph type="title"/>
          </p:nvPr>
        </p:nvSpPr>
        <p:spPr/>
        <p:txBody>
          <a:bodyPr/>
          <a:lstStyle/>
          <a:p>
            <a:r>
              <a:rPr lang="en-US" dirty="0"/>
              <a:t>Conclusion</a:t>
            </a:r>
          </a:p>
        </p:txBody>
      </p:sp>
      <p:sp>
        <p:nvSpPr>
          <p:cNvPr id="6" name="Content Placeholder 5"/>
          <p:cNvSpPr>
            <a:spLocks noGrp="1"/>
          </p:cNvSpPr>
          <p:nvPr>
            <p:ph idx="1"/>
          </p:nvPr>
        </p:nvSpPr>
        <p:spPr/>
        <p:txBody>
          <a:bodyPr>
            <a:normAutofit fontScale="92500" lnSpcReduction="20000"/>
          </a:bodyPr>
          <a:lstStyle/>
          <a:p>
            <a:r>
              <a:rPr lang="en-US" dirty="0"/>
              <a:t>All data have problems, but do the problems matter for the decision at hand?</a:t>
            </a:r>
          </a:p>
          <a:p>
            <a:r>
              <a:rPr lang="en-US" dirty="0"/>
              <a:t>Data managers should consider all possible data quality problems, deal with problems that can reasonable be addressed, and document how they dealt each problem for their successors</a:t>
            </a:r>
          </a:p>
          <a:p>
            <a:r>
              <a:rPr lang="en-US" dirty="0"/>
              <a:t>Include data quality in guides for power users and summarize the problems for an elevator speech to tell occasional users how far they can take the data without misguiding decisions that have important consequences</a:t>
            </a:r>
          </a:p>
          <a:p>
            <a:pPr marL="0" indent="0">
              <a:buNone/>
            </a:pPr>
            <a:endParaRPr lang="en-US" dirty="0"/>
          </a:p>
        </p:txBody>
      </p:sp>
    </p:spTree>
    <p:extLst>
      <p:ext uri="{BB962C8B-B14F-4D97-AF65-F5344CB8AC3E}">
        <p14:creationId xmlns:p14="http://schemas.microsoft.com/office/powerpoint/2010/main" val="425020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14</a:t>
            </a:fld>
            <a:endParaRPr lang="en-US"/>
          </a:p>
        </p:txBody>
      </p:sp>
      <p:sp>
        <p:nvSpPr>
          <p:cNvPr id="5" name="Title 4"/>
          <p:cNvSpPr>
            <a:spLocks noGrp="1"/>
          </p:cNvSpPr>
          <p:nvPr>
            <p:ph type="title"/>
          </p:nvPr>
        </p:nvSpPr>
        <p:spPr/>
        <p:txBody>
          <a:bodyPr/>
          <a:lstStyle/>
          <a:p>
            <a:r>
              <a:rPr lang="en-US" dirty="0"/>
              <a:t>For the details</a:t>
            </a:r>
          </a:p>
        </p:txBody>
      </p:sp>
      <p:sp>
        <p:nvSpPr>
          <p:cNvPr id="6" name="Content Placeholder 5"/>
          <p:cNvSpPr>
            <a:spLocks noGrp="1"/>
          </p:cNvSpPr>
          <p:nvPr>
            <p:ph idx="1"/>
          </p:nvPr>
        </p:nvSpPr>
        <p:spPr/>
        <p:txBody>
          <a:bodyPr>
            <a:normAutofit/>
          </a:bodyPr>
          <a:lstStyle/>
          <a:p>
            <a:r>
              <a:rPr lang="en-US" dirty="0"/>
              <a:t>The full report is available at:</a:t>
            </a:r>
            <a:br>
              <a:rPr lang="en-US" dirty="0"/>
            </a:br>
            <a:r>
              <a:rPr lang="en-US" dirty="0">
                <a:hlinkClick r:id="rId3"/>
              </a:rPr>
              <a:t>https://nces.ed.gov/fcsm/pdf/FCSM.20.04_A_Framework_for_Data_Quality.pdf</a:t>
            </a:r>
            <a:endParaRPr lang="en-US" dirty="0"/>
          </a:p>
          <a:p>
            <a:r>
              <a:rPr lang="en-US" dirty="0"/>
              <a:t>Information about the Federal Committee on Statistical Methodology is posted at:</a:t>
            </a:r>
            <a:br>
              <a:rPr lang="en-US" dirty="0"/>
            </a:br>
            <a:r>
              <a:rPr lang="en-US" dirty="0">
                <a:hlinkClick r:id="rId4"/>
              </a:rPr>
              <a:t>https://nces.ed.gov/fcsm/</a:t>
            </a:r>
            <a:endParaRPr lang="en-US" dirty="0"/>
          </a:p>
          <a:p>
            <a:pPr marL="0" indent="0">
              <a:buNone/>
            </a:pPr>
            <a:endParaRPr lang="en-US" dirty="0"/>
          </a:p>
        </p:txBody>
      </p:sp>
    </p:spTree>
    <p:extLst>
      <p:ext uri="{BB962C8B-B14F-4D97-AF65-F5344CB8AC3E}">
        <p14:creationId xmlns:p14="http://schemas.microsoft.com/office/powerpoint/2010/main" val="335535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D3C73-EB9C-8540-84D3-E722ACE861B8}"/>
              </a:ext>
            </a:extLst>
          </p:cNvPr>
          <p:cNvSpPr>
            <a:spLocks noGrp="1"/>
          </p:cNvSpPr>
          <p:nvPr>
            <p:ph type="title"/>
          </p:nvPr>
        </p:nvSpPr>
        <p:spPr/>
        <p:txBody>
          <a:bodyPr/>
          <a:lstStyle/>
          <a:p>
            <a:r>
              <a:rPr lang="en-US" dirty="0"/>
              <a:t>A brief history</a:t>
            </a:r>
          </a:p>
        </p:txBody>
      </p:sp>
      <p:sp>
        <p:nvSpPr>
          <p:cNvPr id="3" name="Content Placeholder 2">
            <a:extLst>
              <a:ext uri="{FF2B5EF4-FFF2-40B4-BE49-F238E27FC236}">
                <a16:creationId xmlns:a16="http://schemas.microsoft.com/office/drawing/2014/main" id="{774172CF-7454-754E-B5B6-986A920E3DF9}"/>
              </a:ext>
            </a:extLst>
          </p:cNvPr>
          <p:cNvSpPr>
            <a:spLocks noGrp="1"/>
          </p:cNvSpPr>
          <p:nvPr>
            <p:ph idx="1"/>
          </p:nvPr>
        </p:nvSpPr>
        <p:spPr>
          <a:xfrm>
            <a:off x="692727" y="1466917"/>
            <a:ext cx="7818582" cy="4804459"/>
          </a:xfrm>
        </p:spPr>
        <p:txBody>
          <a:bodyPr>
            <a:normAutofit/>
          </a:bodyPr>
          <a:lstStyle/>
          <a:p>
            <a:r>
              <a:rPr lang="en-US" dirty="0"/>
              <a:t>Chamberlin on data quality tradeoffs</a:t>
            </a:r>
          </a:p>
          <a:p>
            <a:r>
              <a:rPr lang="en-US" dirty="0"/>
              <a:t>Program evaluation research</a:t>
            </a:r>
          </a:p>
          <a:p>
            <a:r>
              <a:rPr lang="en-US" dirty="0"/>
              <a:t>Total survey error</a:t>
            </a:r>
          </a:p>
          <a:p>
            <a:r>
              <a:rPr lang="en-US" dirty="0"/>
              <a:t>The Information Quality Act of 2001</a:t>
            </a:r>
          </a:p>
          <a:p>
            <a:r>
              <a:rPr lang="en-US" dirty="0"/>
              <a:t>The Evidence Act, Federal Data Strategy, </a:t>
            </a:r>
            <a:r>
              <a:rPr lang="en-US" dirty="0" err="1"/>
              <a:t>CNStat</a:t>
            </a:r>
            <a:r>
              <a:rPr lang="en-US" dirty="0"/>
              <a:t> research on blended data</a:t>
            </a:r>
          </a:p>
          <a:p>
            <a:r>
              <a:rPr lang="en-US" dirty="0"/>
              <a:t>ICSP policy and charge to FCSM</a:t>
            </a:r>
          </a:p>
          <a:p>
            <a:r>
              <a:rPr lang="en-US" dirty="0"/>
              <a:t>FCSM workshops and preliminary report</a:t>
            </a:r>
          </a:p>
        </p:txBody>
      </p:sp>
      <p:sp>
        <p:nvSpPr>
          <p:cNvPr id="4" name="Slide Number Placeholder 3">
            <a:extLst>
              <a:ext uri="{FF2B5EF4-FFF2-40B4-BE49-F238E27FC236}">
                <a16:creationId xmlns:a16="http://schemas.microsoft.com/office/drawing/2014/main" id="{799D27AB-E4A8-8E4B-A153-0504E4036BB4}"/>
              </a:ext>
            </a:extLst>
          </p:cNvPr>
          <p:cNvSpPr>
            <a:spLocks noGrp="1"/>
          </p:cNvSpPr>
          <p:nvPr>
            <p:ph type="sldNum" sz="quarter" idx="12"/>
          </p:nvPr>
        </p:nvSpPr>
        <p:spPr/>
        <p:txBody>
          <a:bodyPr/>
          <a:lstStyle/>
          <a:p>
            <a:fld id="{93CDCA99-005F-43F9-B816-A449110734F7}" type="slidenum">
              <a:rPr lang="en-US" smtClean="0"/>
              <a:t>2</a:t>
            </a:fld>
            <a:endParaRPr lang="en-US"/>
          </a:p>
        </p:txBody>
      </p:sp>
    </p:spTree>
    <p:extLst>
      <p:ext uri="{BB962C8B-B14F-4D97-AF65-F5344CB8AC3E}">
        <p14:creationId xmlns:p14="http://schemas.microsoft.com/office/powerpoint/2010/main" val="352924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3</a:t>
            </a:fld>
            <a:endParaRPr lang="en-US"/>
          </a:p>
        </p:txBody>
      </p:sp>
      <p:sp>
        <p:nvSpPr>
          <p:cNvPr id="5" name="Title 4"/>
          <p:cNvSpPr>
            <a:spLocks noGrp="1"/>
          </p:cNvSpPr>
          <p:nvPr>
            <p:ph type="title"/>
          </p:nvPr>
        </p:nvSpPr>
        <p:spPr/>
        <p:txBody>
          <a:bodyPr>
            <a:normAutofit/>
          </a:bodyPr>
          <a:lstStyle/>
          <a:p>
            <a:r>
              <a:rPr lang="en-US" dirty="0"/>
              <a:t>A Framework for Data Quality</a:t>
            </a:r>
          </a:p>
        </p:txBody>
      </p:sp>
      <p:sp>
        <p:nvSpPr>
          <p:cNvPr id="6" name="Content Placeholder 5"/>
          <p:cNvSpPr>
            <a:spLocks noGrp="1"/>
          </p:cNvSpPr>
          <p:nvPr>
            <p:ph idx="1"/>
          </p:nvPr>
        </p:nvSpPr>
        <p:spPr>
          <a:xfrm>
            <a:off x="457200" y="1600200"/>
            <a:ext cx="8458200" cy="4525963"/>
          </a:xfrm>
        </p:spPr>
        <p:txBody>
          <a:bodyPr>
            <a:normAutofit fontScale="92500"/>
          </a:bodyPr>
          <a:lstStyle/>
          <a:p>
            <a:r>
              <a:rPr lang="en-US" dirty="0"/>
              <a:t>Builds on experience of the Federal Statistical System</a:t>
            </a:r>
          </a:p>
          <a:p>
            <a:r>
              <a:rPr lang="en-US" dirty="0"/>
              <a:t>Explains for a broad audience the importance of understanding data quality to determine fitness for purpose</a:t>
            </a:r>
          </a:p>
          <a:p>
            <a:r>
              <a:rPr lang="en-US" dirty="0"/>
              <a:t>Organizes the many elements of data quality around the structure of the Information Quality Act</a:t>
            </a:r>
          </a:p>
          <a:p>
            <a:r>
              <a:rPr lang="en-US" dirty="0"/>
              <a:t>Provides strategies for documenting and reporting data quality</a:t>
            </a:r>
          </a:p>
          <a:p>
            <a:endParaRPr lang="en-US" dirty="0"/>
          </a:p>
          <a:p>
            <a:endParaRPr lang="en-US" dirty="0"/>
          </a:p>
          <a:p>
            <a:endParaRPr lang="en-US" dirty="0"/>
          </a:p>
        </p:txBody>
      </p:sp>
    </p:spTree>
    <p:extLst>
      <p:ext uri="{BB962C8B-B14F-4D97-AF65-F5344CB8AC3E}">
        <p14:creationId xmlns:p14="http://schemas.microsoft.com/office/powerpoint/2010/main" val="206960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4</a:t>
            </a:fld>
            <a:endParaRPr lang="en-US"/>
          </a:p>
        </p:txBody>
      </p:sp>
      <p:sp>
        <p:nvSpPr>
          <p:cNvPr id="5" name="Title 4"/>
          <p:cNvSpPr>
            <a:spLocks noGrp="1"/>
          </p:cNvSpPr>
          <p:nvPr>
            <p:ph type="title"/>
          </p:nvPr>
        </p:nvSpPr>
        <p:spPr/>
        <p:txBody>
          <a:bodyPr/>
          <a:lstStyle/>
          <a:p>
            <a:r>
              <a:rPr lang="en-US" dirty="0"/>
              <a:t>Organizing threats to data quality</a:t>
            </a:r>
          </a:p>
        </p:txBody>
      </p:sp>
      <p:pic>
        <p:nvPicPr>
          <p:cNvPr id="9" name="Picture 8">
            <a:extLst>
              <a:ext uri="{FF2B5EF4-FFF2-40B4-BE49-F238E27FC236}">
                <a16:creationId xmlns:a16="http://schemas.microsoft.com/office/drawing/2014/main" id="{D2EF69BE-7830-B94D-A6A5-1F0BEC12F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752600"/>
            <a:ext cx="8440820" cy="4267199"/>
          </a:xfrm>
          <a:prstGeom prst="rect">
            <a:avLst/>
          </a:prstGeom>
        </p:spPr>
      </p:pic>
    </p:spTree>
    <p:extLst>
      <p:ext uri="{BB962C8B-B14F-4D97-AF65-F5344CB8AC3E}">
        <p14:creationId xmlns:p14="http://schemas.microsoft.com/office/powerpoint/2010/main" val="270493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5</a:t>
            </a:fld>
            <a:endParaRPr lang="en-US"/>
          </a:p>
        </p:txBody>
      </p:sp>
      <p:sp>
        <p:nvSpPr>
          <p:cNvPr id="5" name="Title 4"/>
          <p:cNvSpPr>
            <a:spLocks noGrp="1"/>
          </p:cNvSpPr>
          <p:nvPr>
            <p:ph type="title"/>
          </p:nvPr>
        </p:nvSpPr>
        <p:spPr/>
        <p:txBody>
          <a:bodyPr/>
          <a:lstStyle/>
          <a:p>
            <a:r>
              <a:rPr lang="en-US" dirty="0"/>
              <a:t>Factors that affect data quality</a:t>
            </a:r>
          </a:p>
        </p:txBody>
      </p:sp>
      <p:sp>
        <p:nvSpPr>
          <p:cNvPr id="6" name="Content Placeholder 5"/>
          <p:cNvSpPr>
            <a:spLocks noGrp="1"/>
          </p:cNvSpPr>
          <p:nvPr>
            <p:ph idx="1"/>
          </p:nvPr>
        </p:nvSpPr>
        <p:spPr/>
        <p:txBody>
          <a:bodyPr>
            <a:normAutofit fontScale="92500"/>
          </a:bodyPr>
          <a:lstStyle/>
          <a:p>
            <a:r>
              <a:rPr lang="en-US" dirty="0"/>
              <a:t>Provides an inventory of threats to each dimension of data quality and examples of ways to manage the threats</a:t>
            </a:r>
          </a:p>
          <a:p>
            <a:r>
              <a:rPr lang="en-US" dirty="0"/>
              <a:t>Covers all types of data</a:t>
            </a:r>
          </a:p>
          <a:p>
            <a:pPr lvl="1"/>
            <a:r>
              <a:rPr lang="en-US" dirty="0"/>
              <a:t>Surveys</a:t>
            </a:r>
          </a:p>
          <a:p>
            <a:pPr lvl="1"/>
            <a:r>
              <a:rPr lang="en-US" dirty="0"/>
              <a:t>Administrative records</a:t>
            </a:r>
          </a:p>
          <a:p>
            <a:pPr lvl="1"/>
            <a:r>
              <a:rPr lang="en-US" dirty="0"/>
              <a:t>Sensor data</a:t>
            </a:r>
          </a:p>
          <a:p>
            <a:pPr lvl="1"/>
            <a:r>
              <a:rPr lang="en-US" dirty="0"/>
              <a:t>Integrated/blended data and estimates</a:t>
            </a:r>
          </a:p>
          <a:p>
            <a:r>
              <a:rPr lang="en-US" dirty="0"/>
              <a:t>Touches on special topics such as geographic data</a:t>
            </a:r>
          </a:p>
          <a:p>
            <a:endParaRPr lang="en-US" dirty="0"/>
          </a:p>
          <a:p>
            <a:endParaRPr lang="en-US" dirty="0"/>
          </a:p>
        </p:txBody>
      </p:sp>
    </p:spTree>
    <p:extLst>
      <p:ext uri="{BB962C8B-B14F-4D97-AF65-F5344CB8AC3E}">
        <p14:creationId xmlns:p14="http://schemas.microsoft.com/office/powerpoint/2010/main" val="176928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6</a:t>
            </a:fld>
            <a:endParaRPr lang="en-US"/>
          </a:p>
        </p:txBody>
      </p:sp>
      <p:sp>
        <p:nvSpPr>
          <p:cNvPr id="5" name="Title 4"/>
          <p:cNvSpPr>
            <a:spLocks noGrp="1"/>
          </p:cNvSpPr>
          <p:nvPr>
            <p:ph type="title"/>
          </p:nvPr>
        </p:nvSpPr>
        <p:spPr/>
        <p:txBody>
          <a:bodyPr/>
          <a:lstStyle/>
          <a:p>
            <a:r>
              <a:rPr lang="en-US" dirty="0"/>
              <a:t>Organizing threats to data quality</a:t>
            </a:r>
          </a:p>
        </p:txBody>
      </p:sp>
      <p:pic>
        <p:nvPicPr>
          <p:cNvPr id="3" name="Picture 2">
            <a:extLst>
              <a:ext uri="{FF2B5EF4-FFF2-40B4-BE49-F238E27FC236}">
                <a16:creationId xmlns:a16="http://schemas.microsoft.com/office/drawing/2014/main" id="{B32F8598-BE34-5449-B2F6-007B31FB1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818" y="1981200"/>
            <a:ext cx="8382000" cy="3741478"/>
          </a:xfrm>
          <a:prstGeom prst="rect">
            <a:avLst/>
          </a:prstGeom>
        </p:spPr>
      </p:pic>
    </p:spTree>
    <p:extLst>
      <p:ext uri="{BB962C8B-B14F-4D97-AF65-F5344CB8AC3E}">
        <p14:creationId xmlns:p14="http://schemas.microsoft.com/office/powerpoint/2010/main" val="2831213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7</a:t>
            </a:fld>
            <a:endParaRPr lang="en-US"/>
          </a:p>
        </p:txBody>
      </p:sp>
      <p:sp>
        <p:nvSpPr>
          <p:cNvPr id="5" name="Title 4"/>
          <p:cNvSpPr>
            <a:spLocks noGrp="1"/>
          </p:cNvSpPr>
          <p:nvPr>
            <p:ph type="title"/>
          </p:nvPr>
        </p:nvSpPr>
        <p:spPr/>
        <p:txBody>
          <a:bodyPr/>
          <a:lstStyle/>
          <a:p>
            <a:r>
              <a:rPr lang="en-US" dirty="0"/>
              <a:t>Organizing threats to data quality</a:t>
            </a:r>
          </a:p>
        </p:txBody>
      </p:sp>
      <p:pic>
        <p:nvPicPr>
          <p:cNvPr id="3" name="Picture 2">
            <a:extLst>
              <a:ext uri="{FF2B5EF4-FFF2-40B4-BE49-F238E27FC236}">
                <a16:creationId xmlns:a16="http://schemas.microsoft.com/office/drawing/2014/main" id="{272AFA32-87BB-6940-A58D-E2A804516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18" y="2408832"/>
            <a:ext cx="8229600" cy="2103807"/>
          </a:xfrm>
          <a:prstGeom prst="rect">
            <a:avLst/>
          </a:prstGeom>
        </p:spPr>
      </p:pic>
    </p:spTree>
    <p:extLst>
      <p:ext uri="{BB962C8B-B14F-4D97-AF65-F5344CB8AC3E}">
        <p14:creationId xmlns:p14="http://schemas.microsoft.com/office/powerpoint/2010/main" val="249866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8</a:t>
            </a:fld>
            <a:endParaRPr lang="en-US"/>
          </a:p>
        </p:txBody>
      </p:sp>
      <p:sp>
        <p:nvSpPr>
          <p:cNvPr id="5" name="Title 4"/>
          <p:cNvSpPr>
            <a:spLocks noGrp="1"/>
          </p:cNvSpPr>
          <p:nvPr>
            <p:ph type="title"/>
          </p:nvPr>
        </p:nvSpPr>
        <p:spPr/>
        <p:txBody>
          <a:bodyPr/>
          <a:lstStyle/>
          <a:p>
            <a:r>
              <a:rPr lang="en-US" dirty="0"/>
              <a:t>Organizing threats to data quality</a:t>
            </a:r>
          </a:p>
        </p:txBody>
      </p:sp>
      <p:pic>
        <p:nvPicPr>
          <p:cNvPr id="3" name="Picture 2">
            <a:extLst>
              <a:ext uri="{FF2B5EF4-FFF2-40B4-BE49-F238E27FC236}">
                <a16:creationId xmlns:a16="http://schemas.microsoft.com/office/drawing/2014/main" id="{D01913EB-A8E4-F14E-AF0B-A170A9321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16" y="2133600"/>
            <a:ext cx="8314584" cy="3352800"/>
          </a:xfrm>
          <a:prstGeom prst="rect">
            <a:avLst/>
          </a:prstGeom>
        </p:spPr>
      </p:pic>
    </p:spTree>
    <p:extLst>
      <p:ext uri="{BB962C8B-B14F-4D97-AF65-F5344CB8AC3E}">
        <p14:creationId xmlns:p14="http://schemas.microsoft.com/office/powerpoint/2010/main" val="145068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DCA99-005F-43F9-B816-A449110734F7}" type="slidenum">
              <a:rPr lang="en-US" smtClean="0"/>
              <a:t>9</a:t>
            </a:fld>
            <a:endParaRPr lang="en-US"/>
          </a:p>
        </p:txBody>
      </p:sp>
      <p:sp>
        <p:nvSpPr>
          <p:cNvPr id="5" name="Title 4"/>
          <p:cNvSpPr>
            <a:spLocks noGrp="1"/>
          </p:cNvSpPr>
          <p:nvPr>
            <p:ph type="title"/>
          </p:nvPr>
        </p:nvSpPr>
        <p:spPr/>
        <p:txBody>
          <a:bodyPr>
            <a:normAutofit fontScale="90000"/>
          </a:bodyPr>
          <a:lstStyle/>
          <a:p>
            <a:r>
              <a:rPr lang="en-US" dirty="0"/>
              <a:t>With respect to the quality of integrated/blended data</a:t>
            </a:r>
          </a:p>
        </p:txBody>
      </p:sp>
      <p:sp>
        <p:nvSpPr>
          <p:cNvPr id="6" name="Content Placeholder 5"/>
          <p:cNvSpPr>
            <a:spLocks noGrp="1"/>
          </p:cNvSpPr>
          <p:nvPr>
            <p:ph idx="1"/>
          </p:nvPr>
        </p:nvSpPr>
        <p:spPr/>
        <p:txBody>
          <a:bodyPr>
            <a:normAutofit/>
          </a:bodyPr>
          <a:lstStyle/>
          <a:p>
            <a:r>
              <a:rPr lang="en-US" dirty="0"/>
              <a:t>Quality of integrated/blended data is often different than the sum of the qualities of its parts</a:t>
            </a:r>
          </a:p>
          <a:p>
            <a:pPr lvl="1"/>
            <a:r>
              <a:rPr lang="en-US" dirty="0"/>
              <a:t>Offsetting versus exacerbating quality problems</a:t>
            </a:r>
          </a:p>
          <a:p>
            <a:r>
              <a:rPr lang="en-US" dirty="0"/>
              <a:t>Estimating the aggregate quality</a:t>
            </a:r>
          </a:p>
          <a:p>
            <a:pPr lvl="1"/>
            <a:r>
              <a:rPr lang="en-US" dirty="0"/>
              <a:t>Comparisons of competing estimates</a:t>
            </a:r>
          </a:p>
          <a:p>
            <a:pPr lvl="1"/>
            <a:r>
              <a:rPr lang="en-US" dirty="0"/>
              <a:t>Sensitivity analysis</a:t>
            </a:r>
          </a:p>
        </p:txBody>
      </p:sp>
    </p:spTree>
    <p:extLst>
      <p:ext uri="{BB962C8B-B14F-4D97-AF65-F5344CB8AC3E}">
        <p14:creationId xmlns:p14="http://schemas.microsoft.com/office/powerpoint/2010/main" val="136879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E7A0F8396ABF42BFFE4B17D9FF6903" ma:contentTypeVersion="1" ma:contentTypeDescription="Create a new document." ma:contentTypeScope="" ma:versionID="b6f77739047530fad8c6bca04d243632">
  <xsd:schema xmlns:xsd="http://www.w3.org/2001/XMLSchema" xmlns:xs="http://www.w3.org/2001/XMLSchema" xmlns:p="http://schemas.microsoft.com/office/2006/metadata/properties" targetNamespace="http://schemas.microsoft.com/office/2006/metadata/properties" ma:root="true" ma:fieldsID="4bb9ff0a29388135f283ffa78f89813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3AD038-0AD8-452F-8ADC-D2E99373A457}">
  <ds:schemaRefs>
    <ds:schemaRef ds:uri="http://schemas.microsoft.com/sharepoint/v3/contenttype/forms"/>
  </ds:schemaRefs>
</ds:datastoreItem>
</file>

<file path=customXml/itemProps2.xml><?xml version="1.0" encoding="utf-8"?>
<ds:datastoreItem xmlns:ds="http://schemas.openxmlformats.org/officeDocument/2006/customXml" ds:itemID="{9F2E1C18-B79C-4421-8381-F745DAFE0E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DCBA117-3EF1-4153-BC69-8A3046296BD2}">
  <ds:schemaRef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1382</TotalTime>
  <Words>2785</Words>
  <Application>Microsoft Office PowerPoint</Application>
  <PresentationFormat>On-screen Show (4:3)</PresentationFormat>
  <Paragraphs>152</Paragraphs>
  <Slides>14</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Office Theme</vt:lpstr>
      <vt:lpstr>Custom Design</vt:lpstr>
      <vt:lpstr>PowerPoint Presentation</vt:lpstr>
      <vt:lpstr>A brief history</vt:lpstr>
      <vt:lpstr>A Framework for Data Quality</vt:lpstr>
      <vt:lpstr>Organizing threats to data quality</vt:lpstr>
      <vt:lpstr>Factors that affect data quality</vt:lpstr>
      <vt:lpstr>Organizing threats to data quality</vt:lpstr>
      <vt:lpstr>Organizing threats to data quality</vt:lpstr>
      <vt:lpstr>Organizing threats to data quality</vt:lpstr>
      <vt:lpstr>With respect to the quality of integrated/blended data</vt:lpstr>
      <vt:lpstr>Reporting data quality</vt:lpstr>
      <vt:lpstr>Reporting data quality</vt:lpstr>
      <vt:lpstr>Lessons and future work</vt:lpstr>
      <vt:lpstr>Conclusion</vt:lpstr>
      <vt:lpstr>For the details</vt:lpstr>
    </vt:vector>
  </TitlesOfParts>
  <Company>DOT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USDOT User</dc:creator>
  <cp:lastModifiedBy>Prell, Mark - REE-ERS, Washington, DC</cp:lastModifiedBy>
  <cp:revision>97</cp:revision>
  <cp:lastPrinted>2020-10-23T03:09:49Z</cp:lastPrinted>
  <dcterms:created xsi:type="dcterms:W3CDTF">2014-02-06T15:07:56Z</dcterms:created>
  <dcterms:modified xsi:type="dcterms:W3CDTF">2021-04-29T18:46:47Z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0x010100C4E7A0F8396ABF42BFFE4B17D9FF6903</vt:lpwstr>
  </property>
</Properties>
</file>