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3" r:id="rId2"/>
    <p:sldMasterId id="2147483671" r:id="rId3"/>
  </p:sldMasterIdLst>
  <p:notesMasterIdLst>
    <p:notesMasterId r:id="rId26"/>
  </p:notesMasterIdLst>
  <p:sldIdLst>
    <p:sldId id="256" r:id="rId4"/>
    <p:sldId id="257" r:id="rId5"/>
    <p:sldId id="258" r:id="rId6"/>
    <p:sldId id="259" r:id="rId7"/>
    <p:sldId id="282" r:id="rId8"/>
    <p:sldId id="283" r:id="rId9"/>
    <p:sldId id="275" r:id="rId10"/>
    <p:sldId id="269" r:id="rId11"/>
    <p:sldId id="284" r:id="rId12"/>
    <p:sldId id="285" r:id="rId13"/>
    <p:sldId id="272" r:id="rId14"/>
    <p:sldId id="264" r:id="rId15"/>
    <p:sldId id="265" r:id="rId16"/>
    <p:sldId id="273" r:id="rId17"/>
    <p:sldId id="287" r:id="rId18"/>
    <p:sldId id="266" r:id="rId19"/>
    <p:sldId id="267" r:id="rId20"/>
    <p:sldId id="270" r:id="rId21"/>
    <p:sldId id="286" r:id="rId22"/>
    <p:sldId id="280" r:id="rId23"/>
    <p:sldId id="276" r:id="rId24"/>
    <p:sldId id="27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zsak, Yoel - BLS" initials="IY-B" lastIdx="5" clrIdx="0">
    <p:extLst>
      <p:ext uri="{19B8F6BF-5375-455C-9EA6-DF929625EA0E}">
        <p15:presenceInfo xmlns:p15="http://schemas.microsoft.com/office/powerpoint/2012/main" userId="S-1-5-21-18574106-98394105-1388058041-8827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BD0"/>
    <a:srgbClr val="00347E"/>
    <a:srgbClr val="0076BC"/>
    <a:srgbClr val="002262"/>
    <a:srgbClr val="002667"/>
    <a:srgbClr val="3D6E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010" autoAdjust="0"/>
    <p:restoredTop sz="94660"/>
  </p:normalViewPr>
  <p:slideViewPr>
    <p:cSldViewPr snapToGrid="0">
      <p:cViewPr varScale="1">
        <p:scale>
          <a:sx n="61" d="100"/>
          <a:sy n="61" d="100"/>
        </p:scale>
        <p:origin x="115"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2F84A5-A940-420E-88D1-A32AD7661D40}" type="datetimeFigureOut">
              <a:rPr lang="en-US" smtClean="0"/>
              <a:t>10/22/2021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5BDB13-9741-43B0-94EC-34036F81FCBC}" type="slidenum">
              <a:rPr lang="en-US" smtClean="0"/>
              <a:t>‹#›</a:t>
            </a:fld>
            <a:endParaRPr lang="en-US"/>
          </a:p>
        </p:txBody>
      </p:sp>
    </p:spTree>
    <p:extLst>
      <p:ext uri="{BB962C8B-B14F-4D97-AF65-F5344CB8AC3E}">
        <p14:creationId xmlns:p14="http://schemas.microsoft.com/office/powerpoint/2010/main" val="474155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85BDB13-9741-43B0-94EC-34036F81FCBC}" type="slidenum">
              <a:rPr lang="en-US" smtClean="0"/>
              <a:t>5</a:t>
            </a:fld>
            <a:endParaRPr lang="en-US"/>
          </a:p>
        </p:txBody>
      </p:sp>
    </p:spTree>
    <p:extLst>
      <p:ext uri="{BB962C8B-B14F-4D97-AF65-F5344CB8AC3E}">
        <p14:creationId xmlns:p14="http://schemas.microsoft.com/office/powerpoint/2010/main" val="4270681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9" name="Subtitle 2"/>
          <p:cNvSpPr>
            <a:spLocks noGrp="1"/>
          </p:cNvSpPr>
          <p:nvPr>
            <p:ph type="subTitle" idx="4294967295"/>
          </p:nvPr>
        </p:nvSpPr>
        <p:spPr>
          <a:xfrm>
            <a:off x="609600" y="1970532"/>
            <a:ext cx="10972800" cy="1175005"/>
          </a:xfrm>
          <a:prstGeom prst="rect">
            <a:avLst/>
          </a:prstGeom>
        </p:spPr>
        <p:txBody>
          <a:bodyPr/>
          <a:lstStyle>
            <a:lvl1pPr>
              <a:lnSpc>
                <a:spcPts val="4500"/>
              </a:lnSpc>
              <a:spcBef>
                <a:spcPts val="600"/>
              </a:spcBef>
              <a:defRPr/>
            </a:lvl1pPr>
          </a:lstStyle>
          <a:p>
            <a:r>
              <a:rPr lang="en-US" smtClean="0"/>
              <a:t>Click to edit Master subtitle style</a:t>
            </a:r>
            <a:endParaRPr lang="en-US" dirty="0"/>
          </a:p>
        </p:txBody>
      </p:sp>
      <p:sp>
        <p:nvSpPr>
          <p:cNvPr id="3" name="Title 1"/>
          <p:cNvSpPr>
            <a:spLocks noGrp="1"/>
          </p:cNvSpPr>
          <p:nvPr>
            <p:ph type="title" hasCustomPrompt="1"/>
          </p:nvPr>
        </p:nvSpPr>
        <p:spPr>
          <a:xfrm>
            <a:off x="609600" y="443483"/>
            <a:ext cx="10972800" cy="1527048"/>
          </a:xfrm>
          <a:prstGeom prst="rect">
            <a:avLst/>
          </a:prstGeom>
        </p:spPr>
        <p:txBody>
          <a:bodyPr/>
          <a:lstStyle>
            <a:lvl1pPr>
              <a:lnSpc>
                <a:spcPts val="5700"/>
              </a:lnSpc>
              <a:spcBef>
                <a:spcPts val="600"/>
              </a:spcBef>
              <a:defRPr>
                <a:solidFill>
                  <a:schemeClr val="bg1"/>
                </a:solidFill>
                <a:latin typeface="Calibri" panose="020F0502020204030204" pitchFamily="34" charset="0"/>
                <a:cs typeface="Calibri" panose="020F0502020204030204" pitchFamily="34" charset="0"/>
              </a:defRPr>
            </a:lvl1pPr>
          </a:lstStyle>
          <a:p>
            <a:r>
              <a:rPr lang="en-US" dirty="0" smtClean="0"/>
              <a:t>Click, add Presentation title</a:t>
            </a:r>
            <a:endParaRPr lang="en-US" dirty="0"/>
          </a:p>
        </p:txBody>
      </p:sp>
    </p:spTree>
    <p:extLst>
      <p:ext uri="{BB962C8B-B14F-4D97-AF65-F5344CB8AC3E}">
        <p14:creationId xmlns:p14="http://schemas.microsoft.com/office/powerpoint/2010/main" val="4268806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015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E747E699-DE9E-4870-BECB-663C9C5BFB8D}" type="datetimeFigureOut">
              <a:rPr lang="en-US" smtClean="0"/>
              <a:t>10/22/2021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0F23148-54F6-41A7-899F-C3CD08D9C5B9}" type="slidenum">
              <a:rPr lang="en-US" smtClean="0"/>
              <a:t>‹#›</a:t>
            </a:fld>
            <a:endParaRPr lang="en-US"/>
          </a:p>
        </p:txBody>
      </p:sp>
    </p:spTree>
    <p:extLst>
      <p:ext uri="{BB962C8B-B14F-4D97-AF65-F5344CB8AC3E}">
        <p14:creationId xmlns:p14="http://schemas.microsoft.com/office/powerpoint/2010/main" val="2264206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68344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804672"/>
          </a:xfrm>
        </p:spPr>
        <p:txBody>
          <a:bodyPr/>
          <a:lstStyle>
            <a:lvl1pPr>
              <a:defRPr>
                <a:solidFill>
                  <a:srgbClr val="192168"/>
                </a:solidFill>
                <a:latin typeface="Calibri" panose="020F0502020204030204" pitchFamily="34" charset="0"/>
                <a:cs typeface="Calibri" panose="020F050202020403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609600" y="1722438"/>
            <a:ext cx="10972800" cy="3992563"/>
          </a:xfrm>
        </p:spPr>
        <p:txBody>
          <a:bodyPr/>
          <a:lstStyle>
            <a:lvl1pPr>
              <a:defRPr baseline="0">
                <a:solidFill>
                  <a:srgbClr val="192168"/>
                </a:solidFill>
                <a:latin typeface="Calibri" panose="020F0502020204030204" pitchFamily="34" charset="0"/>
                <a:cs typeface="Calibri" panose="020F0502020204030204" pitchFamily="34" charset="0"/>
              </a:defRPr>
            </a:lvl1pPr>
            <a:lvl2pPr>
              <a:defRPr>
                <a:solidFill>
                  <a:srgbClr val="192168"/>
                </a:solidFill>
                <a:latin typeface="Calibri" panose="020F0502020204030204" pitchFamily="34" charset="0"/>
                <a:cs typeface="Calibri" panose="020F0502020204030204" pitchFamily="34" charset="0"/>
              </a:defRPr>
            </a:lvl2pPr>
            <a:lvl3pPr>
              <a:defRPr>
                <a:solidFill>
                  <a:srgbClr val="192168"/>
                </a:solidFill>
                <a:latin typeface="Calibri" panose="020F0502020204030204" pitchFamily="34" charset="0"/>
                <a:cs typeface="Calibri" panose="020F0502020204030204" pitchFamily="34" charset="0"/>
              </a:defRPr>
            </a:lvl3pPr>
            <a:lvl4pPr>
              <a:defRPr>
                <a:solidFill>
                  <a:srgbClr val="192168"/>
                </a:solidFill>
                <a:latin typeface="Calibri" panose="020F0502020204030204" pitchFamily="34" charset="0"/>
                <a:cs typeface="Calibri" panose="020F0502020204030204" pitchFamily="34" charset="0"/>
              </a:defRPr>
            </a:lvl4pPr>
            <a:lvl5pPr>
              <a:buClr>
                <a:srgbClr val="CE1126"/>
              </a:buCl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Footer Placeholder 4"/>
          <p:cNvSpPr txBox="1">
            <a:spLocks/>
          </p:cNvSpPr>
          <p:nvPr userDrawn="1"/>
        </p:nvSpPr>
        <p:spPr>
          <a:xfrm>
            <a:off x="528533" y="6335377"/>
            <a:ext cx="7721600" cy="365125"/>
          </a:xfrm>
          <a:prstGeom prst="rect">
            <a:avLst/>
          </a:prstGeom>
        </p:spPr>
        <p:txBody>
          <a:bodyPr vert="horz" wrap="square" lIns="68580" tIns="34290" rIns="68580" bIns="34290" numCol="1" anchor="ctr" anchorCtr="0" compatLnSpc="1">
            <a:prstTxWarp prst="textNoShape">
              <a:avLst/>
            </a:prstTxWarp>
            <a:noAutofit/>
          </a:bodyPr>
          <a:lstStyle>
            <a:defPPr>
              <a:defRPr lang="en-US"/>
            </a:defPPr>
            <a:lvl1pPr algn="l" rtl="0" fontAlgn="base">
              <a:spcBef>
                <a:spcPct val="0"/>
              </a:spcBef>
              <a:spcAft>
                <a:spcPct val="0"/>
              </a:spcAft>
              <a:defRPr sz="2000" kern="1200">
                <a:solidFill>
                  <a:srgbClr val="192168"/>
                </a:solidFill>
                <a:latin typeface="Verdana" pitchFamily="34" charset="0"/>
                <a:ea typeface="+mn-ea"/>
                <a:cs typeface="Tahoma" pitchFamily="34" charset="0"/>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111A96E3-A9FF-4894-9186-F52C729C3EF4}" type="slidenum">
              <a:rPr lang="en-US" sz="1050" b="0" kern="1200" spc="45" smtClean="0">
                <a:solidFill>
                  <a:srgbClr val="002060"/>
                </a:solidFill>
                <a:latin typeface="Century Gothic" panose="020B0502020202020204" pitchFamily="34" charset="0"/>
                <a:ea typeface="+mn-ea"/>
                <a:cs typeface="Tahoma" pitchFamily="34" charset="0"/>
              </a:rPr>
              <a:pPr/>
              <a:t>‹#›</a:t>
            </a:fld>
            <a:r>
              <a:rPr lang="en-US" sz="1600" spc="45" dirty="0" smtClean="0">
                <a:solidFill>
                  <a:srgbClr val="002060"/>
                </a:solidFill>
                <a:latin typeface="Century Gothic" panose="020B0502020202020204" pitchFamily="34" charset="0"/>
              </a:rPr>
              <a:t> </a:t>
            </a:r>
            <a:r>
              <a:rPr lang="en-US" sz="1500" cap="small" spc="30" dirty="0" smtClean="0">
                <a:solidFill>
                  <a:srgbClr val="002060"/>
                </a:solidFill>
                <a:latin typeface="Century Gothic" panose="020B0502020202020204" pitchFamily="34" charset="0"/>
              </a:rPr>
              <a:t>—</a:t>
            </a:r>
            <a:r>
              <a:rPr lang="en-US" sz="1600" spc="45" dirty="0" smtClean="0">
                <a:solidFill>
                  <a:srgbClr val="002060"/>
                </a:solidFill>
                <a:latin typeface="Century Gothic" panose="020B0502020202020204" pitchFamily="34" charset="0"/>
              </a:rPr>
              <a:t> </a:t>
            </a:r>
            <a:r>
              <a:rPr lang="en-US" sz="1500" cap="small" spc="30" dirty="0" smtClean="0">
                <a:solidFill>
                  <a:srgbClr val="002060"/>
                </a:solidFill>
                <a:latin typeface="Century Gothic" panose="020B0502020202020204" pitchFamily="34" charset="0"/>
              </a:rPr>
              <a:t>U.S. Bureau of Labor Statistics</a:t>
            </a:r>
            <a:r>
              <a:rPr lang="en-US" sz="1050" spc="45" dirty="0" smtClean="0">
                <a:solidFill>
                  <a:srgbClr val="002060"/>
                </a:solidFill>
                <a:latin typeface="Century Gothic" panose="020B0502020202020204" pitchFamily="34" charset="0"/>
              </a:rPr>
              <a:t> • </a:t>
            </a:r>
            <a:r>
              <a:rPr lang="en-US" sz="1050" b="1" spc="45" dirty="0" smtClean="0">
                <a:solidFill>
                  <a:srgbClr val="002060"/>
                </a:solidFill>
                <a:latin typeface="Century Gothic" panose="020B0502020202020204" pitchFamily="34" charset="0"/>
              </a:rPr>
              <a:t>bls.gov</a:t>
            </a:r>
          </a:p>
        </p:txBody>
      </p:sp>
    </p:spTree>
    <p:extLst>
      <p:ext uri="{BB962C8B-B14F-4D97-AF65-F5344CB8AC3E}">
        <p14:creationId xmlns:p14="http://schemas.microsoft.com/office/powerpoint/2010/main" val="3534774012"/>
      </p:ext>
    </p:extLst>
  </p:cSld>
  <p:clrMapOvr>
    <a:masterClrMapping/>
  </p:clrMapOvr>
  <p:extLst mod="1">
    <p:ext uri="{DCECCB84-F9BA-43D5-87BE-67443E8EF086}">
      <p15:sldGuideLst xmlns:p15="http://schemas.microsoft.com/office/powerpoint/2012/main">
        <p15:guide id="1" pos="288">
          <p15:clr>
            <a:srgbClr val="FBAE40"/>
          </p15:clr>
        </p15:guide>
        <p15:guide id="2" pos="5472">
          <p15:clr>
            <a:srgbClr val="FBAE40"/>
          </p15:clr>
        </p15:guide>
        <p15:guide id="3" orient="horz" pos="2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548218" y="1689101"/>
            <a:ext cx="5496983" cy="45640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p:cNvSpPr>
            <a:spLocks noGrp="1"/>
          </p:cNvSpPr>
          <p:nvPr>
            <p:ph sz="quarter" idx="11"/>
          </p:nvPr>
        </p:nvSpPr>
        <p:spPr>
          <a:xfrm>
            <a:off x="6356351" y="1689101"/>
            <a:ext cx="5496983" cy="45640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31893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88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609601" y="2093913"/>
            <a:ext cx="5162551" cy="40560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p:cNvSpPr>
            <a:spLocks noGrp="1"/>
          </p:cNvSpPr>
          <p:nvPr>
            <p:ph sz="quarter" idx="11"/>
          </p:nvPr>
        </p:nvSpPr>
        <p:spPr>
          <a:xfrm>
            <a:off x="6419850" y="2093913"/>
            <a:ext cx="5162551" cy="40560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Placeholder 6"/>
          <p:cNvSpPr>
            <a:spLocks noGrp="1"/>
          </p:cNvSpPr>
          <p:nvPr>
            <p:ph type="body" sz="quarter" idx="12" hasCustomPrompt="1"/>
          </p:nvPr>
        </p:nvSpPr>
        <p:spPr>
          <a:xfrm>
            <a:off x="609601" y="1608139"/>
            <a:ext cx="5162551" cy="485775"/>
          </a:xfrm>
        </p:spPr>
        <p:txBody>
          <a:bodyPr/>
          <a:lstStyle>
            <a:lvl1pPr marL="0" indent="0">
              <a:buFontTx/>
              <a:buNone/>
              <a:defRPr sz="2800"/>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stStyle>
          <a:p>
            <a:pPr lvl="0"/>
            <a:r>
              <a:rPr lang="en-US" dirty="0" smtClean="0"/>
              <a:t>Compare title</a:t>
            </a:r>
            <a:endParaRPr lang="en-US" dirty="0"/>
          </a:p>
        </p:txBody>
      </p:sp>
      <p:sp>
        <p:nvSpPr>
          <p:cNvPr id="8" name="Text Placeholder 6"/>
          <p:cNvSpPr>
            <a:spLocks noGrp="1"/>
          </p:cNvSpPr>
          <p:nvPr>
            <p:ph type="body" sz="quarter" idx="13" hasCustomPrompt="1"/>
          </p:nvPr>
        </p:nvSpPr>
        <p:spPr>
          <a:xfrm>
            <a:off x="6419849" y="1608139"/>
            <a:ext cx="5162551" cy="485775"/>
          </a:xfrm>
        </p:spPr>
        <p:txBody>
          <a:bodyPr/>
          <a:lstStyle>
            <a:lvl1pPr marL="0" indent="0">
              <a:buFontTx/>
              <a:buNone/>
              <a:defRPr sz="2800"/>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stStyle>
          <a:p>
            <a:pPr lvl="0"/>
            <a:r>
              <a:rPr lang="en-US" dirty="0" smtClean="0"/>
              <a:t>Compare title</a:t>
            </a:r>
            <a:endParaRPr lang="en-US" dirty="0"/>
          </a:p>
        </p:txBody>
      </p:sp>
    </p:spTree>
    <p:extLst>
      <p:ext uri="{BB962C8B-B14F-4D97-AF65-F5344CB8AC3E}">
        <p14:creationId xmlns:p14="http://schemas.microsoft.com/office/powerpoint/2010/main" val="3093911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7755" y="2516393"/>
            <a:ext cx="10972800" cy="1096962"/>
          </a:xfrm>
        </p:spPr>
        <p:txBody>
          <a:bodyPr/>
          <a:lstStyle>
            <a:lvl1pPr>
              <a:defRPr sz="5400"/>
            </a:lvl1pPr>
          </a:lstStyle>
          <a:p>
            <a:r>
              <a:rPr lang="en-US" dirty="0" smtClean="0"/>
              <a:t>Click to edit section title</a:t>
            </a:r>
            <a:endParaRPr lang="en-US" dirty="0"/>
          </a:p>
        </p:txBody>
      </p:sp>
    </p:spTree>
    <p:extLst>
      <p:ext uri="{BB962C8B-B14F-4D97-AF65-F5344CB8AC3E}">
        <p14:creationId xmlns:p14="http://schemas.microsoft.com/office/powerpoint/2010/main" val="1064840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ption">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4572001" y="722672"/>
            <a:ext cx="6980903" cy="5257442"/>
          </a:xfrm>
        </p:spPr>
        <p:txBody>
          <a:bodyPr/>
          <a:lstStyle>
            <a:lvl1pPr marL="0" indent="0">
              <a:buNone/>
              <a:defRPr/>
            </a:lvl1pPr>
          </a:lstStyle>
          <a:p>
            <a:pPr lvl="0"/>
            <a:r>
              <a:rPr lang="en-US" dirty="0" smtClean="0"/>
              <a:t>Object</a:t>
            </a:r>
            <a:endParaRPr lang="en-US" dirty="0"/>
          </a:p>
        </p:txBody>
      </p:sp>
      <p:sp>
        <p:nvSpPr>
          <p:cNvPr id="6" name="Content Placeholder 5"/>
          <p:cNvSpPr>
            <a:spLocks noGrp="1"/>
          </p:cNvSpPr>
          <p:nvPr>
            <p:ph sz="quarter" idx="11"/>
          </p:nvPr>
        </p:nvSpPr>
        <p:spPr>
          <a:xfrm>
            <a:off x="531285" y="1526459"/>
            <a:ext cx="4040715" cy="44536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7"/>
          <p:cNvSpPr>
            <a:spLocks noGrp="1"/>
          </p:cNvSpPr>
          <p:nvPr>
            <p:ph type="body" sz="quarter" idx="12" hasCustomPrompt="1"/>
          </p:nvPr>
        </p:nvSpPr>
        <p:spPr>
          <a:xfrm>
            <a:off x="531285" y="722672"/>
            <a:ext cx="4040715" cy="738188"/>
          </a:xfrm>
        </p:spPr>
        <p:txBody>
          <a:bodyPr/>
          <a:lstStyle>
            <a:lvl1pPr marL="0" indent="0">
              <a:buNone/>
              <a:defRPr baseline="0"/>
            </a:lvl1pPr>
          </a:lstStyle>
          <a:p>
            <a:pPr lvl="0"/>
            <a:r>
              <a:rPr lang="en-US" dirty="0" smtClean="0"/>
              <a:t>Click to add text</a:t>
            </a:r>
            <a:endParaRPr lang="en-US" dirty="0"/>
          </a:p>
        </p:txBody>
      </p:sp>
    </p:spTree>
    <p:extLst>
      <p:ext uri="{BB962C8B-B14F-4D97-AF65-F5344CB8AC3E}">
        <p14:creationId xmlns:p14="http://schemas.microsoft.com/office/powerpoint/2010/main" val="11132679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image" Target="../media/image5.png"/><Relationship Id="rId4" Type="http://schemas.openxmlformats.org/officeDocument/2006/relationships/slideLayout" Target="../slideLayouts/slideLayout6.xml"/><Relationship Id="rId9"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1733" r="4623"/>
          <a:stretch/>
        </p:blipFill>
        <p:spPr>
          <a:xfrm>
            <a:off x="-233987" y="0"/>
            <a:ext cx="12425988" cy="6858000"/>
          </a:xfrm>
          <a:prstGeom prst="rect">
            <a:avLst/>
          </a:prstGeom>
        </p:spPr>
      </p:pic>
      <p:sp>
        <p:nvSpPr>
          <p:cNvPr id="2" name="Title Placeholder 1"/>
          <p:cNvSpPr>
            <a:spLocks noGrp="1"/>
          </p:cNvSpPr>
          <p:nvPr>
            <p:ph type="title"/>
          </p:nvPr>
        </p:nvSpPr>
        <p:spPr>
          <a:xfrm>
            <a:off x="609600" y="457200"/>
            <a:ext cx="10972800" cy="1368425"/>
          </a:xfrm>
          <a:prstGeom prst="rect">
            <a:avLst/>
          </a:prstGeom>
        </p:spPr>
        <p:txBody>
          <a:bodyPr vert="horz" lIns="91440" tIns="45720" rIns="91440" bIns="45720" rtlCol="0" anchor="t">
            <a:normAutofit/>
          </a:bodyPr>
          <a:lstStyle/>
          <a:p>
            <a:r>
              <a:rPr lang="en-US" dirty="0" smtClean="0"/>
              <a:t>Click to edit title</a:t>
            </a:r>
            <a:endParaRPr lang="en-US" dirty="0"/>
          </a:p>
        </p:txBody>
      </p:sp>
      <p:sp>
        <p:nvSpPr>
          <p:cNvPr id="3" name="Text Placeholder 2"/>
          <p:cNvSpPr>
            <a:spLocks noGrp="1"/>
          </p:cNvSpPr>
          <p:nvPr>
            <p:ph type="body" idx="1"/>
          </p:nvPr>
        </p:nvSpPr>
        <p:spPr>
          <a:xfrm>
            <a:off x="609600" y="1825625"/>
            <a:ext cx="10972800" cy="1056120"/>
          </a:xfrm>
          <a:prstGeom prst="rect">
            <a:avLst/>
          </a:prstGeom>
        </p:spPr>
        <p:txBody>
          <a:bodyPr vert="horz" lIns="91440" tIns="45720" rIns="91440" bIns="45720" rtlCol="0">
            <a:normAutofit/>
          </a:bodyPr>
          <a:lstStyle/>
          <a:p>
            <a:pPr lvl="0"/>
            <a:r>
              <a:rPr lang="en-US" dirty="0" smtClean="0"/>
              <a:t>Click to add subtitle</a:t>
            </a:r>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0189" y="5881446"/>
            <a:ext cx="11252936" cy="976557"/>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75391" y="6205585"/>
            <a:ext cx="1354996" cy="608236"/>
          </a:xfrm>
          <a:prstGeom prst="rect">
            <a:avLst/>
          </a:prstGeom>
        </p:spPr>
      </p:pic>
      <p:sp>
        <p:nvSpPr>
          <p:cNvPr id="10" name="Footer Placeholder 4"/>
          <p:cNvSpPr txBox="1">
            <a:spLocks/>
          </p:cNvSpPr>
          <p:nvPr/>
        </p:nvSpPr>
        <p:spPr>
          <a:xfrm>
            <a:off x="528533" y="6335377"/>
            <a:ext cx="7721600" cy="365125"/>
          </a:xfrm>
          <a:prstGeom prst="rect">
            <a:avLst/>
          </a:prstGeom>
        </p:spPr>
        <p:txBody>
          <a:bodyPr vert="horz" wrap="square" lIns="68580" tIns="34290" rIns="68580" bIns="34290" numCol="1" anchor="ctr" anchorCtr="0" compatLnSpc="1">
            <a:prstTxWarp prst="textNoShape">
              <a:avLst/>
            </a:prstTxWarp>
            <a:noAutofit/>
          </a:bodyPr>
          <a:lstStyle>
            <a:defPPr>
              <a:defRPr lang="en-US"/>
            </a:defPPr>
            <a:lvl1pPr algn="l" rtl="0" fontAlgn="base">
              <a:spcBef>
                <a:spcPct val="0"/>
              </a:spcBef>
              <a:spcAft>
                <a:spcPct val="0"/>
              </a:spcAft>
              <a:defRPr sz="2000" kern="1200">
                <a:solidFill>
                  <a:srgbClr val="192168"/>
                </a:solidFill>
                <a:latin typeface="Verdana" pitchFamily="34" charset="0"/>
                <a:ea typeface="+mn-ea"/>
                <a:cs typeface="Tahoma" pitchFamily="34" charset="0"/>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111A96E3-A9FF-4894-9186-F52C729C3EF4}" type="slidenum">
              <a:rPr lang="en-US" sz="1050" b="0" kern="1200" spc="45" smtClean="0">
                <a:solidFill>
                  <a:schemeClr val="bg1"/>
                </a:solidFill>
                <a:latin typeface="Century Gothic" panose="020B0502020202020204" pitchFamily="34" charset="0"/>
                <a:ea typeface="+mn-ea"/>
                <a:cs typeface="Tahoma" pitchFamily="34" charset="0"/>
              </a:rPr>
              <a:pPr/>
              <a:t>‹#›</a:t>
            </a:fld>
            <a:r>
              <a:rPr lang="en-US" sz="1600" spc="45" dirty="0" smtClean="0">
                <a:solidFill>
                  <a:schemeClr val="bg1"/>
                </a:solidFill>
                <a:latin typeface="Century Gothic" panose="020B0502020202020204" pitchFamily="34" charset="0"/>
              </a:rPr>
              <a:t> </a:t>
            </a:r>
            <a:r>
              <a:rPr lang="en-US" sz="1500" cap="small" spc="30" dirty="0" smtClean="0">
                <a:solidFill>
                  <a:schemeClr val="bg1"/>
                </a:solidFill>
                <a:latin typeface="Century Gothic" panose="020B0502020202020204" pitchFamily="34" charset="0"/>
              </a:rPr>
              <a:t>—</a:t>
            </a:r>
            <a:r>
              <a:rPr lang="en-US" sz="1600" spc="45" dirty="0" smtClean="0">
                <a:solidFill>
                  <a:schemeClr val="bg1"/>
                </a:solidFill>
                <a:latin typeface="Century Gothic" panose="020B0502020202020204" pitchFamily="34" charset="0"/>
              </a:rPr>
              <a:t> </a:t>
            </a:r>
            <a:r>
              <a:rPr lang="en-US" sz="1500" cap="small" spc="30" dirty="0" smtClean="0">
                <a:solidFill>
                  <a:schemeClr val="bg1"/>
                </a:solidFill>
                <a:latin typeface="Century Gothic" panose="020B0502020202020204" pitchFamily="34" charset="0"/>
              </a:rPr>
              <a:t>U.S. Bureau of Labor Statistics</a:t>
            </a:r>
            <a:r>
              <a:rPr lang="en-US" sz="1050" spc="45" dirty="0" smtClean="0">
                <a:solidFill>
                  <a:schemeClr val="bg1"/>
                </a:solidFill>
                <a:latin typeface="Century Gothic" panose="020B0502020202020204" pitchFamily="34" charset="0"/>
              </a:rPr>
              <a:t> • </a:t>
            </a:r>
            <a:r>
              <a:rPr lang="en-US" sz="1050" b="1" spc="45" dirty="0" smtClean="0">
                <a:solidFill>
                  <a:schemeClr val="bg1"/>
                </a:solidFill>
                <a:latin typeface="Century Gothic" panose="020B0502020202020204" pitchFamily="34" charset="0"/>
              </a:rPr>
              <a:t>bls.gov</a:t>
            </a:r>
          </a:p>
        </p:txBody>
      </p:sp>
    </p:spTree>
    <p:extLst>
      <p:ext uri="{BB962C8B-B14F-4D97-AF65-F5344CB8AC3E}">
        <p14:creationId xmlns:p14="http://schemas.microsoft.com/office/powerpoint/2010/main" val="597034366"/>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914400" rtl="0" eaLnBrk="1" latinLnBrk="0" hangingPunct="1">
        <a:lnSpc>
          <a:spcPct val="90000"/>
        </a:lnSpc>
        <a:spcBef>
          <a:spcPct val="0"/>
        </a:spcBef>
        <a:buNone/>
        <a:defRPr sz="5400" b="1" kern="1200">
          <a:solidFill>
            <a:schemeClr val="bg1"/>
          </a:solidFill>
          <a:latin typeface="+mn-lt"/>
          <a:ea typeface="+mj-ea"/>
          <a:cs typeface="+mj-cs"/>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4000" b="1"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
          <p15:clr>
            <a:srgbClr val="F26B43"/>
          </p15:clr>
        </p15:guide>
        <p15:guide id="2" pos="5472">
          <p15:clr>
            <a:srgbClr val="F26B43"/>
          </p15:clr>
        </p15:guide>
        <p15:guide id="3" orient="horz" pos="2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29464" y="5899732"/>
            <a:ext cx="11252936" cy="976557"/>
          </a:xfrm>
          <a:prstGeom prst="rect">
            <a:avLst/>
          </a:prstGeom>
        </p:spPr>
      </p:pic>
      <p:sp>
        <p:nvSpPr>
          <p:cNvPr id="1026" name="Title Placeholder 1"/>
          <p:cNvSpPr>
            <a:spLocks noGrp="1"/>
          </p:cNvSpPr>
          <p:nvPr>
            <p:ph type="title"/>
          </p:nvPr>
        </p:nvSpPr>
        <p:spPr bwMode="auto">
          <a:xfrm>
            <a:off x="609600" y="274638"/>
            <a:ext cx="10972800" cy="1096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title</a:t>
            </a:r>
          </a:p>
        </p:txBody>
      </p:sp>
      <p:sp>
        <p:nvSpPr>
          <p:cNvPr id="1027" name="Text Placeholder 2"/>
          <p:cNvSpPr>
            <a:spLocks noGrp="1"/>
          </p:cNvSpPr>
          <p:nvPr>
            <p:ph type="body" idx="1"/>
          </p:nvPr>
        </p:nvSpPr>
        <p:spPr bwMode="auto">
          <a:xfrm>
            <a:off x="609600" y="1752601"/>
            <a:ext cx="10972800" cy="39605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 (not recommended)</a:t>
            </a:r>
          </a:p>
          <a:p>
            <a:pPr lvl="4"/>
            <a:endParaRPr lang="en-US" dirty="0" smtClean="0"/>
          </a:p>
          <a:p>
            <a:pPr lvl="3"/>
            <a:endParaRPr lang="en-US" dirty="0" smtClean="0"/>
          </a:p>
        </p:txBody>
      </p:sp>
      <p:pic>
        <p:nvPicPr>
          <p:cNvPr id="13" name="Picture 1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184665" y="6199678"/>
            <a:ext cx="1356564" cy="608940"/>
          </a:xfrm>
          <a:prstGeom prst="rect">
            <a:avLst/>
          </a:prstGeom>
        </p:spPr>
      </p:pic>
      <p:sp>
        <p:nvSpPr>
          <p:cNvPr id="8" name="Footer Placeholder 4"/>
          <p:cNvSpPr txBox="1">
            <a:spLocks/>
          </p:cNvSpPr>
          <p:nvPr/>
        </p:nvSpPr>
        <p:spPr>
          <a:xfrm>
            <a:off x="528533" y="6335377"/>
            <a:ext cx="7721600" cy="365125"/>
          </a:xfrm>
          <a:prstGeom prst="rect">
            <a:avLst/>
          </a:prstGeom>
        </p:spPr>
        <p:txBody>
          <a:bodyPr vert="horz" wrap="square" lIns="68580" tIns="34290" rIns="68580" bIns="34290" numCol="1" anchor="ctr" anchorCtr="0" compatLnSpc="1">
            <a:prstTxWarp prst="textNoShape">
              <a:avLst/>
            </a:prstTxWarp>
            <a:noAutofit/>
          </a:bodyPr>
          <a:lstStyle>
            <a:defPPr>
              <a:defRPr lang="en-US"/>
            </a:defPPr>
            <a:lvl1pPr algn="l" rtl="0" fontAlgn="base">
              <a:spcBef>
                <a:spcPct val="0"/>
              </a:spcBef>
              <a:spcAft>
                <a:spcPct val="0"/>
              </a:spcAft>
              <a:defRPr sz="2000" kern="1200">
                <a:solidFill>
                  <a:srgbClr val="192168"/>
                </a:solidFill>
                <a:latin typeface="Verdana" pitchFamily="34" charset="0"/>
                <a:ea typeface="+mn-ea"/>
                <a:cs typeface="Tahoma" pitchFamily="34" charset="0"/>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111A96E3-A9FF-4894-9186-F52C729C3EF4}" type="slidenum">
              <a:rPr lang="en-US" sz="1050" b="0" kern="1200" spc="45" smtClean="0">
                <a:solidFill>
                  <a:srgbClr val="002060"/>
                </a:solidFill>
                <a:latin typeface="Century Gothic" panose="020B0502020202020204" pitchFamily="34" charset="0"/>
                <a:ea typeface="+mn-ea"/>
                <a:cs typeface="Tahoma" pitchFamily="34" charset="0"/>
              </a:rPr>
              <a:pPr/>
              <a:t>‹#›</a:t>
            </a:fld>
            <a:r>
              <a:rPr lang="en-US" sz="1600" spc="45" dirty="0" smtClean="0">
                <a:solidFill>
                  <a:srgbClr val="002060"/>
                </a:solidFill>
                <a:latin typeface="Century Gothic" panose="020B0502020202020204" pitchFamily="34" charset="0"/>
              </a:rPr>
              <a:t> </a:t>
            </a:r>
            <a:r>
              <a:rPr lang="en-US" sz="1500" cap="small" spc="30" dirty="0" smtClean="0">
                <a:solidFill>
                  <a:srgbClr val="002060"/>
                </a:solidFill>
                <a:latin typeface="Century Gothic" panose="020B0502020202020204" pitchFamily="34" charset="0"/>
              </a:rPr>
              <a:t>—</a:t>
            </a:r>
            <a:r>
              <a:rPr lang="en-US" sz="1600" spc="45" dirty="0" smtClean="0">
                <a:solidFill>
                  <a:srgbClr val="002060"/>
                </a:solidFill>
                <a:latin typeface="Century Gothic" panose="020B0502020202020204" pitchFamily="34" charset="0"/>
              </a:rPr>
              <a:t> </a:t>
            </a:r>
            <a:r>
              <a:rPr lang="en-US" sz="1500" cap="small" spc="30" dirty="0" smtClean="0">
                <a:solidFill>
                  <a:srgbClr val="002060"/>
                </a:solidFill>
                <a:latin typeface="Century Gothic" panose="020B0502020202020204" pitchFamily="34" charset="0"/>
              </a:rPr>
              <a:t>U.S. Bureau of Labor Statistics</a:t>
            </a:r>
            <a:r>
              <a:rPr lang="en-US" sz="1050" spc="45" dirty="0" smtClean="0">
                <a:solidFill>
                  <a:srgbClr val="002060"/>
                </a:solidFill>
                <a:latin typeface="Century Gothic" panose="020B0502020202020204" pitchFamily="34" charset="0"/>
              </a:rPr>
              <a:t> • </a:t>
            </a:r>
            <a:r>
              <a:rPr lang="en-US" sz="1050" b="1" spc="45" dirty="0" smtClean="0">
                <a:solidFill>
                  <a:srgbClr val="002060"/>
                </a:solidFill>
                <a:latin typeface="Century Gothic" panose="020B0502020202020204" pitchFamily="34" charset="0"/>
              </a:rPr>
              <a:t>bls.gov</a:t>
            </a:r>
          </a:p>
        </p:txBody>
      </p:sp>
    </p:spTree>
    <p:extLst>
      <p:ext uri="{BB962C8B-B14F-4D97-AF65-F5344CB8AC3E}">
        <p14:creationId xmlns:p14="http://schemas.microsoft.com/office/powerpoint/2010/main" val="416620799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Lst>
  <p:hf hdr="0" dt="0"/>
  <p:txStyles>
    <p:titleStyle>
      <a:lvl1pPr algn="ctr" rtl="0" eaLnBrk="1" fontAlgn="base" hangingPunct="1">
        <a:spcBef>
          <a:spcPct val="0"/>
        </a:spcBef>
        <a:spcAft>
          <a:spcPct val="0"/>
        </a:spcAft>
        <a:defRPr sz="4400" b="1" kern="1200">
          <a:solidFill>
            <a:srgbClr val="192168"/>
          </a:solidFill>
          <a:latin typeface="Calibri" panose="020F0502020204030204" pitchFamily="34" charset="0"/>
          <a:ea typeface="+mj-ea"/>
          <a:cs typeface="Calibri" panose="020F0502020204030204" pitchFamily="34" charset="0"/>
        </a:defRPr>
      </a:lvl1pPr>
      <a:lvl2pPr algn="ctr" rtl="0" eaLnBrk="1" fontAlgn="base" hangingPunct="1">
        <a:spcBef>
          <a:spcPct val="0"/>
        </a:spcBef>
        <a:spcAft>
          <a:spcPct val="0"/>
        </a:spcAft>
        <a:defRPr sz="4400" b="1">
          <a:solidFill>
            <a:srgbClr val="192168"/>
          </a:solidFill>
          <a:latin typeface="Tahoma" pitchFamily="34" charset="0"/>
          <a:cs typeface="Tahoma" pitchFamily="34" charset="0"/>
        </a:defRPr>
      </a:lvl2pPr>
      <a:lvl3pPr algn="ctr" rtl="0" eaLnBrk="1" fontAlgn="base" hangingPunct="1">
        <a:spcBef>
          <a:spcPct val="0"/>
        </a:spcBef>
        <a:spcAft>
          <a:spcPct val="0"/>
        </a:spcAft>
        <a:defRPr sz="4400" b="1">
          <a:solidFill>
            <a:srgbClr val="192168"/>
          </a:solidFill>
          <a:latin typeface="Tahoma" pitchFamily="34" charset="0"/>
          <a:cs typeface="Tahoma" pitchFamily="34" charset="0"/>
        </a:defRPr>
      </a:lvl3pPr>
      <a:lvl4pPr algn="ctr" rtl="0" eaLnBrk="1" fontAlgn="base" hangingPunct="1">
        <a:spcBef>
          <a:spcPct val="0"/>
        </a:spcBef>
        <a:spcAft>
          <a:spcPct val="0"/>
        </a:spcAft>
        <a:defRPr sz="4400" b="1">
          <a:solidFill>
            <a:srgbClr val="192168"/>
          </a:solidFill>
          <a:latin typeface="Tahoma" pitchFamily="34" charset="0"/>
          <a:cs typeface="Tahoma" pitchFamily="34" charset="0"/>
        </a:defRPr>
      </a:lvl4pPr>
      <a:lvl5pPr algn="ctr" rtl="0" eaLnBrk="1" fontAlgn="base" hangingPunct="1">
        <a:spcBef>
          <a:spcPct val="0"/>
        </a:spcBef>
        <a:spcAft>
          <a:spcPct val="0"/>
        </a:spcAft>
        <a:defRPr sz="4400" b="1">
          <a:solidFill>
            <a:srgbClr val="192168"/>
          </a:solidFill>
          <a:latin typeface="Tahoma" pitchFamily="34" charset="0"/>
          <a:cs typeface="Tahoma" pitchFamily="34" charset="0"/>
        </a:defRPr>
      </a:lvl5pPr>
      <a:lvl6pPr marL="457200" algn="ctr" rtl="0" eaLnBrk="1" fontAlgn="base" hangingPunct="1">
        <a:spcBef>
          <a:spcPct val="0"/>
        </a:spcBef>
        <a:spcAft>
          <a:spcPct val="0"/>
        </a:spcAft>
        <a:defRPr sz="4400" b="1">
          <a:solidFill>
            <a:schemeClr val="bg1"/>
          </a:solidFill>
          <a:latin typeface="Tahoma" pitchFamily="34" charset="0"/>
          <a:cs typeface="Tahoma" pitchFamily="34" charset="0"/>
        </a:defRPr>
      </a:lvl6pPr>
      <a:lvl7pPr marL="914400" algn="ctr" rtl="0" eaLnBrk="1" fontAlgn="base" hangingPunct="1">
        <a:spcBef>
          <a:spcPct val="0"/>
        </a:spcBef>
        <a:spcAft>
          <a:spcPct val="0"/>
        </a:spcAft>
        <a:defRPr sz="4400" b="1">
          <a:solidFill>
            <a:schemeClr val="bg1"/>
          </a:solidFill>
          <a:latin typeface="Tahoma" pitchFamily="34" charset="0"/>
          <a:cs typeface="Tahoma" pitchFamily="34" charset="0"/>
        </a:defRPr>
      </a:lvl7pPr>
      <a:lvl8pPr marL="1371600" algn="ctr" rtl="0" eaLnBrk="1" fontAlgn="base" hangingPunct="1">
        <a:spcBef>
          <a:spcPct val="0"/>
        </a:spcBef>
        <a:spcAft>
          <a:spcPct val="0"/>
        </a:spcAft>
        <a:defRPr sz="4400" b="1">
          <a:solidFill>
            <a:schemeClr val="bg1"/>
          </a:solidFill>
          <a:latin typeface="Tahoma" pitchFamily="34" charset="0"/>
          <a:cs typeface="Tahoma" pitchFamily="34" charset="0"/>
        </a:defRPr>
      </a:lvl8pPr>
      <a:lvl9pPr marL="1828800" algn="ctr" rtl="0" eaLnBrk="1" fontAlgn="base" hangingPunct="1">
        <a:spcBef>
          <a:spcPct val="0"/>
        </a:spcBef>
        <a:spcAft>
          <a:spcPct val="0"/>
        </a:spcAft>
        <a:defRPr sz="4400" b="1">
          <a:solidFill>
            <a:schemeClr val="bg1"/>
          </a:solidFill>
          <a:latin typeface="Tahoma" pitchFamily="34" charset="0"/>
          <a:cs typeface="Tahoma" pitchFamily="34" charset="0"/>
        </a:defRPr>
      </a:lvl9pPr>
    </p:titleStyle>
    <p:bodyStyle>
      <a:lvl1pPr marL="342900" indent="-342900" algn="l" rtl="0" eaLnBrk="1" fontAlgn="base" hangingPunct="1">
        <a:spcBef>
          <a:spcPct val="20000"/>
        </a:spcBef>
        <a:spcAft>
          <a:spcPct val="0"/>
        </a:spcAft>
        <a:buClr>
          <a:srgbClr val="CE1126"/>
        </a:buClr>
        <a:buSzPct val="80000"/>
        <a:buFont typeface="Wingdings" pitchFamily="2" charset="2"/>
        <a:buChar char=""/>
        <a:defRPr sz="3200" kern="1200">
          <a:solidFill>
            <a:srgbClr val="192168"/>
          </a:solidFill>
          <a:latin typeface="Calibri" panose="020F0502020204030204" pitchFamily="34" charset="0"/>
          <a:ea typeface="+mn-ea"/>
          <a:cs typeface="Calibri" panose="020F0502020204030204" pitchFamily="34" charset="0"/>
        </a:defRPr>
      </a:lvl1pPr>
      <a:lvl2pPr marL="742950" indent="-285750" algn="l" rtl="0" eaLnBrk="1" fontAlgn="base" hangingPunct="1">
        <a:spcBef>
          <a:spcPct val="20000"/>
        </a:spcBef>
        <a:spcAft>
          <a:spcPct val="0"/>
        </a:spcAft>
        <a:buClr>
          <a:srgbClr val="CE1126"/>
        </a:buClr>
        <a:buFont typeface="Wingdings 3" pitchFamily="18" charset="2"/>
        <a:buChar char=""/>
        <a:defRPr sz="2800" kern="1200">
          <a:solidFill>
            <a:srgbClr val="192168"/>
          </a:solidFill>
          <a:latin typeface="Calibri" panose="020F0502020204030204" pitchFamily="34" charset="0"/>
          <a:ea typeface="+mn-ea"/>
          <a:cs typeface="Calibri" panose="020F0502020204030204" pitchFamily="34" charset="0"/>
        </a:defRPr>
      </a:lvl2pPr>
      <a:lvl3pPr marL="1143000" indent="-228600" algn="l" rtl="0" eaLnBrk="1" fontAlgn="base" hangingPunct="1">
        <a:spcBef>
          <a:spcPct val="20000"/>
        </a:spcBef>
        <a:spcAft>
          <a:spcPct val="0"/>
        </a:spcAft>
        <a:buClr>
          <a:srgbClr val="CE1126"/>
        </a:buClr>
        <a:buFont typeface="Calibri" pitchFamily="34" charset="0"/>
        <a:buChar char="–"/>
        <a:defRPr sz="2400" kern="1200">
          <a:solidFill>
            <a:srgbClr val="192168"/>
          </a:solidFill>
          <a:latin typeface="Calibri" panose="020F0502020204030204" pitchFamily="34" charset="0"/>
          <a:ea typeface="+mn-ea"/>
          <a:cs typeface="Calibri" panose="020F0502020204030204" pitchFamily="34" charset="0"/>
        </a:defRPr>
      </a:lvl3pPr>
      <a:lvl4pPr marL="1600200" indent="-228600" algn="l" rtl="0" eaLnBrk="1" fontAlgn="base" hangingPunct="1">
        <a:spcBef>
          <a:spcPct val="20000"/>
        </a:spcBef>
        <a:spcAft>
          <a:spcPct val="0"/>
        </a:spcAft>
        <a:buClr>
          <a:srgbClr val="CE1126"/>
        </a:buClr>
        <a:buSzPct val="125000"/>
        <a:buFont typeface="Arial" charset="0"/>
        <a:buChar char="•"/>
        <a:defRPr sz="2000" kern="1200">
          <a:solidFill>
            <a:srgbClr val="192168"/>
          </a:solidFill>
          <a:latin typeface="Calibri" panose="020F0502020204030204" pitchFamily="34" charset="0"/>
          <a:ea typeface="+mn-ea"/>
          <a:cs typeface="Calibri" panose="020F0502020204030204" pitchFamily="34" charset="0"/>
        </a:defRPr>
      </a:lvl4pPr>
      <a:lvl5pPr marL="2057400" indent="-228600" algn="l" rtl="0" eaLnBrk="1" fontAlgn="base" hangingPunct="1">
        <a:spcBef>
          <a:spcPct val="20000"/>
        </a:spcBef>
        <a:spcAft>
          <a:spcPct val="0"/>
        </a:spcAft>
        <a:buFont typeface="Wingdings" pitchFamily="2" charset="2"/>
        <a:buChar char="v"/>
        <a:defRPr sz="2000" kern="1200">
          <a:solidFill>
            <a:srgbClr val="000000"/>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
          <p15:clr>
            <a:srgbClr val="F26B43"/>
          </p15:clr>
        </p15:guide>
        <p15:guide id="2" pos="5472">
          <p15:clr>
            <a:srgbClr val="F26B43"/>
          </p15:clr>
        </p15:guide>
        <p15:guide id="3" orient="horz" pos="28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084" r="9955"/>
          <a:stretch/>
        </p:blipFill>
        <p:spPr>
          <a:xfrm>
            <a:off x="0" y="1"/>
            <a:ext cx="12192000" cy="6858000"/>
          </a:xfrm>
          <a:prstGeom prst="rect">
            <a:avLst/>
          </a:prstGeom>
        </p:spPr>
      </p:pic>
      <p:sp>
        <p:nvSpPr>
          <p:cNvPr id="8" name="TextBox 7"/>
          <p:cNvSpPr txBox="1"/>
          <p:nvPr/>
        </p:nvSpPr>
        <p:spPr>
          <a:xfrm>
            <a:off x="609600" y="466344"/>
            <a:ext cx="10972800" cy="923330"/>
          </a:xfrm>
          <a:prstGeom prst="rect">
            <a:avLst/>
          </a:prstGeom>
          <a:noFill/>
        </p:spPr>
        <p:txBody>
          <a:bodyPr wrap="square" rtlCol="0">
            <a:spAutoFit/>
          </a:bodyPr>
          <a:lstStyle/>
          <a:p>
            <a:pPr algn="ctr"/>
            <a:r>
              <a:rPr lang="en-US" sz="5400" b="1" dirty="0" smtClean="0">
                <a:solidFill>
                  <a:schemeClr val="bg1"/>
                </a:solidFill>
              </a:rPr>
              <a:t>Contact Information</a:t>
            </a:r>
            <a:endParaRPr lang="en-US" sz="5400" b="1" dirty="0">
              <a:solidFill>
                <a:schemeClr val="bg1"/>
              </a:solidFill>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189" y="5881446"/>
            <a:ext cx="11252936" cy="976557"/>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75391" y="6205585"/>
            <a:ext cx="1354996" cy="608236"/>
          </a:xfrm>
          <a:prstGeom prst="rect">
            <a:avLst/>
          </a:prstGeom>
        </p:spPr>
      </p:pic>
      <p:sp>
        <p:nvSpPr>
          <p:cNvPr id="11" name="Footer Placeholder 4"/>
          <p:cNvSpPr txBox="1">
            <a:spLocks/>
          </p:cNvSpPr>
          <p:nvPr/>
        </p:nvSpPr>
        <p:spPr>
          <a:xfrm>
            <a:off x="528533" y="6335377"/>
            <a:ext cx="7721600" cy="365125"/>
          </a:xfrm>
          <a:prstGeom prst="rect">
            <a:avLst/>
          </a:prstGeom>
        </p:spPr>
        <p:txBody>
          <a:bodyPr vert="horz" wrap="square" lIns="68580" tIns="34290" rIns="68580" bIns="34290" numCol="1" anchor="ctr" anchorCtr="0" compatLnSpc="1">
            <a:prstTxWarp prst="textNoShape">
              <a:avLst/>
            </a:prstTxWarp>
            <a:noAutofit/>
          </a:bodyPr>
          <a:lstStyle>
            <a:defPPr>
              <a:defRPr lang="en-US"/>
            </a:defPPr>
            <a:lvl1pPr algn="l" rtl="0" fontAlgn="base">
              <a:spcBef>
                <a:spcPct val="0"/>
              </a:spcBef>
              <a:spcAft>
                <a:spcPct val="0"/>
              </a:spcAft>
              <a:defRPr sz="2000" kern="1200">
                <a:solidFill>
                  <a:srgbClr val="192168"/>
                </a:solidFill>
                <a:latin typeface="Verdana" pitchFamily="34" charset="0"/>
                <a:ea typeface="+mn-ea"/>
                <a:cs typeface="Tahoma" pitchFamily="34" charset="0"/>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111A96E3-A9FF-4894-9186-F52C729C3EF4}" type="slidenum">
              <a:rPr lang="en-US" sz="1050" b="0" kern="1200" spc="45" smtClean="0">
                <a:solidFill>
                  <a:schemeClr val="bg1"/>
                </a:solidFill>
                <a:latin typeface="Century Gothic" panose="020B0502020202020204" pitchFamily="34" charset="0"/>
                <a:ea typeface="+mn-ea"/>
                <a:cs typeface="Tahoma" pitchFamily="34" charset="0"/>
              </a:rPr>
              <a:pPr/>
              <a:t>‹#›</a:t>
            </a:fld>
            <a:r>
              <a:rPr lang="en-US" sz="1600" spc="45" dirty="0" smtClean="0">
                <a:solidFill>
                  <a:schemeClr val="bg1"/>
                </a:solidFill>
                <a:latin typeface="Century Gothic" panose="020B0502020202020204" pitchFamily="34" charset="0"/>
              </a:rPr>
              <a:t> </a:t>
            </a:r>
            <a:r>
              <a:rPr lang="en-US" sz="1500" cap="small" spc="30" dirty="0" smtClean="0">
                <a:solidFill>
                  <a:schemeClr val="bg1"/>
                </a:solidFill>
                <a:latin typeface="Century Gothic" panose="020B0502020202020204" pitchFamily="34" charset="0"/>
              </a:rPr>
              <a:t>—</a:t>
            </a:r>
            <a:r>
              <a:rPr lang="en-US" sz="1600" spc="45" dirty="0" smtClean="0">
                <a:solidFill>
                  <a:schemeClr val="bg1"/>
                </a:solidFill>
                <a:latin typeface="Century Gothic" panose="020B0502020202020204" pitchFamily="34" charset="0"/>
              </a:rPr>
              <a:t> </a:t>
            </a:r>
            <a:r>
              <a:rPr lang="en-US" sz="1500" cap="small" spc="30" dirty="0" smtClean="0">
                <a:solidFill>
                  <a:schemeClr val="bg1"/>
                </a:solidFill>
                <a:latin typeface="Century Gothic" panose="020B0502020202020204" pitchFamily="34" charset="0"/>
              </a:rPr>
              <a:t>U.S. Bureau of Labor Statistics</a:t>
            </a:r>
            <a:r>
              <a:rPr lang="en-US" sz="1050" spc="45" dirty="0" smtClean="0">
                <a:solidFill>
                  <a:schemeClr val="bg1"/>
                </a:solidFill>
                <a:latin typeface="Century Gothic" panose="020B0502020202020204" pitchFamily="34" charset="0"/>
              </a:rPr>
              <a:t> • </a:t>
            </a:r>
            <a:r>
              <a:rPr lang="en-US" sz="1050" b="1" spc="45" dirty="0" smtClean="0">
                <a:solidFill>
                  <a:schemeClr val="bg1"/>
                </a:solidFill>
                <a:latin typeface="Century Gothic" panose="020B0502020202020204" pitchFamily="34" charset="0"/>
              </a:rPr>
              <a:t>bls.gov</a:t>
            </a:r>
          </a:p>
        </p:txBody>
      </p:sp>
    </p:spTree>
    <p:extLst>
      <p:ext uri="{BB962C8B-B14F-4D97-AF65-F5344CB8AC3E}">
        <p14:creationId xmlns:p14="http://schemas.microsoft.com/office/powerpoint/2010/main" val="2129762615"/>
      </p:ext>
    </p:extLst>
  </p:cSld>
  <p:clrMap bg1="lt1" tx1="dk1" bg2="lt2" tx2="dk2" accent1="accent1" accent2="accent2" accent3="accent3" accent4="accent4" accent5="accent5" accent6="accent6" hlink="hlink" folHlink="folHlink"/>
  <p:sldLayoutIdLst>
    <p:sldLayoutId id="2147483672" r:id="rId1"/>
  </p:sldLayoutIdLst>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
          <p15:clr>
            <a:srgbClr val="F26B43"/>
          </p15:clr>
        </p15:guide>
        <p15:guide id="2" pos="5472">
          <p15:clr>
            <a:srgbClr val="F26B43"/>
          </p15:clr>
        </p15:guide>
        <p15:guide id="3" orient="horz" pos="2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738554" y="2836985"/>
            <a:ext cx="10972800" cy="2565221"/>
          </a:xfrm>
        </p:spPr>
        <p:txBody>
          <a:bodyPr>
            <a:normAutofit fontScale="85000" lnSpcReduction="20000"/>
          </a:bodyPr>
          <a:lstStyle/>
          <a:p>
            <a:r>
              <a:rPr lang="en-US" dirty="0"/>
              <a:t>Yoel Izsak</a:t>
            </a:r>
          </a:p>
          <a:p>
            <a:r>
              <a:rPr lang="en-US" dirty="0"/>
              <a:t>Monica Moleres</a:t>
            </a:r>
          </a:p>
          <a:p>
            <a:endParaRPr lang="en-US" dirty="0"/>
          </a:p>
          <a:p>
            <a:r>
              <a:rPr lang="en-US" dirty="0"/>
              <a:t>Bureau of Labor Statistics</a:t>
            </a:r>
          </a:p>
          <a:p>
            <a:r>
              <a:rPr lang="en-US" dirty="0"/>
              <a:t>November 2</a:t>
            </a:r>
            <a:r>
              <a:rPr lang="en-US" dirty="0" smtClean="0"/>
              <a:t>, </a:t>
            </a:r>
            <a:r>
              <a:rPr lang="en-US" dirty="0"/>
              <a:t>2021</a:t>
            </a:r>
          </a:p>
          <a:p>
            <a:endParaRPr lang="en-US" dirty="0"/>
          </a:p>
        </p:txBody>
      </p:sp>
      <p:sp>
        <p:nvSpPr>
          <p:cNvPr id="2" name="Title 1"/>
          <p:cNvSpPr>
            <a:spLocks noGrp="1"/>
          </p:cNvSpPr>
          <p:nvPr>
            <p:ph type="title"/>
          </p:nvPr>
        </p:nvSpPr>
        <p:spPr/>
        <p:txBody>
          <a:bodyPr>
            <a:normAutofit fontScale="90000"/>
          </a:bodyPr>
          <a:lstStyle/>
          <a:p>
            <a:r>
              <a:rPr lang="en-US" dirty="0" smtClean="0"/>
              <a:t>Imputation Methods for Missing Prices in the PPI Survey</a:t>
            </a:r>
            <a:endParaRPr lang="en-US" dirty="0"/>
          </a:p>
        </p:txBody>
      </p:sp>
    </p:spTree>
    <p:extLst>
      <p:ext uri="{BB962C8B-B14F-4D97-AF65-F5344CB8AC3E}">
        <p14:creationId xmlns:p14="http://schemas.microsoft.com/office/powerpoint/2010/main" val="1038875832"/>
      </p:ext>
    </p:extLst>
  </p:cSld>
  <p:clrMapOvr>
    <a:masterClrMapping/>
  </p:clrMapOvr>
  <mc:AlternateContent xmlns:mc="http://schemas.openxmlformats.org/markup-compatibility/2006" xmlns:p14="http://schemas.microsoft.com/office/powerpoint/2010/main">
    <mc:Choice Requires="p14">
      <p:transition spd="slow" p14:dur="2000" advTm="27401"/>
    </mc:Choice>
    <mc:Fallback xmlns="">
      <p:transition spd="slow" advTm="2740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4294967295"/>
          </p:nvPr>
        </p:nvSpPr>
        <p:spPr>
          <a:xfrm>
            <a:off x="855785" y="1677455"/>
            <a:ext cx="10972800" cy="3127941"/>
          </a:xfrm>
        </p:spPr>
        <p:txBody>
          <a:bodyPr>
            <a:normAutofit/>
          </a:bodyPr>
          <a:lstStyle/>
          <a:p>
            <a:pPr algn="l"/>
            <a:r>
              <a:rPr lang="en-US" sz="3600" dirty="0" smtClean="0"/>
              <a:t>Step 3: Which </a:t>
            </a:r>
            <a:r>
              <a:rPr lang="en-US" sz="3600" dirty="0"/>
              <a:t>combination of variables produces the lowest RMSE compared to the control </a:t>
            </a:r>
            <a:r>
              <a:rPr lang="en-US" sz="3600" dirty="0" smtClean="0"/>
              <a:t>data</a:t>
            </a:r>
          </a:p>
          <a:p>
            <a:pPr algn="l"/>
            <a:r>
              <a:rPr lang="en-US" dirty="0"/>
              <a:t>	</a:t>
            </a:r>
            <a:endParaRPr lang="en-US" dirty="0" smtClean="0"/>
          </a:p>
          <a:p>
            <a:pPr algn="l"/>
            <a:r>
              <a:rPr lang="en-US" sz="2600" dirty="0" smtClean="0"/>
              <a:t>Compare </a:t>
            </a:r>
            <a:r>
              <a:rPr lang="en-US" sz="2600" dirty="0"/>
              <a:t>index estimates from imputed datasets to those produced by the control dataset</a:t>
            </a:r>
          </a:p>
          <a:p>
            <a:endParaRPr lang="en-US" dirty="0"/>
          </a:p>
        </p:txBody>
      </p:sp>
      <p:sp>
        <p:nvSpPr>
          <p:cNvPr id="3" name="Title 2"/>
          <p:cNvSpPr>
            <a:spLocks noGrp="1"/>
          </p:cNvSpPr>
          <p:nvPr>
            <p:ph type="title"/>
          </p:nvPr>
        </p:nvSpPr>
        <p:spPr/>
        <p:txBody>
          <a:bodyPr/>
          <a:lstStyle/>
          <a:p>
            <a:r>
              <a:rPr lang="en-US" dirty="0" smtClean="0"/>
              <a:t>Variable Selection Process</a:t>
            </a:r>
            <a:endParaRPr lang="en-US" dirty="0"/>
          </a:p>
        </p:txBody>
      </p:sp>
    </p:spTree>
    <p:extLst>
      <p:ext uri="{BB962C8B-B14F-4D97-AF65-F5344CB8AC3E}">
        <p14:creationId xmlns:p14="http://schemas.microsoft.com/office/powerpoint/2010/main" val="27069848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Variable Comparison</a:t>
            </a:r>
            <a:r>
              <a:rPr lang="en-US" dirty="0" smtClean="0"/>
              <a:t/>
            </a:r>
            <a:br>
              <a:rPr lang="en-US" dirty="0" smtClean="0"/>
            </a:br>
            <a:endParaRPr lang="en-US" sz="1600" dirty="0"/>
          </a:p>
        </p:txBody>
      </p:sp>
      <p:sp>
        <p:nvSpPr>
          <p:cNvPr id="3" name="TextBox 2"/>
          <p:cNvSpPr txBox="1"/>
          <p:nvPr/>
        </p:nvSpPr>
        <p:spPr>
          <a:xfrm>
            <a:off x="1813513" y="2363506"/>
            <a:ext cx="2641256" cy="369332"/>
          </a:xfrm>
          <a:prstGeom prst="rect">
            <a:avLst/>
          </a:prstGeom>
          <a:noFill/>
        </p:spPr>
        <p:txBody>
          <a:bodyPr wrap="square" rtlCol="0">
            <a:spAutoFit/>
          </a:bodyPr>
          <a:lstStyle/>
          <a:p>
            <a:r>
              <a:rPr lang="en-US" dirty="0" smtClean="0"/>
              <a:t>Variables</a:t>
            </a:r>
            <a:endParaRPr lang="en-US" dirty="0"/>
          </a:p>
        </p:txBody>
      </p:sp>
      <p:pic>
        <p:nvPicPr>
          <p:cNvPr id="5" name="Picture 4"/>
          <p:cNvPicPr>
            <a:picLocks noChangeAspect="1"/>
          </p:cNvPicPr>
          <p:nvPr/>
        </p:nvPicPr>
        <p:blipFill>
          <a:blip r:embed="rId2"/>
          <a:stretch>
            <a:fillRect/>
          </a:stretch>
        </p:blipFill>
        <p:spPr>
          <a:xfrm>
            <a:off x="1182197" y="2074985"/>
            <a:ext cx="10217373" cy="3048277"/>
          </a:xfrm>
          <a:prstGeom prst="rect">
            <a:avLst/>
          </a:prstGeom>
        </p:spPr>
      </p:pic>
    </p:spTree>
    <p:extLst>
      <p:ext uri="{BB962C8B-B14F-4D97-AF65-F5344CB8AC3E}">
        <p14:creationId xmlns:p14="http://schemas.microsoft.com/office/powerpoint/2010/main" val="137198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537" y="352697"/>
            <a:ext cx="10972800" cy="1368425"/>
          </a:xfrm>
        </p:spPr>
        <p:txBody>
          <a:bodyPr>
            <a:normAutofit/>
          </a:bodyPr>
          <a:lstStyle/>
          <a:p>
            <a:pPr algn="ctr"/>
            <a:endParaRPr lang="en-US" sz="4400" dirty="0"/>
          </a:p>
        </p:txBody>
      </p:sp>
      <p:pic>
        <p:nvPicPr>
          <p:cNvPr id="4" name="slide2" descr="Dashboard 1">
            <a:extLst>
              <a:ext uri="{FF2B5EF4-FFF2-40B4-BE49-F238E27FC236}">
                <a16:creationId xmlns="" xmlns:a16="http://schemas.microsoft.com/office/drawing/2014/main" id="{075DFB36-4840-452B-9ECE-68A561B662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5352776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t>Improve upon Cell Mean</a:t>
            </a:r>
            <a:endParaRPr lang="en-US" sz="4400" dirty="0"/>
          </a:p>
        </p:txBody>
      </p:sp>
      <p:sp>
        <p:nvSpPr>
          <p:cNvPr id="3" name="Content Placeholder 2"/>
          <p:cNvSpPr>
            <a:spLocks noGrp="1"/>
          </p:cNvSpPr>
          <p:nvPr>
            <p:ph idx="1"/>
          </p:nvPr>
        </p:nvSpPr>
        <p:spPr>
          <a:xfrm>
            <a:off x="609600" y="1418492"/>
            <a:ext cx="10972800" cy="4104752"/>
          </a:xfrm>
        </p:spPr>
        <p:txBody>
          <a:bodyPr>
            <a:normAutofit fontScale="62500" lnSpcReduction="20000"/>
          </a:bodyPr>
          <a:lstStyle/>
          <a:p>
            <a:pPr algn="l"/>
            <a:r>
              <a:rPr lang="en-US" dirty="0" smtClean="0"/>
              <a:t>Overall, there was not enough evidence to suggest that switching imputation methods would be beneficial for our data</a:t>
            </a:r>
          </a:p>
          <a:p>
            <a:pPr marL="0" indent="0">
              <a:buNone/>
            </a:pPr>
            <a:endParaRPr lang="en-US" dirty="0"/>
          </a:p>
          <a:p>
            <a:pPr algn="l"/>
            <a:r>
              <a:rPr lang="en-US" dirty="0" smtClean="0"/>
              <a:t>Problems: </a:t>
            </a:r>
          </a:p>
          <a:p>
            <a:pPr algn="l"/>
            <a:r>
              <a:rPr lang="en-US" sz="2900" dirty="0" smtClean="0"/>
              <a:t>1. No </a:t>
            </a:r>
            <a:r>
              <a:rPr lang="en-US" sz="2900" dirty="0"/>
              <a:t>minimum threshold for calculating cell mean. With only 1 reported price in a cell, all other items will exactly follow that single </a:t>
            </a:r>
            <a:r>
              <a:rPr lang="en-US" sz="2900" dirty="0" smtClean="0"/>
              <a:t>price</a:t>
            </a:r>
          </a:p>
          <a:p>
            <a:pPr algn="l"/>
            <a:endParaRPr lang="en-US" sz="2900" dirty="0"/>
          </a:p>
          <a:p>
            <a:pPr marL="0" indent="0" algn="l">
              <a:buNone/>
            </a:pPr>
            <a:r>
              <a:rPr lang="en-US" sz="2900" dirty="0" smtClean="0"/>
              <a:t>2. If we have no good prices for a month, aggregate (higher level) index cells are used, and this works poorly</a:t>
            </a:r>
          </a:p>
          <a:p>
            <a:pPr marL="0" indent="0" algn="l">
              <a:buNone/>
            </a:pPr>
            <a:endParaRPr lang="en-US" sz="2400" dirty="0"/>
          </a:p>
          <a:p>
            <a:pPr marL="0" indent="0" algn="l">
              <a:buNone/>
            </a:pPr>
            <a:endParaRPr lang="en-US" sz="2400" dirty="0" smtClean="0"/>
          </a:p>
          <a:p>
            <a:pPr marL="0" indent="0" algn="l">
              <a:buNone/>
            </a:pPr>
            <a:endParaRPr lang="en-US" sz="2400" dirty="0"/>
          </a:p>
          <a:p>
            <a:pPr marL="0" indent="0" algn="l">
              <a:buNone/>
            </a:pPr>
            <a:endParaRPr lang="en-US" sz="2400" dirty="0" smtClean="0"/>
          </a:p>
          <a:p>
            <a:pPr marL="0" indent="0">
              <a:buNone/>
            </a:pPr>
            <a:r>
              <a:rPr lang="en-US" sz="2400" dirty="0" smtClean="0"/>
              <a:t>ok</a:t>
            </a:r>
          </a:p>
          <a:p>
            <a:pPr marL="0" indent="0" algn="l">
              <a:buNone/>
            </a:pPr>
            <a:endParaRPr lang="en-US" sz="2400" dirty="0" smtClean="0"/>
          </a:p>
          <a:p>
            <a:pPr marL="0" indent="0" algn="l">
              <a:buNone/>
            </a:pPr>
            <a:endParaRPr lang="en-US" sz="2400" dirty="0"/>
          </a:p>
          <a:p>
            <a:pPr marL="0" indent="0" algn="l">
              <a:buNone/>
            </a:pPr>
            <a:endParaRPr lang="en-US" sz="2400" dirty="0" smtClean="0"/>
          </a:p>
          <a:p>
            <a:pPr marL="0" indent="0" algn="l">
              <a:buNone/>
            </a:pPr>
            <a:endParaRPr lang="en-US" sz="2400" dirty="0"/>
          </a:p>
          <a:p>
            <a:pPr marL="0" indent="0" algn="l">
              <a:buNone/>
            </a:pPr>
            <a:endParaRPr lang="en-US" sz="2400" dirty="0"/>
          </a:p>
        </p:txBody>
      </p:sp>
      <p:pic>
        <p:nvPicPr>
          <p:cNvPr id="4" name="Picture 3"/>
          <p:cNvPicPr>
            <a:picLocks noChangeAspect="1"/>
          </p:cNvPicPr>
          <p:nvPr/>
        </p:nvPicPr>
        <p:blipFill>
          <a:blip r:embed="rId2"/>
          <a:stretch>
            <a:fillRect/>
          </a:stretch>
        </p:blipFill>
        <p:spPr>
          <a:xfrm>
            <a:off x="3392443" y="4178177"/>
            <a:ext cx="4709687" cy="2117116"/>
          </a:xfrm>
          <a:prstGeom prst="rect">
            <a:avLst/>
          </a:prstGeom>
        </p:spPr>
      </p:pic>
    </p:spTree>
    <p:extLst>
      <p:ext uri="{BB962C8B-B14F-4D97-AF65-F5344CB8AC3E}">
        <p14:creationId xmlns:p14="http://schemas.microsoft.com/office/powerpoint/2010/main" val="4619317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Possible Solutions</a:t>
            </a:r>
            <a:endParaRPr lang="en-US" sz="4400" dirty="0"/>
          </a:p>
        </p:txBody>
      </p:sp>
      <p:sp>
        <p:nvSpPr>
          <p:cNvPr id="3" name="Content Placeholder 2"/>
          <p:cNvSpPr>
            <a:spLocks noGrp="1"/>
          </p:cNvSpPr>
          <p:nvPr>
            <p:ph idx="1"/>
          </p:nvPr>
        </p:nvSpPr>
        <p:spPr>
          <a:xfrm>
            <a:off x="690880" y="1510664"/>
            <a:ext cx="10972800" cy="4714772"/>
          </a:xfrm>
        </p:spPr>
        <p:txBody>
          <a:bodyPr>
            <a:normAutofit fontScale="70000" lnSpcReduction="20000"/>
          </a:bodyPr>
          <a:lstStyle/>
          <a:p>
            <a:pPr algn="l"/>
            <a:r>
              <a:rPr lang="en-US" dirty="0"/>
              <a:t>Problems: </a:t>
            </a:r>
          </a:p>
          <a:p>
            <a:pPr algn="l"/>
            <a:r>
              <a:rPr lang="en-US" dirty="0" smtClean="0"/>
              <a:t>1. No </a:t>
            </a:r>
            <a:r>
              <a:rPr lang="en-US" dirty="0"/>
              <a:t>minimum threshold for calculating cell mean. With only 1 reported price in a cell, all other items will exactly follow that single </a:t>
            </a:r>
            <a:r>
              <a:rPr lang="en-US" dirty="0" smtClean="0"/>
              <a:t>price</a:t>
            </a:r>
          </a:p>
          <a:p>
            <a:pPr algn="l"/>
            <a:endParaRPr lang="en-US" dirty="0">
              <a:solidFill>
                <a:srgbClr val="FFFF00"/>
              </a:solidFill>
            </a:endParaRPr>
          </a:p>
          <a:p>
            <a:pPr algn="l"/>
            <a:r>
              <a:rPr lang="en-US" dirty="0" smtClean="0">
                <a:solidFill>
                  <a:srgbClr val="FFFF00"/>
                </a:solidFill>
              </a:rPr>
              <a:t>Institute a minimum threshold such as number of reported prices or percentage of reported weight </a:t>
            </a:r>
          </a:p>
          <a:p>
            <a:pPr algn="l"/>
            <a:endParaRPr lang="en-US" dirty="0"/>
          </a:p>
          <a:p>
            <a:pPr algn="l"/>
            <a:r>
              <a:rPr lang="en-US" dirty="0"/>
              <a:t>2. If we have no good prices for a month, aggregate (higher level) index cells are used, and this works </a:t>
            </a:r>
            <a:r>
              <a:rPr lang="en-US" dirty="0" smtClean="0"/>
              <a:t>poorly</a:t>
            </a:r>
          </a:p>
          <a:p>
            <a:pPr algn="l"/>
            <a:endParaRPr lang="en-US" dirty="0"/>
          </a:p>
          <a:p>
            <a:pPr algn="l"/>
            <a:r>
              <a:rPr lang="en-US" dirty="0" smtClean="0">
                <a:solidFill>
                  <a:srgbClr val="FFFF00"/>
                </a:solidFill>
              </a:rPr>
              <a:t>Instead, use Random Forest to impute prices for that cell</a:t>
            </a:r>
          </a:p>
          <a:p>
            <a:pPr algn="l"/>
            <a:endParaRPr lang="en-US" dirty="0" smtClean="0">
              <a:solidFill>
                <a:srgbClr val="FFFF00"/>
              </a:solidFill>
            </a:endParaRPr>
          </a:p>
          <a:p>
            <a:pPr algn="l"/>
            <a:endParaRPr lang="en-US" dirty="0" smtClean="0">
              <a:solidFill>
                <a:srgbClr val="FFFF00"/>
              </a:solidFill>
            </a:endParaRPr>
          </a:p>
          <a:p>
            <a:pPr algn="l"/>
            <a:endParaRPr lang="en-US" dirty="0"/>
          </a:p>
          <a:p>
            <a:endParaRPr lang="en-US" dirty="0"/>
          </a:p>
        </p:txBody>
      </p:sp>
    </p:spTree>
    <p:extLst>
      <p:ext uri="{BB962C8B-B14F-4D97-AF65-F5344CB8AC3E}">
        <p14:creationId xmlns:p14="http://schemas.microsoft.com/office/powerpoint/2010/main" val="19344276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4294967295"/>
          </p:nvPr>
        </p:nvSpPr>
        <p:spPr>
          <a:xfrm>
            <a:off x="609600" y="1970532"/>
            <a:ext cx="10972800" cy="3644960"/>
          </a:xfrm>
        </p:spPr>
        <p:txBody>
          <a:bodyPr>
            <a:normAutofit lnSpcReduction="10000"/>
          </a:bodyPr>
          <a:lstStyle/>
          <a:p>
            <a:r>
              <a:rPr lang="en-US" dirty="0"/>
              <a:t>CMRF: </a:t>
            </a:r>
            <a:endParaRPr lang="en-US" dirty="0" smtClean="0"/>
          </a:p>
          <a:p>
            <a:pPr algn="l"/>
            <a:r>
              <a:rPr lang="en-US" dirty="0" smtClean="0"/>
              <a:t>Step 1: Add </a:t>
            </a:r>
            <a:r>
              <a:rPr lang="en-US" dirty="0"/>
              <a:t>in 2 reported price minimum and increase the percent reported weight threshold to 25% reported weight</a:t>
            </a:r>
            <a:r>
              <a:rPr lang="en-US" dirty="0" smtClean="0"/>
              <a:t>. </a:t>
            </a:r>
          </a:p>
          <a:p>
            <a:pPr algn="l"/>
            <a:endParaRPr lang="en-US" dirty="0" smtClean="0"/>
          </a:p>
          <a:p>
            <a:pPr algn="l"/>
            <a:r>
              <a:rPr lang="en-US" dirty="0" smtClean="0"/>
              <a:t>Step 2: If </a:t>
            </a:r>
            <a:r>
              <a:rPr lang="en-US" dirty="0"/>
              <a:t>conditions fail, use Random Forest</a:t>
            </a:r>
          </a:p>
          <a:p>
            <a:endParaRPr lang="en-US" dirty="0"/>
          </a:p>
        </p:txBody>
      </p:sp>
      <p:sp>
        <p:nvSpPr>
          <p:cNvPr id="3" name="Title 2"/>
          <p:cNvSpPr>
            <a:spLocks noGrp="1"/>
          </p:cNvSpPr>
          <p:nvPr>
            <p:ph type="title"/>
          </p:nvPr>
        </p:nvSpPr>
        <p:spPr/>
        <p:txBody>
          <a:bodyPr/>
          <a:lstStyle/>
          <a:p>
            <a:r>
              <a:rPr lang="en-US" dirty="0" smtClean="0"/>
              <a:t>Proposed Initial Solution</a:t>
            </a:r>
            <a:endParaRPr lang="en-US" dirty="0"/>
          </a:p>
        </p:txBody>
      </p:sp>
    </p:spTree>
    <p:extLst>
      <p:ext uri="{BB962C8B-B14F-4D97-AF65-F5344CB8AC3E}">
        <p14:creationId xmlns:p14="http://schemas.microsoft.com/office/powerpoint/2010/main" val="19820419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endParaRPr lang="en-US" sz="4400" dirty="0"/>
          </a:p>
        </p:txBody>
      </p:sp>
      <p:pic>
        <p:nvPicPr>
          <p:cNvPr id="6" name="slide2" descr="Dashboard 2">
            <a:extLst>
              <a:ext uri="{FF2B5EF4-FFF2-40B4-BE49-F238E27FC236}">
                <a16:creationId xmlns="" xmlns:a16="http://schemas.microsoft.com/office/drawing/2014/main" id="{6634BC7B-A6B3-43DC-817B-8530FDEF5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7637405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t>Further Exploration</a:t>
            </a:r>
            <a:endParaRPr lang="en-US" sz="4400" dirty="0"/>
          </a:p>
        </p:txBody>
      </p:sp>
      <p:sp>
        <p:nvSpPr>
          <p:cNvPr id="6" name="TextBox 5"/>
          <p:cNvSpPr txBox="1"/>
          <p:nvPr/>
        </p:nvSpPr>
        <p:spPr>
          <a:xfrm>
            <a:off x="1324707" y="2203939"/>
            <a:ext cx="10011507" cy="1692771"/>
          </a:xfrm>
          <a:prstGeom prst="rect">
            <a:avLst/>
          </a:prstGeom>
          <a:noFill/>
        </p:spPr>
        <p:txBody>
          <a:bodyPr wrap="square" rtlCol="0">
            <a:spAutoFit/>
          </a:bodyPr>
          <a:lstStyle/>
          <a:p>
            <a:r>
              <a:rPr lang="en-US" sz="2800" dirty="0" smtClean="0">
                <a:solidFill>
                  <a:schemeClr val="bg1"/>
                </a:solidFill>
              </a:rPr>
              <a:t>Do we need both the reported price number minimum and reported percentage weight minimum? </a:t>
            </a:r>
          </a:p>
          <a:p>
            <a:endParaRPr lang="en-US" sz="2800" dirty="0" smtClean="0">
              <a:solidFill>
                <a:schemeClr val="bg1"/>
              </a:solidFill>
            </a:endParaRPr>
          </a:p>
          <a:p>
            <a:endParaRPr lang="en-US" sz="2000" dirty="0" smtClean="0">
              <a:solidFill>
                <a:schemeClr val="bg1"/>
              </a:solidFill>
            </a:endParaRPr>
          </a:p>
        </p:txBody>
      </p:sp>
    </p:spTree>
    <p:extLst>
      <p:ext uri="{BB962C8B-B14F-4D97-AF65-F5344CB8AC3E}">
        <p14:creationId xmlns:p14="http://schemas.microsoft.com/office/powerpoint/2010/main" val="42919136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1372"/>
            <a:ext cx="10972800" cy="532402"/>
          </a:xfrm>
        </p:spPr>
        <p:txBody>
          <a:bodyPr>
            <a:noAutofit/>
          </a:bodyPr>
          <a:lstStyle/>
          <a:p>
            <a:pPr algn="ctr"/>
            <a:endParaRPr lang="en-US" sz="4400" dirty="0"/>
          </a:p>
        </p:txBody>
      </p:sp>
      <p:pic>
        <p:nvPicPr>
          <p:cNvPr id="5" name="slide2" descr="Dashboard 1">
            <a:extLst>
              <a:ext uri="{FF2B5EF4-FFF2-40B4-BE49-F238E27FC236}">
                <a16:creationId xmlns:a16="http://schemas.microsoft.com/office/drawing/2014/main" xmlns="" id="{7D451A0F-26AF-4E5D-9BD9-F61B97805D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439597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4294967295"/>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4" name="slide2" descr="Dashboard 1">
            <a:extLst>
              <a:ext uri="{FF2B5EF4-FFF2-40B4-BE49-F238E27FC236}">
                <a16:creationId xmlns:a16="http://schemas.microsoft.com/office/drawing/2014/main" xmlns="" id="{59EB55B9-E267-4EDB-A663-ECC9CF4526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3941598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4800" dirty="0" smtClean="0"/>
              <a:t>PPI at BLS</a:t>
            </a:r>
            <a:endParaRPr lang="en-US" sz="4800" dirty="0"/>
          </a:p>
        </p:txBody>
      </p:sp>
      <p:sp>
        <p:nvSpPr>
          <p:cNvPr id="5" name="Content Placeholder 4"/>
          <p:cNvSpPr>
            <a:spLocks noGrp="1"/>
          </p:cNvSpPr>
          <p:nvPr>
            <p:ph idx="1"/>
          </p:nvPr>
        </p:nvSpPr>
        <p:spPr>
          <a:xfrm>
            <a:off x="609600" y="1681932"/>
            <a:ext cx="10972800" cy="4183290"/>
          </a:xfrm>
        </p:spPr>
        <p:txBody>
          <a:bodyPr>
            <a:normAutofit fontScale="62500" lnSpcReduction="20000"/>
          </a:bodyPr>
          <a:lstStyle/>
          <a:p>
            <a:pPr algn="l"/>
            <a:r>
              <a:rPr lang="en-US" dirty="0"/>
              <a:t>The Producer Price Index (PPI) program measures the average change over time in the selling prices received by domestic producers for their output. The prices included in the PPI are from the first commercial transaction for </a:t>
            </a:r>
            <a:r>
              <a:rPr lang="en-US" dirty="0" smtClean="0"/>
              <a:t>most </a:t>
            </a:r>
            <a:r>
              <a:rPr lang="en-US" dirty="0"/>
              <a:t>products and some services.</a:t>
            </a:r>
            <a:endParaRPr lang="en-US" dirty="0" smtClean="0"/>
          </a:p>
          <a:p>
            <a:pPr marL="0" indent="0">
              <a:buNone/>
            </a:pPr>
            <a:endParaRPr lang="en-US" dirty="0"/>
          </a:p>
          <a:p>
            <a:pPr marL="0" indent="0">
              <a:buNone/>
            </a:pPr>
            <a:endParaRPr lang="en-US" dirty="0" smtClean="0"/>
          </a:p>
          <a:p>
            <a:pPr algn="l"/>
            <a:endParaRPr lang="en-US" dirty="0" smtClean="0"/>
          </a:p>
          <a:p>
            <a:pPr algn="l"/>
            <a:r>
              <a:rPr lang="en-US" dirty="0" smtClean="0"/>
              <a:t>Data collection consists of a voluntary survey for probability selected production companies in over 500 different industries</a:t>
            </a:r>
          </a:p>
          <a:p>
            <a:pPr algn="l"/>
            <a:endParaRPr lang="en-US" dirty="0" smtClean="0"/>
          </a:p>
          <a:p>
            <a:pPr algn="l"/>
            <a:r>
              <a:rPr lang="en-US" dirty="0" smtClean="0"/>
              <a:t>Survey Units report monthly, data is considered missing if we do not receive an item’s price for a month</a:t>
            </a:r>
            <a:endParaRPr lang="en-US" dirty="0"/>
          </a:p>
        </p:txBody>
      </p:sp>
      <p:pic>
        <p:nvPicPr>
          <p:cNvPr id="8" name="Picture 7"/>
          <p:cNvPicPr>
            <a:picLocks noChangeAspect="1"/>
          </p:cNvPicPr>
          <p:nvPr/>
        </p:nvPicPr>
        <p:blipFill>
          <a:blip r:embed="rId2"/>
          <a:stretch>
            <a:fillRect/>
          </a:stretch>
        </p:blipFill>
        <p:spPr>
          <a:xfrm>
            <a:off x="3971109" y="3050357"/>
            <a:ext cx="3962400" cy="647700"/>
          </a:xfrm>
          <a:prstGeom prst="rect">
            <a:avLst/>
          </a:prstGeom>
        </p:spPr>
      </p:pic>
    </p:spTree>
    <p:extLst>
      <p:ext uri="{BB962C8B-B14F-4D97-AF65-F5344CB8AC3E}">
        <p14:creationId xmlns:p14="http://schemas.microsoft.com/office/powerpoint/2010/main" val="30028957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4294967295"/>
          </p:nvPr>
        </p:nvSpPr>
        <p:spPr>
          <a:xfrm>
            <a:off x="498453" y="710540"/>
            <a:ext cx="10972800" cy="1175005"/>
          </a:xfrm>
        </p:spPr>
        <p:txBody>
          <a:bodyPr>
            <a:noAutofit/>
          </a:bodyPr>
          <a:lstStyle/>
          <a:p>
            <a:pPr algn="l"/>
            <a:endParaRPr lang="en-US" sz="2400" dirty="0"/>
          </a:p>
          <a:p>
            <a:pPr algn="l"/>
            <a:r>
              <a:rPr lang="en-US" sz="2400" dirty="0"/>
              <a:t>Decided to drop reported price minimum down to one, two good prices only affect an additional 6% of cells</a:t>
            </a:r>
          </a:p>
          <a:p>
            <a:pPr algn="l"/>
            <a:endParaRPr lang="en-US" sz="2400" dirty="0"/>
          </a:p>
        </p:txBody>
      </p:sp>
      <p:sp>
        <p:nvSpPr>
          <p:cNvPr id="3" name="Title 2"/>
          <p:cNvSpPr>
            <a:spLocks noGrp="1"/>
          </p:cNvSpPr>
          <p:nvPr>
            <p:ph type="title"/>
          </p:nvPr>
        </p:nvSpPr>
        <p:spPr/>
        <p:txBody>
          <a:bodyPr/>
          <a:lstStyle/>
          <a:p>
            <a:r>
              <a:rPr lang="en-US" dirty="0" smtClean="0"/>
              <a:t>Change in Criteria</a:t>
            </a:r>
            <a:endParaRPr lang="en-US" dirty="0"/>
          </a:p>
        </p:txBody>
      </p:sp>
      <p:pic>
        <p:nvPicPr>
          <p:cNvPr id="4" name="Content Placeholder 3"/>
          <p:cNvPicPr>
            <a:picLocks noChangeAspect="1"/>
          </p:cNvPicPr>
          <p:nvPr/>
        </p:nvPicPr>
        <p:blipFill>
          <a:blip r:embed="rId2"/>
          <a:stretch>
            <a:fillRect/>
          </a:stretch>
        </p:blipFill>
        <p:spPr>
          <a:xfrm>
            <a:off x="844061" y="2752826"/>
            <a:ext cx="10281584" cy="3343173"/>
          </a:xfrm>
          <a:prstGeom prst="rect">
            <a:avLst/>
          </a:prstGeom>
        </p:spPr>
      </p:pic>
    </p:spTree>
    <p:extLst>
      <p:ext uri="{BB962C8B-B14F-4D97-AF65-F5344CB8AC3E}">
        <p14:creationId xmlns:p14="http://schemas.microsoft.com/office/powerpoint/2010/main" val="9256578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90120"/>
            <a:ext cx="10972800" cy="1368425"/>
          </a:xfrm>
        </p:spPr>
        <p:txBody>
          <a:bodyPr/>
          <a:lstStyle/>
          <a:p>
            <a:r>
              <a:rPr lang="en-US" dirty="0" smtClean="0"/>
              <a:t>Current Recommendation</a:t>
            </a:r>
            <a:endParaRPr lang="en-US" dirty="0"/>
          </a:p>
        </p:txBody>
      </p:sp>
      <p:sp>
        <p:nvSpPr>
          <p:cNvPr id="3" name="Content Placeholder 2"/>
          <p:cNvSpPr>
            <a:spLocks noGrp="1"/>
          </p:cNvSpPr>
          <p:nvPr>
            <p:ph idx="1"/>
          </p:nvPr>
        </p:nvSpPr>
        <p:spPr>
          <a:xfrm>
            <a:off x="609600" y="1825624"/>
            <a:ext cx="10972800" cy="3197313"/>
          </a:xfrm>
        </p:spPr>
        <p:txBody>
          <a:bodyPr>
            <a:normAutofit fontScale="70000" lnSpcReduction="20000"/>
          </a:bodyPr>
          <a:lstStyle/>
          <a:p>
            <a:r>
              <a:rPr lang="en-US" dirty="0" smtClean="0"/>
              <a:t>Cell Mean Random Forest:</a:t>
            </a:r>
          </a:p>
          <a:p>
            <a:endParaRPr lang="en-US" dirty="0" smtClean="0"/>
          </a:p>
          <a:p>
            <a:pPr algn="l"/>
            <a:r>
              <a:rPr lang="en-US" dirty="0" smtClean="0"/>
              <a:t>Step 1: Instate a minimum 20-25% reported item weight threshold </a:t>
            </a:r>
          </a:p>
          <a:p>
            <a:pPr algn="l"/>
            <a:r>
              <a:rPr lang="en-US" dirty="0" smtClean="0"/>
              <a:t>Step 2: If threshold is not met, use Random Forest to impute prices</a:t>
            </a:r>
          </a:p>
          <a:p>
            <a:endParaRPr lang="en-US" dirty="0"/>
          </a:p>
          <a:p>
            <a:pPr algn="l"/>
            <a:r>
              <a:rPr lang="en-US" dirty="0"/>
              <a:t>So far we have run these processes on industry indexes, commodity index results in the works</a:t>
            </a:r>
          </a:p>
          <a:p>
            <a:endParaRPr lang="en-US" dirty="0" smtClean="0"/>
          </a:p>
          <a:p>
            <a:endParaRPr lang="en-US" dirty="0"/>
          </a:p>
        </p:txBody>
      </p:sp>
    </p:spTree>
    <p:extLst>
      <p:ext uri="{BB962C8B-B14F-4D97-AF65-F5344CB8AC3E}">
        <p14:creationId xmlns:p14="http://schemas.microsoft.com/office/powerpoint/2010/main" val="35650975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t>References and Further Reading</a:t>
            </a:r>
            <a:endParaRPr lang="en-US" sz="4400" dirty="0"/>
          </a:p>
        </p:txBody>
      </p:sp>
      <p:sp>
        <p:nvSpPr>
          <p:cNvPr id="3" name="Content Placeholder 2"/>
          <p:cNvSpPr>
            <a:spLocks noGrp="1"/>
          </p:cNvSpPr>
          <p:nvPr>
            <p:ph idx="1"/>
          </p:nvPr>
        </p:nvSpPr>
        <p:spPr>
          <a:xfrm>
            <a:off x="609600" y="1825625"/>
            <a:ext cx="10972800" cy="3334204"/>
          </a:xfrm>
        </p:spPr>
        <p:txBody>
          <a:bodyPr>
            <a:normAutofit fontScale="62500" lnSpcReduction="20000"/>
          </a:bodyPr>
          <a:lstStyle/>
          <a:p>
            <a:pPr algn="l"/>
            <a:r>
              <a:rPr lang="en-US" dirty="0" smtClean="0"/>
              <a:t>1. Missing Data Mechanisms</a:t>
            </a:r>
          </a:p>
          <a:p>
            <a:pPr algn="l"/>
            <a:r>
              <a:rPr lang="en-US" dirty="0" smtClean="0"/>
              <a:t>https</a:t>
            </a:r>
            <a:r>
              <a:rPr lang="en-US" dirty="0"/>
              <a:t>://www.theanalysisfactor.com/missing-data-mechanism/</a:t>
            </a:r>
          </a:p>
          <a:p>
            <a:pPr algn="l"/>
            <a:r>
              <a:rPr lang="en-US" dirty="0" smtClean="0"/>
              <a:t>2. PPI Concepts and </a:t>
            </a:r>
            <a:r>
              <a:rPr lang="en-US" dirty="0"/>
              <a:t>Methods </a:t>
            </a:r>
            <a:endParaRPr lang="en-US" dirty="0" smtClean="0"/>
          </a:p>
          <a:p>
            <a:pPr algn="l"/>
            <a:r>
              <a:rPr lang="en-US" dirty="0" smtClean="0"/>
              <a:t>https</a:t>
            </a:r>
            <a:r>
              <a:rPr lang="en-US" dirty="0"/>
              <a:t>://www.bls.gov/opub/hom/pdf/ppi-20111028.pdf</a:t>
            </a:r>
            <a:endParaRPr lang="en-US" dirty="0" smtClean="0"/>
          </a:p>
          <a:p>
            <a:pPr algn="l"/>
            <a:r>
              <a:rPr lang="en-US" dirty="0" smtClean="0"/>
              <a:t>3</a:t>
            </a:r>
            <a:r>
              <a:rPr lang="en-US" dirty="0"/>
              <a:t>. </a:t>
            </a:r>
            <a:r>
              <a:rPr lang="en-US" dirty="0" smtClean="0"/>
              <a:t>Missing Data, Imputation, and Regression Trees</a:t>
            </a:r>
          </a:p>
          <a:p>
            <a:pPr algn="l"/>
            <a:r>
              <a:rPr lang="en-US" dirty="0" smtClean="0"/>
              <a:t>http</a:t>
            </a:r>
            <a:r>
              <a:rPr lang="en-US" dirty="0"/>
              <a:t>://pages.stat.wisc.edu/~</a:t>
            </a:r>
            <a:r>
              <a:rPr lang="en-US" dirty="0" smtClean="0"/>
              <a:t>loh/treeprogs/guide/LZZZ20.pdf</a:t>
            </a:r>
          </a:p>
          <a:p>
            <a:pPr algn="l"/>
            <a:r>
              <a:rPr lang="en-US" dirty="0" smtClean="0"/>
              <a:t>4. Imputation of Missing Data</a:t>
            </a:r>
          </a:p>
          <a:p>
            <a:pPr algn="l"/>
            <a:r>
              <a:rPr lang="en-US" dirty="0" smtClean="0"/>
              <a:t>https</a:t>
            </a:r>
            <a:r>
              <a:rPr lang="en-US" dirty="0"/>
              <a:t>://</a:t>
            </a:r>
            <a:r>
              <a:rPr lang="en-US" dirty="0" smtClean="0"/>
              <a:t>stefvanbuuren.name/fimd/sec-problem.html</a:t>
            </a:r>
          </a:p>
          <a:p>
            <a:pPr algn="l"/>
            <a:endParaRPr lang="en-US" dirty="0" smtClean="0"/>
          </a:p>
          <a:p>
            <a:pPr algn="l"/>
            <a:endParaRPr lang="en-US" dirty="0"/>
          </a:p>
          <a:p>
            <a:pPr algn="l"/>
            <a:endParaRPr lang="en-US" dirty="0"/>
          </a:p>
        </p:txBody>
      </p:sp>
    </p:spTree>
    <p:extLst>
      <p:ext uri="{BB962C8B-B14F-4D97-AF65-F5344CB8AC3E}">
        <p14:creationId xmlns:p14="http://schemas.microsoft.com/office/powerpoint/2010/main" val="3815827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t>Industry and Cell Structure</a:t>
            </a:r>
            <a:br>
              <a:rPr lang="en-US" sz="4400" dirty="0" smtClean="0"/>
            </a:br>
            <a:endParaRPr lang="en-US" sz="4400" dirty="0"/>
          </a:p>
        </p:txBody>
      </p:sp>
      <p:sp>
        <p:nvSpPr>
          <p:cNvPr id="3" name="Content Placeholder 2"/>
          <p:cNvSpPr>
            <a:spLocks noGrp="1"/>
          </p:cNvSpPr>
          <p:nvPr>
            <p:ph idx="1"/>
          </p:nvPr>
        </p:nvSpPr>
        <p:spPr>
          <a:xfrm>
            <a:off x="609600" y="1352428"/>
            <a:ext cx="10833100" cy="5393591"/>
          </a:xfrm>
        </p:spPr>
        <p:txBody>
          <a:bodyPr>
            <a:normAutofit fontScale="62500" lnSpcReduction="20000"/>
          </a:bodyPr>
          <a:lstStyle/>
          <a:p>
            <a:pPr algn="l"/>
            <a:r>
              <a:rPr lang="en-US" sz="3400" dirty="0" smtClean="0"/>
              <a:t>Current Method: Cell </a:t>
            </a:r>
            <a:r>
              <a:rPr lang="en-US" sz="3400" dirty="0"/>
              <a:t>M</a:t>
            </a:r>
            <a:r>
              <a:rPr lang="en-US" sz="3400" dirty="0" smtClean="0"/>
              <a:t>ean </a:t>
            </a:r>
            <a:r>
              <a:rPr lang="en-US" sz="3400" dirty="0"/>
              <a:t>I</a:t>
            </a:r>
            <a:r>
              <a:rPr lang="en-US" sz="3400" dirty="0" smtClean="0"/>
              <a:t>mputation</a:t>
            </a:r>
          </a:p>
          <a:p>
            <a:pPr algn="l"/>
            <a:endParaRPr lang="en-US" sz="3400" dirty="0" smtClean="0"/>
          </a:p>
          <a:p>
            <a:pPr algn="l"/>
            <a:r>
              <a:rPr lang="en-US" sz="3400" dirty="0" smtClean="0"/>
              <a:t>Cell Indexes: the index for lowest level grouping of items in each industry</a:t>
            </a:r>
          </a:p>
          <a:p>
            <a:pPr algn="l"/>
            <a:endParaRPr lang="en-US" sz="3400" dirty="0" smtClean="0"/>
          </a:p>
          <a:p>
            <a:pPr algn="l"/>
            <a:r>
              <a:rPr lang="en-US" sz="3400" dirty="0" smtClean="0"/>
              <a:t>Each Cell Index is aggregated up the tree structure (seen below) to compute the industry index</a:t>
            </a:r>
          </a:p>
          <a:p>
            <a:pPr marL="0" indent="0">
              <a:buNone/>
            </a:pPr>
            <a:endParaRPr lang="en-US" dirty="0"/>
          </a:p>
          <a:p>
            <a:r>
              <a:rPr lang="en-US" sz="3400" dirty="0"/>
              <a:t>Tree </a:t>
            </a:r>
            <a:r>
              <a:rPr lang="en-US" sz="3400" dirty="0" smtClean="0"/>
              <a:t>Structure</a:t>
            </a:r>
          </a:p>
          <a:p>
            <a:endParaRPr lang="en-US" dirty="0"/>
          </a:p>
          <a:p>
            <a:endParaRPr lang="en-US" dirty="0" smtClean="0"/>
          </a:p>
          <a:p>
            <a:endParaRPr lang="en-US" dirty="0"/>
          </a:p>
          <a:p>
            <a:endParaRPr lang="en-US" dirty="0" smtClean="0"/>
          </a:p>
          <a:p>
            <a:endParaRPr lang="en-US" dirty="0"/>
          </a:p>
          <a:p>
            <a:r>
              <a:rPr lang="en-US" dirty="0" smtClean="0"/>
              <a:t>ok</a:t>
            </a:r>
            <a:endParaRPr lang="en-US" dirty="0"/>
          </a:p>
          <a:p>
            <a:pPr marL="0" indent="0">
              <a:buNone/>
            </a:pPr>
            <a:endParaRPr lang="en-US" dirty="0" smtClean="0"/>
          </a:p>
          <a:p>
            <a:pPr marL="0" indent="0">
              <a:buNone/>
            </a:pPr>
            <a:endParaRPr lang="en-US" dirty="0" smtClean="0"/>
          </a:p>
        </p:txBody>
      </p:sp>
      <p:pic>
        <p:nvPicPr>
          <p:cNvPr id="6" name="Picture 5"/>
          <p:cNvPicPr>
            <a:picLocks noChangeAspect="1"/>
          </p:cNvPicPr>
          <p:nvPr/>
        </p:nvPicPr>
        <p:blipFill>
          <a:blip r:embed="rId2"/>
          <a:stretch>
            <a:fillRect/>
          </a:stretch>
        </p:blipFill>
        <p:spPr>
          <a:xfrm>
            <a:off x="3306718" y="3828422"/>
            <a:ext cx="5764629" cy="2591337"/>
          </a:xfrm>
          <a:prstGeom prst="rect">
            <a:avLst/>
          </a:prstGeom>
        </p:spPr>
      </p:pic>
    </p:spTree>
    <p:extLst>
      <p:ext uri="{BB962C8B-B14F-4D97-AF65-F5344CB8AC3E}">
        <p14:creationId xmlns:p14="http://schemas.microsoft.com/office/powerpoint/2010/main" val="1358957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t>Cell Mean Imputation</a:t>
            </a:r>
            <a:endParaRPr lang="en-US" sz="4800" dirty="0"/>
          </a:p>
        </p:txBody>
      </p:sp>
      <p:pic>
        <p:nvPicPr>
          <p:cNvPr id="5" name="Picture 4"/>
          <p:cNvPicPr>
            <a:picLocks noChangeAspect="1"/>
          </p:cNvPicPr>
          <p:nvPr/>
        </p:nvPicPr>
        <p:blipFill>
          <a:blip r:embed="rId2"/>
          <a:stretch>
            <a:fillRect/>
          </a:stretch>
        </p:blipFill>
        <p:spPr>
          <a:xfrm>
            <a:off x="978077" y="1528549"/>
            <a:ext cx="10235845" cy="1616186"/>
          </a:xfrm>
          <a:prstGeom prst="rect">
            <a:avLst/>
          </a:prstGeom>
        </p:spPr>
      </p:pic>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365090" y="3645524"/>
                <a:ext cx="11926388" cy="2654935"/>
              </a:xfrm>
            </p:spPr>
            <p:txBody>
              <a:bodyPr>
                <a:normAutofit/>
              </a:bodyPr>
              <a:lstStyle/>
              <a:p>
                <a:pPr fontAlgn="b"/>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rPr>
                        <m:t>𝑊𝑒𝑖𝑔h𝑡𝑒𝑑</m:t>
                      </m:r>
                      <m:r>
                        <a:rPr lang="en-US" sz="2000" i="1" smtClean="0">
                          <a:latin typeface="Cambria Math" panose="02040503050406030204" pitchFamily="18" charset="0"/>
                        </a:rPr>
                        <m:t> </m:t>
                      </m:r>
                      <m:r>
                        <a:rPr lang="en-US" sz="2000" i="1" smtClean="0">
                          <a:latin typeface="Cambria Math" panose="02040503050406030204" pitchFamily="18" charset="0"/>
                        </a:rPr>
                        <m:t>𝑃𝑟𝑖𝑐𝑒</m:t>
                      </m:r>
                      <m:r>
                        <a:rPr lang="en-US" sz="2000" i="1" smtClean="0">
                          <a:latin typeface="Cambria Math" panose="02040503050406030204" pitchFamily="18" charset="0"/>
                        </a:rPr>
                        <m:t> </m:t>
                      </m:r>
                      <m:r>
                        <a:rPr lang="en-US" sz="2000" i="1" smtClean="0">
                          <a:latin typeface="Cambria Math" panose="02040503050406030204" pitchFamily="18" charset="0"/>
                        </a:rPr>
                        <m:t>𝐶h𝑎𝑛𝑔𝑒</m:t>
                      </m:r>
                      <m:r>
                        <a:rPr lang="en-US" sz="2000" i="1" smtClean="0">
                          <a:latin typeface="Cambria Math" panose="02040503050406030204" pitchFamily="18" charset="0"/>
                        </a:rPr>
                        <m:t> </m:t>
                      </m:r>
                      <m:r>
                        <a:rPr lang="en-US" sz="2000" i="1" smtClean="0">
                          <a:latin typeface="Cambria Math" panose="02040503050406030204" pitchFamily="18" charset="0"/>
                        </a:rPr>
                        <m:t>𝑜𝑓</m:t>
                      </m:r>
                      <m:r>
                        <a:rPr lang="en-US" sz="2000" i="1" smtClean="0">
                          <a:latin typeface="Cambria Math" panose="02040503050406030204" pitchFamily="18" charset="0"/>
                        </a:rPr>
                        <m:t> </m:t>
                      </m:r>
                      <m:r>
                        <a:rPr lang="en-US" sz="2000" i="1" smtClean="0">
                          <a:latin typeface="Cambria Math" panose="02040503050406030204" pitchFamily="18" charset="0"/>
                        </a:rPr>
                        <m:t>𝑅𝑒𝑝𝑜𝑟𝑡𝑒𝑑</m:t>
                      </m:r>
                      <m:r>
                        <a:rPr lang="en-US" sz="2000" i="1" smtClean="0">
                          <a:latin typeface="Cambria Math" panose="02040503050406030204" pitchFamily="18" charset="0"/>
                        </a:rPr>
                        <m:t> </m:t>
                      </m:r>
                      <m:r>
                        <a:rPr lang="en-US" sz="2000" i="1" smtClean="0">
                          <a:latin typeface="Cambria Math" panose="02040503050406030204" pitchFamily="18" charset="0"/>
                        </a:rPr>
                        <m:t>𝑃𝑟𝑖𝑐𝑒𝑠</m:t>
                      </m:r>
                      <m:r>
                        <a:rPr lang="en-US" sz="2000" i="1" smtClean="0">
                          <a:latin typeface="Cambria Math" panose="02040503050406030204" pitchFamily="18" charset="0"/>
                        </a:rPr>
                        <m:t>: </m:t>
                      </m:r>
                      <m:r>
                        <a:rPr lang="en-US" sz="2000" b="1" i="1" smtClean="0">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(48 ∗ 75818129.1 + 38 ∗ 181910909.1)</m:t>
                          </m:r>
                        </m:num>
                        <m:den>
                          <m:r>
                            <a:rPr lang="en-US" sz="2000" i="1">
                              <a:latin typeface="Cambria Math" panose="02040503050406030204" pitchFamily="18" charset="0"/>
                            </a:rPr>
                            <m:t>(48 ∗ 75818129.1 + 36 ∗ 181910909.1)</m:t>
                          </m:r>
                        </m:den>
                      </m:f>
                      <m:r>
                        <a:rPr lang="en-US" sz="2000" i="1">
                          <a:latin typeface="Cambria Math" panose="02040503050406030204" pitchFamily="18" charset="0"/>
                        </a:rPr>
                        <m:t>=1.035 </m:t>
                      </m:r>
                    </m:oMath>
                  </m:oMathPara>
                </a14:m>
                <a:endParaRPr lang="en-US" sz="2000" b="0" dirty="0" smtClean="0"/>
              </a:p>
              <a:p>
                <a:r>
                  <a:rPr lang="en-US" dirty="0"/>
                  <a:t> </a:t>
                </a:r>
                <a:endParaRPr lang="en-US" dirty="0" smtClean="0"/>
              </a:p>
              <a:p>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𝐴𝑝𝑝𝑙𝑦</m:t>
                      </m:r>
                      <m:r>
                        <a:rPr lang="en-US" sz="2000" i="1">
                          <a:latin typeface="Cambria Math" panose="02040503050406030204" pitchFamily="18" charset="0"/>
                        </a:rPr>
                        <m:t> </m:t>
                      </m:r>
                      <m:r>
                        <a:rPr lang="en-US" sz="2000" i="1">
                          <a:latin typeface="Cambria Math" panose="02040503050406030204" pitchFamily="18" charset="0"/>
                        </a:rPr>
                        <m:t>𝐶𝑒𝑙𝑙</m:t>
                      </m:r>
                      <m:r>
                        <a:rPr lang="en-US" sz="2000" i="1">
                          <a:latin typeface="Cambria Math" panose="02040503050406030204" pitchFamily="18" charset="0"/>
                        </a:rPr>
                        <m:t> </m:t>
                      </m:r>
                      <m:r>
                        <a:rPr lang="en-US" sz="2000" i="1">
                          <a:latin typeface="Cambria Math" panose="02040503050406030204" pitchFamily="18" charset="0"/>
                        </a:rPr>
                        <m:t>𝑃𝑟𝑖𝑐𝑒</m:t>
                      </m:r>
                      <m:r>
                        <a:rPr lang="en-US" sz="2000" i="1">
                          <a:latin typeface="Cambria Math" panose="02040503050406030204" pitchFamily="18" charset="0"/>
                        </a:rPr>
                        <m:t> </m:t>
                      </m:r>
                      <m:r>
                        <a:rPr lang="en-US" sz="2000" i="1">
                          <a:latin typeface="Cambria Math" panose="02040503050406030204" pitchFamily="18" charset="0"/>
                        </a:rPr>
                        <m:t>𝐶h𝑎𝑛𝑔𝑒</m:t>
                      </m:r>
                      <m:r>
                        <a:rPr lang="en-US" sz="2000" i="1">
                          <a:latin typeface="Cambria Math" panose="02040503050406030204" pitchFamily="18" charset="0"/>
                        </a:rPr>
                        <m:t> </m:t>
                      </m:r>
                      <m:r>
                        <a:rPr lang="en-US" sz="2000" i="1">
                          <a:latin typeface="Cambria Math" panose="02040503050406030204" pitchFamily="18" charset="0"/>
                        </a:rPr>
                        <m:t>𝑡𝑜</m:t>
                      </m:r>
                      <m:r>
                        <a:rPr lang="en-US" sz="2000" i="1">
                          <a:latin typeface="Cambria Math" panose="02040503050406030204" pitchFamily="18" charset="0"/>
                        </a:rPr>
                        <m:t> </m:t>
                      </m:r>
                      <m:r>
                        <a:rPr lang="en-US" sz="2000" i="1">
                          <a:latin typeface="Cambria Math" panose="02040503050406030204" pitchFamily="18" charset="0"/>
                        </a:rPr>
                        <m:t>𝑀𝑖𝑠𝑠𝑖𝑛𝑔</m:t>
                      </m:r>
                      <m:r>
                        <a:rPr lang="en-US" sz="2000" i="1">
                          <a:latin typeface="Cambria Math" panose="02040503050406030204" pitchFamily="18" charset="0"/>
                        </a:rPr>
                        <m:t> </m:t>
                      </m:r>
                      <m:r>
                        <a:rPr lang="en-US" sz="2000" i="1">
                          <a:latin typeface="Cambria Math" panose="02040503050406030204" pitchFamily="18" charset="0"/>
                        </a:rPr>
                        <m:t>𝑃𝑟𝑖𝑐𝑒</m:t>
                      </m:r>
                      <m:r>
                        <a:rPr lang="en-US" sz="2000" i="1">
                          <a:latin typeface="Cambria Math" panose="02040503050406030204" pitchFamily="18" charset="0"/>
                        </a:rPr>
                        <m:t>:</m:t>
                      </m:r>
                      <m:r>
                        <a:rPr lang="en-US" sz="2000" b="1" i="1" smtClean="0">
                          <a:latin typeface="Cambria Math" panose="02040503050406030204" pitchFamily="18" charset="0"/>
                        </a:rPr>
                        <m:t>                  </m:t>
                      </m:r>
                      <m:r>
                        <a:rPr lang="en-US" sz="2000" i="1">
                          <a:latin typeface="Cambria Math" panose="02040503050406030204" pitchFamily="18" charset="0"/>
                        </a:rPr>
                        <m:t>50.4346∗1.035=52.2351</m:t>
                      </m:r>
                    </m:oMath>
                  </m:oMathPara>
                </a14:m>
                <a:endParaRPr lang="en-US" sz="2000" dirty="0"/>
              </a:p>
              <a:p>
                <a:pPr fontAlgn="b"/>
                <a:endParaRPr lang="en-US" b="0" dirty="0"/>
              </a:p>
              <a:p>
                <a:pPr algn="l"/>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365090" y="3645524"/>
                <a:ext cx="11926388" cy="2654935"/>
              </a:xfrm>
              <a:blipFill rotWithShape="0">
                <a:blip r:embed="rId3"/>
                <a:stretch>
                  <a:fillRect l="-256"/>
                </a:stretch>
              </a:blipFill>
            </p:spPr>
            <p:txBody>
              <a:bodyPr/>
              <a:lstStyle/>
              <a:p>
                <a:r>
                  <a:rPr lang="en-US">
                    <a:noFill/>
                  </a:rPr>
                  <a:t> </a:t>
                </a:r>
              </a:p>
            </p:txBody>
          </p:sp>
        </mc:Fallback>
      </mc:AlternateContent>
    </p:spTree>
    <p:extLst>
      <p:ext uri="{BB962C8B-B14F-4D97-AF65-F5344CB8AC3E}">
        <p14:creationId xmlns:p14="http://schemas.microsoft.com/office/powerpoint/2010/main" val="17214749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t>Missing Data Mechanisms</a:t>
            </a:r>
            <a:endParaRPr lang="en-US" sz="4800" dirty="0"/>
          </a:p>
        </p:txBody>
      </p:sp>
      <p:sp>
        <p:nvSpPr>
          <p:cNvPr id="3" name="Content Placeholder 2"/>
          <p:cNvSpPr>
            <a:spLocks noGrp="1"/>
          </p:cNvSpPr>
          <p:nvPr>
            <p:ph idx="1"/>
          </p:nvPr>
        </p:nvSpPr>
        <p:spPr>
          <a:xfrm>
            <a:off x="1058685" y="1995055"/>
            <a:ext cx="9997241" cy="3422072"/>
          </a:xfrm>
          <a:effectLst>
            <a:glow rad="228600">
              <a:schemeClr val="accent5">
                <a:satMod val="175000"/>
                <a:alpha val="40000"/>
              </a:schemeClr>
            </a:glow>
          </a:effectLst>
        </p:spPr>
        <p:txBody>
          <a:bodyPr>
            <a:normAutofit fontScale="77500" lnSpcReduction="20000"/>
          </a:bodyPr>
          <a:lstStyle/>
          <a:p>
            <a:pPr algn="l"/>
            <a:r>
              <a:rPr lang="en-US" b="1" dirty="0" smtClean="0">
                <a:solidFill>
                  <a:srgbClr val="FFFF00"/>
                </a:solidFill>
              </a:rPr>
              <a:t>Missing </a:t>
            </a:r>
            <a:r>
              <a:rPr lang="en-US" b="1" dirty="0">
                <a:solidFill>
                  <a:srgbClr val="FFFF00"/>
                </a:solidFill>
              </a:rPr>
              <a:t>at </a:t>
            </a:r>
            <a:r>
              <a:rPr lang="en-US" b="1" dirty="0" smtClean="0">
                <a:solidFill>
                  <a:srgbClr val="FFFF00"/>
                </a:solidFill>
              </a:rPr>
              <a:t>Random</a:t>
            </a:r>
            <a:r>
              <a:rPr lang="en-US" dirty="0">
                <a:solidFill>
                  <a:srgbClr val="FFFF00"/>
                </a:solidFill>
              </a:rPr>
              <a:t> </a:t>
            </a:r>
            <a:r>
              <a:rPr lang="en-US" dirty="0" smtClean="0">
                <a:solidFill>
                  <a:srgbClr val="FFFF00"/>
                </a:solidFill>
              </a:rPr>
              <a:t>(</a:t>
            </a:r>
            <a:r>
              <a:rPr lang="en-US" b="1" dirty="0" smtClean="0">
                <a:solidFill>
                  <a:srgbClr val="FFFF00"/>
                </a:solidFill>
              </a:rPr>
              <a:t>MAR)</a:t>
            </a:r>
            <a:r>
              <a:rPr lang="en-US" dirty="0" smtClean="0"/>
              <a:t>: Missing Price related to Observed Variable</a:t>
            </a:r>
          </a:p>
          <a:p>
            <a:pPr algn="l"/>
            <a:endParaRPr lang="en-US" dirty="0" smtClean="0"/>
          </a:p>
          <a:p>
            <a:pPr algn="l"/>
            <a:r>
              <a:rPr lang="en-US" b="1" dirty="0" smtClean="0"/>
              <a:t>Missing </a:t>
            </a:r>
            <a:r>
              <a:rPr lang="en-US" b="1" dirty="0"/>
              <a:t>Not at </a:t>
            </a:r>
            <a:r>
              <a:rPr lang="en-US" b="1" dirty="0" smtClean="0"/>
              <a:t>Random</a:t>
            </a:r>
            <a:r>
              <a:rPr lang="en-US" dirty="0"/>
              <a:t> </a:t>
            </a:r>
            <a:r>
              <a:rPr lang="en-US" dirty="0" smtClean="0"/>
              <a:t>(</a:t>
            </a:r>
            <a:r>
              <a:rPr lang="en-US" b="1" dirty="0" smtClean="0"/>
              <a:t>MNAR)</a:t>
            </a:r>
            <a:r>
              <a:rPr lang="en-US" dirty="0" smtClean="0"/>
              <a:t>: Missing Price related to Price</a:t>
            </a:r>
          </a:p>
          <a:p>
            <a:pPr algn="l"/>
            <a:endParaRPr lang="en-US" dirty="0" smtClean="0"/>
          </a:p>
          <a:p>
            <a:pPr algn="l"/>
            <a:r>
              <a:rPr lang="en-US" b="1" dirty="0" smtClean="0"/>
              <a:t>Missing </a:t>
            </a:r>
            <a:r>
              <a:rPr lang="en-US" b="1" dirty="0"/>
              <a:t>Completely at </a:t>
            </a:r>
            <a:r>
              <a:rPr lang="en-US" b="1" dirty="0" smtClean="0"/>
              <a:t>Random</a:t>
            </a:r>
            <a:r>
              <a:rPr lang="en-US" dirty="0"/>
              <a:t> </a:t>
            </a:r>
            <a:r>
              <a:rPr lang="en-US" dirty="0" smtClean="0"/>
              <a:t>(</a:t>
            </a:r>
            <a:r>
              <a:rPr lang="en-US" b="1" dirty="0" smtClean="0"/>
              <a:t>MCAR)</a:t>
            </a:r>
            <a:r>
              <a:rPr lang="en-US" dirty="0" smtClean="0"/>
              <a:t>:</a:t>
            </a:r>
            <a:r>
              <a:rPr lang="en-US" dirty="0"/>
              <a:t> </a:t>
            </a:r>
            <a:r>
              <a:rPr lang="en-US" dirty="0" smtClean="0"/>
              <a:t>Missing Price related to No Variable</a:t>
            </a:r>
          </a:p>
          <a:p>
            <a:pPr algn="l"/>
            <a:endParaRPr lang="en-US" dirty="0" smtClean="0"/>
          </a:p>
          <a:p>
            <a:pPr algn="l"/>
            <a:endParaRPr lang="en-US" dirty="0"/>
          </a:p>
        </p:txBody>
      </p:sp>
    </p:spTree>
    <p:extLst>
      <p:ext uri="{BB962C8B-B14F-4D97-AF65-F5344CB8AC3E}">
        <p14:creationId xmlns:p14="http://schemas.microsoft.com/office/powerpoint/2010/main" val="7236222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176784"/>
            <a:ext cx="10972800" cy="1368425"/>
          </a:xfrm>
        </p:spPr>
        <p:txBody>
          <a:bodyPr>
            <a:normAutofit/>
          </a:bodyPr>
          <a:lstStyle/>
          <a:p>
            <a:pPr algn="ctr"/>
            <a:r>
              <a:rPr lang="en-US" sz="4400" dirty="0" smtClean="0"/>
              <a:t>Imputation Methods</a:t>
            </a:r>
            <a:endParaRPr lang="en-US" sz="4400" dirty="0"/>
          </a:p>
        </p:txBody>
      </p:sp>
      <p:sp>
        <p:nvSpPr>
          <p:cNvPr id="3" name="Content Placeholder 2"/>
          <p:cNvSpPr>
            <a:spLocks noGrp="1"/>
          </p:cNvSpPr>
          <p:nvPr>
            <p:ph idx="1"/>
          </p:nvPr>
        </p:nvSpPr>
        <p:spPr>
          <a:xfrm>
            <a:off x="682752" y="560832"/>
            <a:ext cx="10972800" cy="5998464"/>
          </a:xfrm>
        </p:spPr>
        <p:txBody>
          <a:bodyPr>
            <a:normAutofit fontScale="55000" lnSpcReduction="20000"/>
          </a:bodyPr>
          <a:lstStyle/>
          <a:p>
            <a:pPr marL="0" indent="0" algn="just">
              <a:buNone/>
            </a:pPr>
            <a:endParaRPr lang="en-US" dirty="0"/>
          </a:p>
          <a:p>
            <a:pPr algn="just"/>
            <a:r>
              <a:rPr lang="en-US" b="1" dirty="0" smtClean="0"/>
              <a:t>Random Forest </a:t>
            </a:r>
            <a:r>
              <a:rPr lang="en-US" dirty="0"/>
              <a:t> </a:t>
            </a:r>
            <a:r>
              <a:rPr lang="en-US" dirty="0" smtClean="0"/>
              <a:t>(RF)</a:t>
            </a:r>
            <a:r>
              <a:rPr lang="en-US" dirty="0"/>
              <a:t>	</a:t>
            </a:r>
            <a:endParaRPr lang="en-US" dirty="0" smtClean="0"/>
          </a:p>
          <a:p>
            <a:pPr algn="just"/>
            <a:r>
              <a:rPr lang="en-US" i="1" dirty="0" smtClean="0"/>
              <a:t>		-&gt; </a:t>
            </a:r>
            <a:r>
              <a:rPr lang="en-US" sz="3400" i="1" dirty="0" smtClean="0"/>
              <a:t>mice(data, </a:t>
            </a:r>
            <a:r>
              <a:rPr lang="en-US" sz="3400" i="1" dirty="0"/>
              <a:t>m = 20, method = "</a:t>
            </a:r>
            <a:r>
              <a:rPr lang="en-US" sz="3400" i="1" dirty="0" err="1"/>
              <a:t>rf</a:t>
            </a:r>
            <a:r>
              <a:rPr lang="en-US" sz="3400" i="1" dirty="0"/>
              <a:t>")</a:t>
            </a:r>
            <a:endParaRPr lang="en-US" sz="3400" b="1" i="1" dirty="0" smtClean="0"/>
          </a:p>
          <a:p>
            <a:pPr algn="just"/>
            <a:endParaRPr lang="en-US" dirty="0"/>
          </a:p>
          <a:p>
            <a:pPr algn="just"/>
            <a:r>
              <a:rPr lang="en-US" b="1" dirty="0" smtClean="0"/>
              <a:t>Amelia</a:t>
            </a:r>
            <a:r>
              <a:rPr lang="en-US" dirty="0" smtClean="0"/>
              <a:t> (AMELIA)</a:t>
            </a:r>
          </a:p>
          <a:p>
            <a:pPr algn="just"/>
            <a:r>
              <a:rPr lang="en-US" i="1" dirty="0" smtClean="0"/>
              <a:t>		-&gt; </a:t>
            </a:r>
            <a:r>
              <a:rPr lang="en-US" sz="3400" i="1" dirty="0" err="1" smtClean="0"/>
              <a:t>amelia</a:t>
            </a:r>
            <a:r>
              <a:rPr lang="en-US" sz="3400" i="1" dirty="0" smtClean="0"/>
              <a:t>(data, </a:t>
            </a:r>
            <a:r>
              <a:rPr lang="en-US" sz="3400" i="1" dirty="0"/>
              <a:t>m = 5, p2s = 1, </a:t>
            </a:r>
            <a:r>
              <a:rPr lang="en-US" sz="3400" i="1" dirty="0" err="1"/>
              <a:t>idvars</a:t>
            </a:r>
            <a:r>
              <a:rPr lang="en-US" sz="3400" i="1" dirty="0"/>
              <a:t> = c("</a:t>
            </a:r>
            <a:r>
              <a:rPr lang="en-US" sz="3400" i="1" dirty="0" smtClean="0"/>
              <a:t>ITEM"), </a:t>
            </a:r>
            <a:r>
              <a:rPr lang="en-US" sz="3400" i="1" dirty="0" err="1"/>
              <a:t>noms</a:t>
            </a:r>
            <a:r>
              <a:rPr lang="en-US" sz="3400" i="1" dirty="0"/>
              <a:t> = c</a:t>
            </a:r>
            <a:r>
              <a:rPr lang="en-US" sz="3400" i="1" dirty="0" smtClean="0"/>
              <a:t>("REGION", 				"MAJORPRODUCER"), bounds </a:t>
            </a:r>
            <a:r>
              <a:rPr lang="en-US" sz="3400" i="1" dirty="0"/>
              <a:t>= </a:t>
            </a:r>
            <a:r>
              <a:rPr lang="en-US" sz="3400" i="1" dirty="0" smtClean="0"/>
              <a:t>bounds, </a:t>
            </a:r>
            <a:r>
              <a:rPr lang="en-US" sz="3400" i="1" dirty="0" err="1" smtClean="0"/>
              <a:t>empri</a:t>
            </a:r>
            <a:r>
              <a:rPr lang="en-US" sz="3400" i="1" dirty="0" smtClean="0"/>
              <a:t> </a:t>
            </a:r>
            <a:r>
              <a:rPr lang="en-US" sz="3400" i="1" dirty="0"/>
              <a:t>= .</a:t>
            </a:r>
            <a:r>
              <a:rPr lang="en-US" sz="3400" i="1" dirty="0" smtClean="0"/>
              <a:t>01*</a:t>
            </a:r>
            <a:r>
              <a:rPr lang="en-US" sz="3400" i="1" dirty="0" err="1" smtClean="0"/>
              <a:t>nrow</a:t>
            </a:r>
            <a:r>
              <a:rPr lang="en-US" sz="3400" i="1" dirty="0" smtClean="0"/>
              <a:t>(data))</a:t>
            </a:r>
          </a:p>
          <a:p>
            <a:pPr marL="0" indent="0" algn="just">
              <a:buNone/>
            </a:pPr>
            <a:endParaRPr lang="en-US" dirty="0"/>
          </a:p>
          <a:p>
            <a:pPr algn="just"/>
            <a:r>
              <a:rPr lang="en-US" b="1" dirty="0" smtClean="0"/>
              <a:t>MICE Predictive Mean Matching</a:t>
            </a:r>
            <a:r>
              <a:rPr lang="en-US" dirty="0"/>
              <a:t> </a:t>
            </a:r>
            <a:r>
              <a:rPr lang="en-US" dirty="0" smtClean="0"/>
              <a:t>(MICE)</a:t>
            </a:r>
          </a:p>
          <a:p>
            <a:pPr algn="just"/>
            <a:r>
              <a:rPr lang="en-US" i="1" dirty="0" smtClean="0"/>
              <a:t>		-&gt; </a:t>
            </a:r>
            <a:r>
              <a:rPr lang="en-US" sz="3400" i="1" dirty="0" smtClean="0"/>
              <a:t>mice(data, </a:t>
            </a:r>
            <a:r>
              <a:rPr lang="en-US" sz="3400" i="1" dirty="0"/>
              <a:t>m = 5, method = "</a:t>
            </a:r>
            <a:r>
              <a:rPr lang="en-US" sz="3400" i="1" dirty="0" err="1"/>
              <a:t>pmm</a:t>
            </a:r>
            <a:r>
              <a:rPr lang="en-US" sz="3400" i="1" dirty="0" smtClean="0"/>
              <a:t>")</a:t>
            </a:r>
          </a:p>
          <a:p>
            <a:pPr algn="just"/>
            <a:endParaRPr lang="en-US" dirty="0"/>
          </a:p>
          <a:p>
            <a:pPr algn="just"/>
            <a:r>
              <a:rPr lang="en-US" b="1" dirty="0" smtClean="0"/>
              <a:t>MI Predictive Mean Matching (MI) </a:t>
            </a:r>
            <a:endParaRPr lang="en-US" dirty="0" smtClean="0"/>
          </a:p>
          <a:p>
            <a:pPr algn="just"/>
            <a:r>
              <a:rPr lang="en-US" dirty="0" smtClean="0"/>
              <a:t>		</a:t>
            </a:r>
            <a:r>
              <a:rPr lang="en-US" i="1" dirty="0" smtClean="0"/>
              <a:t>-&gt; </a:t>
            </a:r>
            <a:r>
              <a:rPr lang="de-DE" sz="3400" i="1" dirty="0" smtClean="0"/>
              <a:t>mi(data, </a:t>
            </a:r>
            <a:r>
              <a:rPr lang="de-DE" sz="3400" i="1" dirty="0"/>
              <a:t>n.iter = 20, n.chains = 10, max.minutes = 20</a:t>
            </a:r>
            <a:r>
              <a:rPr lang="de-DE" sz="3400" i="1" dirty="0" smtClean="0"/>
              <a:t>)</a:t>
            </a:r>
          </a:p>
          <a:p>
            <a:pPr algn="just"/>
            <a:endParaRPr lang="en-US" dirty="0" smtClean="0"/>
          </a:p>
          <a:p>
            <a:pPr algn="just"/>
            <a:r>
              <a:rPr lang="en-US" b="1" dirty="0"/>
              <a:t>MICE </a:t>
            </a:r>
            <a:r>
              <a:rPr lang="en-US" b="1" dirty="0" smtClean="0"/>
              <a:t>Classification and Regression Trees (CART)</a:t>
            </a:r>
          </a:p>
          <a:p>
            <a:pPr algn="just"/>
            <a:r>
              <a:rPr lang="en-US" dirty="0"/>
              <a:t>	</a:t>
            </a:r>
            <a:r>
              <a:rPr lang="en-US" dirty="0" smtClean="0"/>
              <a:t>	</a:t>
            </a:r>
            <a:r>
              <a:rPr lang="en-US" i="1" dirty="0" smtClean="0"/>
              <a:t>-&gt; </a:t>
            </a:r>
            <a:r>
              <a:rPr lang="en-US" sz="3400" i="1" dirty="0" smtClean="0"/>
              <a:t>mice(data, </a:t>
            </a:r>
            <a:r>
              <a:rPr lang="en-US" sz="3400" i="1" dirty="0"/>
              <a:t>m = 5, method = "cart")</a:t>
            </a:r>
          </a:p>
        </p:txBody>
      </p:sp>
    </p:spTree>
    <p:extLst>
      <p:ext uri="{BB962C8B-B14F-4D97-AF65-F5344CB8AC3E}">
        <p14:creationId xmlns:p14="http://schemas.microsoft.com/office/powerpoint/2010/main" val="686473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13509"/>
            <a:ext cx="10972800" cy="1368425"/>
          </a:xfrm>
        </p:spPr>
        <p:txBody>
          <a:bodyPr>
            <a:normAutofit/>
          </a:bodyPr>
          <a:lstStyle/>
          <a:p>
            <a:pPr algn="ctr"/>
            <a:r>
              <a:rPr lang="en-US" sz="4400" dirty="0" smtClean="0"/>
              <a:t>Simulated Data Sets</a:t>
            </a:r>
            <a:endParaRPr lang="en-US" sz="4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476102"/>
                <a:ext cx="10972800" cy="5381898"/>
              </a:xfrm>
            </p:spPr>
            <p:txBody>
              <a:bodyPr>
                <a:normAutofit fontScale="85000" lnSpcReduction="20000"/>
              </a:bodyPr>
              <a:lstStyle/>
              <a:p>
                <a:pPr marL="742950" indent="-742950" algn="l">
                  <a:buAutoNum type="arabicPeriod"/>
                </a:pPr>
                <a:r>
                  <a:rPr lang="en-US" sz="3400" dirty="0" smtClean="0"/>
                  <a:t>Take all of the items with reported prices to use as the control dataset – approximately 60% of the data</a:t>
                </a:r>
              </a:p>
              <a:p>
                <a:pPr marL="742950" indent="-742950" algn="l">
                  <a:buAutoNum type="arabicPeriod"/>
                </a:pPr>
                <a:r>
                  <a:rPr lang="en-US" sz="3400" dirty="0" smtClean="0"/>
                  <a:t>Simulate prices with 40% missing data, simulated missing using variables found to influence if a price is missing</a:t>
                </a:r>
              </a:p>
              <a:p>
                <a:pPr marL="742950" indent="-742950" algn="l">
                  <a:buFont typeface="Arial" panose="020B0604020202020204" pitchFamily="34" charset="0"/>
                  <a:buAutoNum type="arabicPeriod"/>
                </a:pPr>
                <a:r>
                  <a:rPr lang="en-US" sz="3400" dirty="0"/>
                  <a:t>Run imputation methods on the simulated datasets, then </a:t>
                </a:r>
                <a:r>
                  <a:rPr lang="en-US" sz="3400" dirty="0" smtClean="0"/>
                  <a:t>compare </a:t>
                </a:r>
                <a:r>
                  <a:rPr lang="en-US" sz="3400" dirty="0"/>
                  <a:t>to the </a:t>
                </a:r>
                <a:r>
                  <a:rPr lang="en-US" sz="3400" dirty="0" smtClean="0"/>
                  <a:t>control </a:t>
                </a:r>
                <a:r>
                  <a:rPr lang="en-US" sz="3400" dirty="0"/>
                  <a:t>dataset later</a:t>
                </a:r>
              </a:p>
              <a:p>
                <a:pPr algn="l"/>
                <a:endParaRPr lang="en-US" dirty="0"/>
              </a:p>
              <a:p>
                <a:pPr algn="l"/>
                <a:r>
                  <a:rPr lang="en-US" sz="3400" dirty="0" smtClean="0"/>
                  <a:t>Metric of precision: Root Mean Square Error of the industry index</a:t>
                </a:r>
              </a:p>
              <a:p>
                <a:pPr algn="l"/>
                <a:r>
                  <a:rPr lang="en-US" dirty="0" smtClean="0"/>
                  <a:t>	</a:t>
                </a:r>
              </a:p>
              <a:p>
                <a:pPr algn="l"/>
                <a:r>
                  <a:rPr lang="en-US" dirty="0"/>
                  <a:t>	</a:t>
                </a:r>
                <a:r>
                  <a:rPr lang="en-US" dirty="0" smtClean="0"/>
                  <a:t>		</a:t>
                </a:r>
                <a14:m>
                  <m:oMath xmlns:m="http://schemas.openxmlformats.org/officeDocument/2006/math">
                    <m:r>
                      <a:rPr lang="en-US" sz="3300" i="1">
                        <a:latin typeface="Cambria Math" panose="02040503050406030204" pitchFamily="18" charset="0"/>
                      </a:rPr>
                      <m:t>𝑅𝑀𝑆𝐸</m:t>
                    </m:r>
                    <m:r>
                      <a:rPr lang="en-US" sz="3300" i="1">
                        <a:latin typeface="Cambria Math" panose="02040503050406030204" pitchFamily="18" charset="0"/>
                      </a:rPr>
                      <m:t>= </m:t>
                    </m:r>
                    <m:rad>
                      <m:radPr>
                        <m:degHide m:val="on"/>
                        <m:ctrlPr>
                          <a:rPr lang="en-US" sz="3300" i="1">
                            <a:latin typeface="Cambria Math" panose="02040503050406030204" pitchFamily="18" charset="0"/>
                          </a:rPr>
                        </m:ctrlPr>
                      </m:radPr>
                      <m:deg/>
                      <m:e>
                        <m:f>
                          <m:fPr>
                            <m:ctrlPr>
                              <a:rPr lang="en-US" sz="3300" i="1">
                                <a:latin typeface="Cambria Math" panose="02040503050406030204" pitchFamily="18" charset="0"/>
                              </a:rPr>
                            </m:ctrlPr>
                          </m:fPr>
                          <m:num>
                            <m:sSup>
                              <m:sSupPr>
                                <m:ctrlPr>
                                  <a:rPr lang="en-US" sz="3300" i="1">
                                    <a:latin typeface="Cambria Math" panose="02040503050406030204" pitchFamily="18" charset="0"/>
                                  </a:rPr>
                                </m:ctrlPr>
                              </m:sSupPr>
                              <m:e>
                                <m:nary>
                                  <m:naryPr>
                                    <m:chr m:val="∑"/>
                                    <m:limLoc m:val="undOvr"/>
                                    <m:ctrlPr>
                                      <a:rPr lang="en-US" sz="3300" i="1">
                                        <a:latin typeface="Cambria Math" panose="02040503050406030204" pitchFamily="18" charset="0"/>
                                      </a:rPr>
                                    </m:ctrlPr>
                                  </m:naryPr>
                                  <m:sub>
                                    <m:r>
                                      <a:rPr lang="en-US" sz="3300" i="1">
                                        <a:latin typeface="Cambria Math" panose="02040503050406030204" pitchFamily="18" charset="0"/>
                                      </a:rPr>
                                      <m:t>𝑖</m:t>
                                    </m:r>
                                    <m:r>
                                      <a:rPr lang="en-US" sz="3300" i="1">
                                        <a:latin typeface="Cambria Math" panose="02040503050406030204" pitchFamily="18" charset="0"/>
                                      </a:rPr>
                                      <m:t>=1</m:t>
                                    </m:r>
                                  </m:sub>
                                  <m:sup>
                                    <m:r>
                                      <a:rPr lang="en-US" sz="3300" i="1">
                                        <a:latin typeface="Cambria Math" panose="02040503050406030204" pitchFamily="18" charset="0"/>
                                      </a:rPr>
                                      <m:t>𝑛</m:t>
                                    </m:r>
                                  </m:sup>
                                  <m:e>
                                    <m:d>
                                      <m:dPr>
                                        <m:ctrlPr>
                                          <a:rPr lang="en-US" sz="3300" i="1">
                                            <a:latin typeface="Cambria Math" panose="02040503050406030204" pitchFamily="18" charset="0"/>
                                          </a:rPr>
                                        </m:ctrlPr>
                                      </m:dPr>
                                      <m:e>
                                        <m:r>
                                          <a:rPr lang="en-US" sz="3300" b="1" i="1" smtClean="0">
                                            <a:latin typeface="Cambria Math" panose="02040503050406030204" pitchFamily="18" charset="0"/>
                                          </a:rPr>
                                          <m:t>𝑰𝒎𝒑𝒖𝒕𝒆𝒅</m:t>
                                        </m:r>
                                        <m:r>
                                          <a:rPr lang="en-US" sz="3300" i="1">
                                            <a:latin typeface="Cambria Math" panose="02040503050406030204" pitchFamily="18" charset="0"/>
                                          </a:rPr>
                                          <m:t>−</m:t>
                                        </m:r>
                                        <m:r>
                                          <a:rPr lang="en-US" sz="3300" i="1">
                                            <a:latin typeface="Cambria Math" panose="02040503050406030204" pitchFamily="18" charset="0"/>
                                          </a:rPr>
                                          <m:t>𝑂𝑏𝑠𝑒𝑟𝑣𝑒𝑑</m:t>
                                        </m:r>
                                      </m:e>
                                    </m:d>
                                  </m:e>
                                </m:nary>
                              </m:e>
                              <m:sup>
                                <m:r>
                                  <a:rPr lang="en-US" sz="3300" i="1">
                                    <a:latin typeface="Cambria Math" panose="02040503050406030204" pitchFamily="18" charset="0"/>
                                  </a:rPr>
                                  <m:t>2</m:t>
                                </m:r>
                              </m:sup>
                            </m:sSup>
                            <m:r>
                              <a:rPr lang="en-US" sz="3300" i="1">
                                <a:latin typeface="Cambria Math" panose="02040503050406030204" pitchFamily="18" charset="0"/>
                              </a:rPr>
                              <m:t> </m:t>
                            </m:r>
                          </m:num>
                          <m:den>
                            <m:r>
                              <a:rPr lang="en-US" sz="3300" i="1">
                                <a:latin typeface="Cambria Math" panose="02040503050406030204" pitchFamily="18" charset="0"/>
                              </a:rPr>
                              <m:t>𝑁</m:t>
                            </m:r>
                          </m:den>
                        </m:f>
                      </m:e>
                    </m:rad>
                  </m:oMath>
                </a14:m>
                <a:endParaRPr lang="en-US" sz="3300" dirty="0"/>
              </a:p>
              <a:p>
                <a:pPr algn="l"/>
                <a:endParaRPr lang="en-US" dirty="0"/>
              </a:p>
              <a:p>
                <a:pPr algn="l"/>
                <a:r>
                  <a:rPr lang="en-US" dirty="0" smtClean="0"/>
                  <a:t>	</a:t>
                </a:r>
              </a:p>
              <a:p>
                <a:pPr algn="l"/>
                <a:endParaRPr lang="en-US" dirty="0" smtClean="0"/>
              </a:p>
              <a:p>
                <a:pPr algn="l"/>
                <a:endParaRPr lang="en-US" dirty="0"/>
              </a:p>
              <a:p>
                <a:pPr marL="0" indent="0" algn="l">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476102"/>
                <a:ext cx="10972800" cy="5381898"/>
              </a:xfrm>
              <a:blipFill rotWithShape="0">
                <a:blip r:embed="rId2"/>
                <a:stretch>
                  <a:fillRect l="-1222" t="-3398"/>
                </a:stretch>
              </a:blipFill>
            </p:spPr>
            <p:txBody>
              <a:bodyPr/>
              <a:lstStyle/>
              <a:p>
                <a:r>
                  <a:rPr lang="en-US">
                    <a:noFill/>
                  </a:rPr>
                  <a:t> </a:t>
                </a:r>
              </a:p>
            </p:txBody>
          </p:sp>
        </mc:Fallback>
      </mc:AlternateContent>
    </p:spTree>
    <p:extLst>
      <p:ext uri="{BB962C8B-B14F-4D97-AF65-F5344CB8AC3E}">
        <p14:creationId xmlns:p14="http://schemas.microsoft.com/office/powerpoint/2010/main" val="25469934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3416"/>
            <a:ext cx="10972800" cy="1368425"/>
          </a:xfrm>
        </p:spPr>
        <p:txBody>
          <a:bodyPr>
            <a:normAutofit/>
          </a:bodyPr>
          <a:lstStyle/>
          <a:p>
            <a:pPr algn="ctr"/>
            <a:r>
              <a:rPr lang="en-US" sz="4800" dirty="0" smtClean="0"/>
              <a:t>Variable Selection Process</a:t>
            </a:r>
            <a:endParaRPr lang="en-US" sz="4800" dirty="0"/>
          </a:p>
        </p:txBody>
      </p:sp>
      <p:sp>
        <p:nvSpPr>
          <p:cNvPr id="3" name="Content Placeholder 2"/>
          <p:cNvSpPr>
            <a:spLocks noGrp="1"/>
          </p:cNvSpPr>
          <p:nvPr>
            <p:ph idx="1"/>
          </p:nvPr>
        </p:nvSpPr>
        <p:spPr>
          <a:xfrm>
            <a:off x="609600" y="1568801"/>
            <a:ext cx="8756073" cy="4170197"/>
          </a:xfrm>
        </p:spPr>
        <p:txBody>
          <a:bodyPr>
            <a:normAutofit/>
          </a:bodyPr>
          <a:lstStyle/>
          <a:p>
            <a:pPr algn="l"/>
            <a:r>
              <a:rPr lang="en-US" sz="3500" dirty="0" smtClean="0"/>
              <a:t>Step 1. Exclude </a:t>
            </a:r>
            <a:r>
              <a:rPr lang="en-US" sz="3500" dirty="0"/>
              <a:t>variables with no possible way of predicting price, also duplicate </a:t>
            </a:r>
            <a:r>
              <a:rPr lang="en-US" sz="3500" dirty="0" smtClean="0"/>
              <a:t>variables</a:t>
            </a:r>
          </a:p>
          <a:p>
            <a:pPr algn="l"/>
            <a:endParaRPr lang="en-US" sz="2600" dirty="0" smtClean="0"/>
          </a:p>
          <a:p>
            <a:pPr algn="l"/>
            <a:endParaRPr lang="en-US" sz="2600" dirty="0" smtClean="0"/>
          </a:p>
          <a:p>
            <a:pPr algn="l"/>
            <a:r>
              <a:rPr lang="en-US" sz="2600" dirty="0" smtClean="0"/>
              <a:t>Example</a:t>
            </a:r>
            <a:r>
              <a:rPr lang="en-US" sz="2600" dirty="0"/>
              <a:t>: Street Address, Company </a:t>
            </a:r>
            <a:r>
              <a:rPr lang="en-US" sz="2600" dirty="0" smtClean="0"/>
              <a:t>Name have no relation to Price Change</a:t>
            </a:r>
            <a:endParaRPr lang="en-US" sz="2600" dirty="0"/>
          </a:p>
          <a:p>
            <a:pPr algn="l"/>
            <a:endParaRPr lang="en-US" sz="2600" dirty="0" smtClean="0"/>
          </a:p>
          <a:p>
            <a:pPr algn="l"/>
            <a:endParaRPr lang="en-US" sz="2600" dirty="0" smtClean="0"/>
          </a:p>
          <a:p>
            <a:pPr algn="l"/>
            <a:endParaRPr lang="en-US" sz="3200" dirty="0"/>
          </a:p>
          <a:p>
            <a:pPr algn="l"/>
            <a:endParaRPr lang="en-US" sz="2900" dirty="0" smtClean="0"/>
          </a:p>
          <a:p>
            <a:pPr algn="l"/>
            <a:endParaRPr lang="en-US" sz="2600" dirty="0" smtClean="0"/>
          </a:p>
          <a:p>
            <a:pPr algn="l"/>
            <a:endParaRPr lang="en-US" dirty="0" smtClean="0"/>
          </a:p>
          <a:p>
            <a:pPr marL="514350" indent="-514350" algn="l">
              <a:buAutoNum type="arabicPeriod"/>
            </a:pPr>
            <a:endParaRPr lang="en-US" dirty="0"/>
          </a:p>
          <a:p>
            <a:pPr marL="0" indent="0" algn="l">
              <a:buNone/>
            </a:pPr>
            <a:endParaRPr lang="en-US" dirty="0"/>
          </a:p>
          <a:p>
            <a:pPr algn="l"/>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29" y="2532185"/>
            <a:ext cx="2198076" cy="2930769"/>
          </a:xfrm>
          <a:prstGeom prst="rect">
            <a:avLst/>
          </a:prstGeom>
        </p:spPr>
      </p:pic>
    </p:spTree>
    <p:extLst>
      <p:ext uri="{BB962C8B-B14F-4D97-AF65-F5344CB8AC3E}">
        <p14:creationId xmlns:p14="http://schemas.microsoft.com/office/powerpoint/2010/main" val="7531440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4294967295"/>
          </p:nvPr>
        </p:nvSpPr>
        <p:spPr>
          <a:xfrm>
            <a:off x="1022040" y="1628431"/>
            <a:ext cx="8708114" cy="4666861"/>
          </a:xfrm>
        </p:spPr>
        <p:txBody>
          <a:bodyPr>
            <a:normAutofit/>
          </a:bodyPr>
          <a:lstStyle/>
          <a:p>
            <a:pPr algn="l"/>
            <a:r>
              <a:rPr lang="en-US" sz="3600" dirty="0" smtClean="0"/>
              <a:t>Step 2</a:t>
            </a:r>
            <a:r>
              <a:rPr lang="en-US" sz="3600" dirty="0"/>
              <a:t>. Certain variables are not feasible to use in specific software packages, due to run time	</a:t>
            </a:r>
            <a:endParaRPr lang="en-US" sz="2900" dirty="0" smtClean="0"/>
          </a:p>
          <a:p>
            <a:pPr algn="l"/>
            <a:r>
              <a:rPr lang="en-US" sz="2900" dirty="0" smtClean="0"/>
              <a:t>Example</a:t>
            </a:r>
            <a:r>
              <a:rPr lang="en-US" sz="2900" dirty="0"/>
              <a:t>: Over 500 current product codes, some software </a:t>
            </a:r>
            <a:r>
              <a:rPr lang="en-US" sz="2900" dirty="0" smtClean="0"/>
              <a:t>packages </a:t>
            </a:r>
            <a:r>
              <a:rPr lang="en-US" sz="2900" dirty="0"/>
              <a:t>crashed</a:t>
            </a:r>
          </a:p>
          <a:p>
            <a:pPr algn="l"/>
            <a:endParaRPr lang="en-US" dirty="0"/>
          </a:p>
        </p:txBody>
      </p:sp>
      <p:sp>
        <p:nvSpPr>
          <p:cNvPr id="3" name="Title 2"/>
          <p:cNvSpPr>
            <a:spLocks noGrp="1"/>
          </p:cNvSpPr>
          <p:nvPr>
            <p:ph type="title"/>
          </p:nvPr>
        </p:nvSpPr>
        <p:spPr/>
        <p:txBody>
          <a:bodyPr/>
          <a:lstStyle/>
          <a:p>
            <a:r>
              <a:rPr lang="en-US" dirty="0" smtClean="0"/>
              <a:t>Variable Selection Process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37319" y="4716397"/>
            <a:ext cx="3257707" cy="1578895"/>
          </a:xfrm>
          <a:prstGeom prst="rect">
            <a:avLst/>
          </a:prstGeom>
        </p:spPr>
      </p:pic>
    </p:spTree>
    <p:extLst>
      <p:ext uri="{BB962C8B-B14F-4D97-AF65-F5344CB8AC3E}">
        <p14:creationId xmlns:p14="http://schemas.microsoft.com/office/powerpoint/2010/main" val="3175871621"/>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S-Brand_core-standard-slides.potx" id="{B48101DD-A604-4E13-B4E6-7E6FF3A616E1}" vid="{F0218404-5B4E-4DCC-B1B3-DD86C7BB0E6A}"/>
    </a:ext>
  </a:extLst>
</a:theme>
</file>

<file path=ppt/theme/theme2.xml><?xml version="1.0" encoding="utf-8"?>
<a:theme xmlns:a="http://schemas.openxmlformats.org/drawingml/2006/main" name="BLS Trendline Content Slide">
  <a:themeElements>
    <a:clrScheme name="Custom 1">
      <a:dk1>
        <a:srgbClr val="002060"/>
      </a:dk1>
      <a:lt1>
        <a:sysClr val="window" lastClr="FFFFFF"/>
      </a:lt1>
      <a:dk2>
        <a:srgbClr val="002060"/>
      </a:dk2>
      <a:lt2>
        <a:srgbClr val="FFFFFF"/>
      </a:lt2>
      <a:accent1>
        <a:srgbClr val="3E3F67"/>
      </a:accent1>
      <a:accent2>
        <a:srgbClr val="FFC000"/>
      </a:accent2>
      <a:accent3>
        <a:srgbClr val="C00000"/>
      </a:accent3>
      <a:accent4>
        <a:srgbClr val="00B0F0"/>
      </a:accent4>
      <a:accent5>
        <a:srgbClr val="92D050"/>
      </a:accent5>
      <a:accent6>
        <a:srgbClr val="244448"/>
      </a:accent6>
      <a:hlink>
        <a:srgbClr val="00B0F0"/>
      </a:hlink>
      <a:folHlink>
        <a:srgbClr val="00B0F0"/>
      </a:folHlink>
    </a:clrScheme>
    <a:fontScheme name="BLS Font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chor="ctr">
        <a:normAutofit/>
      </a:bodyPr>
      <a:lstStyle>
        <a:defPPr marL="0" marR="0" indent="0" algn="ctr" defTabSz="914400" rtl="0" eaLnBrk="1" fontAlgn="auto" latinLnBrk="0" hangingPunct="1">
          <a:lnSpc>
            <a:spcPct val="100000"/>
          </a:lnSpc>
          <a:spcBef>
            <a:spcPct val="0"/>
          </a:spcBef>
          <a:spcAft>
            <a:spcPts val="0"/>
          </a:spcAft>
          <a:buClrTx/>
          <a:buSzTx/>
          <a:buFontTx/>
          <a:buNone/>
          <a:tabLst/>
          <a:defRPr kumimoji="0" sz="3600" b="0" i="0" u="none" strike="noStrike" kern="1200" cap="none" spc="0" normalizeH="0" baseline="0" noProof="0" dirty="0" smtClean="0">
            <a:ln>
              <a:noFill/>
            </a:ln>
            <a:solidFill>
              <a:schemeClr val="bg1"/>
            </a:solidFill>
            <a:effectLst/>
            <a:uLnTx/>
            <a:uFillTx/>
            <a:latin typeface="Tahoma" pitchFamily="34" charset="0"/>
            <a:ea typeface="+mj-ea"/>
            <a:cs typeface="Tahoma" pitchFamily="34" charset="0"/>
          </a:defRPr>
        </a:defPPr>
      </a:lstStyle>
    </a:txDef>
  </a:objectDefaults>
  <a:extraClrSchemeLst/>
  <a:extLst>
    <a:ext uri="{05A4C25C-085E-4340-85A3-A5531E510DB2}">
      <thm15:themeFamily xmlns:thm15="http://schemas.microsoft.com/office/thememl/2012/main" name="BLS-Brand_core-standard-slides.potx" id="{B48101DD-A604-4E13-B4E6-7E6FF3A616E1}" vid="{A84D5705-D793-47EE-B444-DB1A83C73CF7}"/>
    </a:ext>
  </a:extLst>
</a:theme>
</file>

<file path=ppt/theme/theme3.xml><?xml version="1.0" encoding="utf-8"?>
<a:theme xmlns:a="http://schemas.openxmlformats.org/drawingml/2006/main" name="Contact Information">
  <a:themeElements>
    <a:clrScheme name="Custom 4">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FFFFFF"/>
      </a:hlink>
      <a:folHlink>
        <a:srgbClr val="FFFFF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S-Brand_core-standard-slides.potx" id="{B48101DD-A604-4E13-B4E6-7E6FF3A616E1}" vid="{2FFE4CEF-C9F4-408E-A3EA-E0845723999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BLS_Brand_core_standard_slides</Template>
  <TotalTime>15501</TotalTime>
  <Words>665</Words>
  <Application>Microsoft Office PowerPoint</Application>
  <PresentationFormat>Widescreen</PresentationFormat>
  <Paragraphs>140</Paragraphs>
  <Slides>22</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22</vt:i4>
      </vt:variant>
    </vt:vector>
  </HeadingPairs>
  <TitlesOfParts>
    <vt:vector size="32" baseType="lpstr">
      <vt:lpstr>Arial</vt:lpstr>
      <vt:lpstr>Calibri</vt:lpstr>
      <vt:lpstr>Cambria Math</vt:lpstr>
      <vt:lpstr>Century Gothic</vt:lpstr>
      <vt:lpstr>Tahoma</vt:lpstr>
      <vt:lpstr>Wingdings</vt:lpstr>
      <vt:lpstr>Wingdings 3</vt:lpstr>
      <vt:lpstr>Custom Design</vt:lpstr>
      <vt:lpstr>BLS Trendline Content Slide</vt:lpstr>
      <vt:lpstr>Contact Information</vt:lpstr>
      <vt:lpstr>Imputation Methods for Missing Prices in the PPI Survey</vt:lpstr>
      <vt:lpstr>PPI at BLS</vt:lpstr>
      <vt:lpstr>Industry and Cell Structure </vt:lpstr>
      <vt:lpstr>Cell Mean Imputation</vt:lpstr>
      <vt:lpstr>Missing Data Mechanisms</vt:lpstr>
      <vt:lpstr>Imputation Methods</vt:lpstr>
      <vt:lpstr>Simulated Data Sets</vt:lpstr>
      <vt:lpstr>Variable Selection Process</vt:lpstr>
      <vt:lpstr>Variable Selection Process</vt:lpstr>
      <vt:lpstr>Variable Selection Process</vt:lpstr>
      <vt:lpstr>Variable Comparison </vt:lpstr>
      <vt:lpstr>PowerPoint Presentation</vt:lpstr>
      <vt:lpstr>Improve upon Cell Mean</vt:lpstr>
      <vt:lpstr>Possible Solutions</vt:lpstr>
      <vt:lpstr>Proposed Initial Solution</vt:lpstr>
      <vt:lpstr>PowerPoint Presentation</vt:lpstr>
      <vt:lpstr>Further Exploration</vt:lpstr>
      <vt:lpstr>PowerPoint Presentation</vt:lpstr>
      <vt:lpstr>PowerPoint Presentation</vt:lpstr>
      <vt:lpstr>Change in Criteria</vt:lpstr>
      <vt:lpstr>Current Recommendation</vt:lpstr>
      <vt:lpstr>References and Further Reading</vt:lpstr>
    </vt:vector>
  </TitlesOfParts>
  <Company>Bureau of Labor Statistics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Imputation Methods for Missing Prices in the PPI Index Survey</dc:title>
  <dc:creator>Moleres, Monica - BLS</dc:creator>
  <cp:lastModifiedBy>Monica Moleres</cp:lastModifiedBy>
  <cp:revision>427</cp:revision>
  <dcterms:created xsi:type="dcterms:W3CDTF">2021-09-29T18:58:16Z</dcterms:created>
  <dcterms:modified xsi:type="dcterms:W3CDTF">2021-10-24T17:45:43Z</dcterms:modified>
</cp:coreProperties>
</file>