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70" r:id="rId5"/>
    <p:sldMasterId id="2147483672" r:id="rId6"/>
  </p:sldMasterIdLst>
  <p:handoutMasterIdLst>
    <p:handoutMasterId r:id="rId30"/>
  </p:handoutMasterIdLst>
  <p:sldIdLst>
    <p:sldId id="260" r:id="rId7"/>
    <p:sldId id="261" r:id="rId8"/>
    <p:sldId id="283" r:id="rId9"/>
    <p:sldId id="263" r:id="rId10"/>
    <p:sldId id="270" r:id="rId11"/>
    <p:sldId id="262" r:id="rId12"/>
    <p:sldId id="264" r:id="rId13"/>
    <p:sldId id="265" r:id="rId14"/>
    <p:sldId id="268" r:id="rId15"/>
    <p:sldId id="269" r:id="rId16"/>
    <p:sldId id="266" r:id="rId17"/>
    <p:sldId id="267" r:id="rId18"/>
    <p:sldId id="271" r:id="rId19"/>
    <p:sldId id="274" r:id="rId20"/>
    <p:sldId id="275" r:id="rId21"/>
    <p:sldId id="288" r:id="rId22"/>
    <p:sldId id="289" r:id="rId23"/>
    <p:sldId id="287" r:id="rId24"/>
    <p:sldId id="282" r:id="rId25"/>
    <p:sldId id="285" r:id="rId26"/>
    <p:sldId id="286" r:id="rId27"/>
    <p:sldId id="284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8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95300" y="1970532"/>
            <a:ext cx="112014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43483"/>
            <a:ext cx="112014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Click,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2438"/>
            <a:ext cx="112014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Clr>
                <a:srgbClr val="CE1126"/>
              </a:buClr>
              <a:buNone/>
              <a:defRPr>
                <a:solidFill>
                  <a:srgbClr val="000000"/>
                </a:solidFill>
              </a:defRPr>
            </a:lvl5pPr>
            <a:lvl9pPr marL="3657600" indent="0">
              <a:buNone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9635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641021"/>
            <a:ext cx="5314950" cy="4401004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8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5962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381750" y="1958975"/>
            <a:ext cx="5314950" cy="4083050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967" y="1493838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81750" y="1493837"/>
            <a:ext cx="5314950" cy="3587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2552471"/>
            <a:ext cx="11201400" cy="18235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section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8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955721" y="555625"/>
            <a:ext cx="6702879" cy="54213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5925" y="555172"/>
            <a:ext cx="4522788" cy="800100"/>
          </a:xfrm>
        </p:spPr>
        <p:txBody>
          <a:bodyPr/>
          <a:lstStyle>
            <a:lvl1pPr marL="0" indent="0">
              <a:buNone/>
              <a:defRPr/>
            </a:lvl1pPr>
            <a:lvl2pPr marL="457200" indent="0" algn="l">
              <a:buNone/>
              <a:defRPr sz="2400">
                <a:solidFill>
                  <a:schemeClr val="tx1"/>
                </a:solidFill>
              </a:defRPr>
            </a:lvl2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5925" y="1355725"/>
            <a:ext cx="4522788" cy="4621213"/>
          </a:xfrm>
        </p:spPr>
        <p:txBody>
          <a:bodyPr/>
          <a:lstStyle>
            <a:lvl1pPr>
              <a:buSzPct val="90000"/>
              <a:defRPr/>
            </a:lvl1pPr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 marL="1828800" indent="0">
              <a:buSzPct val="90000"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805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233988" y="0"/>
            <a:ext cx="1242598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12014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25625"/>
            <a:ext cx="112014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95300" y="274638"/>
            <a:ext cx="11201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95300" y="1752601"/>
            <a:ext cx="112014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88043" y="6335377"/>
            <a:ext cx="774939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50" y="6172200"/>
            <a:ext cx="1098497" cy="6574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1" y="5829624"/>
            <a:ext cx="11212286" cy="1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90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95300" y="466344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Contact Information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300" y="6335377"/>
            <a:ext cx="7754833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5828258"/>
            <a:ext cx="11178308" cy="1019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69" y="6176385"/>
            <a:ext cx="1065034" cy="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2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981200" y="3145536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 smtClean="0"/>
              <a:t>Ellen Galantucci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Research Mathematical Statistician</a:t>
            </a:r>
          </a:p>
          <a:p>
            <a:pPr>
              <a:lnSpc>
                <a:spcPts val="3300"/>
              </a:lnSpc>
            </a:pPr>
            <a:r>
              <a:rPr lang="en-US" b="0" dirty="0" smtClean="0"/>
              <a:t>Office of Compensation and Working Conditions</a:t>
            </a: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 smtClean="0"/>
              <a:t>Bureau of Labor Statistics</a:t>
            </a: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 smtClean="0"/>
              <a:t>November 2, </a:t>
            </a:r>
            <a:r>
              <a:rPr lang="en-US" b="0" dirty="0" smtClean="0"/>
              <a:t>2021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Census of Fatal Occupational Injuries (CFOI) Hypercube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Disclosure in CFOI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18149"/>
              </p:ext>
            </p:extLst>
          </p:nvPr>
        </p:nvGraphicFramePr>
        <p:xfrm>
          <a:off x="495300" y="1681707"/>
          <a:ext cx="11201402" cy="3783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9127"/>
                <a:gridCol w="901927"/>
                <a:gridCol w="1128581"/>
                <a:gridCol w="1128581"/>
                <a:gridCol w="1198160"/>
                <a:gridCol w="1059002"/>
                <a:gridCol w="1130144"/>
                <a:gridCol w="1203612"/>
                <a:gridCol w="972268"/>
              </a:tblGrid>
              <a:tr h="1028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 (Body)"/>
                        </a:rPr>
                        <a:t>Industry</a:t>
                      </a:r>
                      <a:endParaRPr lang="en-US" sz="1200" dirty="0">
                        <a:effectLst/>
                        <a:latin typeface="Calibri (Body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 (Body)"/>
                        </a:rPr>
                        <a:t>NAICS code</a:t>
                      </a:r>
                      <a:endParaRPr lang="en-US" sz="1200" dirty="0">
                        <a:effectLst/>
                        <a:latin typeface="Calibri (Body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Fatal injuries</a:t>
                      </a:r>
                      <a:endParaRPr lang="en-US" sz="1200" dirty="0">
                        <a:effectLst/>
                        <a:latin typeface="Calibri (Body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Calibri (Body)"/>
                        </a:rPr>
                        <a:t>Violence and other injuries by persons or </a:t>
                      </a:r>
                      <a:r>
                        <a:rPr lang="en-US" sz="1200" dirty="0" smtClean="0">
                          <a:effectLst/>
                          <a:latin typeface="Calibri (Body)"/>
                        </a:rPr>
                        <a:t>animals</a:t>
                      </a:r>
                      <a:endParaRPr lang="en-US" sz="1200" dirty="0">
                        <a:effectLst/>
                        <a:latin typeface="Calibri (Body)"/>
                      </a:endParaRPr>
                    </a:p>
                  </a:txBody>
                  <a:tcPr marL="38100" marR="38100" marT="19050" marB="3810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Calibri (Body)"/>
                        </a:rPr>
                        <a:t>Transportation </a:t>
                      </a:r>
                      <a:r>
                        <a:rPr lang="en-US" sz="1200" dirty="0" smtClean="0">
                          <a:effectLst/>
                          <a:latin typeface="Calibri (Body)"/>
                        </a:rPr>
                        <a:t>incidents</a:t>
                      </a:r>
                      <a:endParaRPr lang="en-US" sz="1200" dirty="0">
                        <a:effectLst/>
                        <a:latin typeface="Calibri (Body)"/>
                      </a:endParaRPr>
                    </a:p>
                  </a:txBody>
                  <a:tcPr marL="38100" marR="38100" marT="19050" marB="3810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Calibri (Body)"/>
                        </a:rPr>
                        <a:t>Fires and explosions</a:t>
                      </a:r>
                    </a:p>
                  </a:txBody>
                  <a:tcPr marL="38100" marR="38100" marT="19050" marB="3810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Calibri (Body)"/>
                        </a:rPr>
                        <a:t>Falls, slips, trips</a:t>
                      </a:r>
                    </a:p>
                  </a:txBody>
                  <a:tcPr marL="38100" marR="38100" marT="19050" marB="3810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Calibri (Body)"/>
                        </a:rPr>
                        <a:t>Exposure to harmful substances or environments</a:t>
                      </a:r>
                    </a:p>
                  </a:txBody>
                  <a:tcPr marL="38100" marR="38100" marT="19050" marB="3810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Calibri (Body)"/>
                        </a:rPr>
                        <a:t>Contact with objects and equipment</a:t>
                      </a:r>
                    </a:p>
                  </a:txBody>
                  <a:tcPr marL="38100" marR="38100" marT="19050" marB="3810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Architectural, engineering, 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and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related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27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17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Architectural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54131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Engineering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54133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Building inspection 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      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54135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Surveying and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mapping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        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(except geophysical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) </a:t>
                      </a:r>
                      <a:endParaRPr lang="en-US" sz="1600" dirty="0" smtClean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       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54137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Testing laboratories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54138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19050" marR="19050" marB="1905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5354594"/>
            <a:ext cx="107823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dirty="0" smtClean="0"/>
              <a:t>TABLE A-9. </a:t>
            </a:r>
            <a:r>
              <a:rPr lang="en-US" sz="1400" b="1" dirty="0"/>
              <a:t>Fatal occupational injuries by event or exposure for all fatal injuries and </a:t>
            </a:r>
            <a:endParaRPr lang="en-US" sz="1400" b="1" dirty="0" smtClean="0"/>
          </a:p>
          <a:p>
            <a:pPr>
              <a:spcBef>
                <a:spcPct val="0"/>
              </a:spcBef>
            </a:pPr>
            <a:r>
              <a:rPr lang="en-US" sz="1400" b="1" dirty="0" smtClean="0"/>
              <a:t>major </a:t>
            </a:r>
            <a:r>
              <a:rPr lang="en-US" sz="1400" b="1" dirty="0"/>
              <a:t>private industry sector, all United States, 2018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secondary disclosure?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secondary disclosure within each published table individually would be easy but problematic</a:t>
            </a:r>
          </a:p>
          <a:p>
            <a:pPr lvl="1"/>
            <a:r>
              <a:rPr lang="en-US" dirty="0" smtClean="0"/>
              <a:t>Table differencing</a:t>
            </a:r>
          </a:p>
          <a:p>
            <a:pPr lvl="1"/>
            <a:r>
              <a:rPr lang="en-US" dirty="0" smtClean="0"/>
              <a:t>Data users want more data than just the tables on our website</a:t>
            </a:r>
          </a:p>
          <a:p>
            <a:r>
              <a:rPr lang="en-US" dirty="0" smtClean="0"/>
              <a:t>A hypercube would protect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create an estimate for all possible combinations of all variables available in CFOI</a:t>
            </a:r>
          </a:p>
          <a:p>
            <a:pPr lvl="1"/>
            <a:r>
              <a:rPr lang="en-US" dirty="0" smtClean="0"/>
              <a:t>Each combination screened for primary and secondary confidentiality and suppressions applied</a:t>
            </a:r>
            <a:endParaRPr lang="en-US" dirty="0"/>
          </a:p>
          <a:p>
            <a:pPr lvl="1"/>
            <a:r>
              <a:rPr lang="en-US" dirty="0" smtClean="0"/>
              <a:t>Any suppressed cell would result in all “children” of that cell being suppressed</a:t>
            </a:r>
          </a:p>
        </p:txBody>
      </p:sp>
    </p:spTree>
    <p:extLst>
      <p:ext uri="{BB962C8B-B14F-4D97-AF65-F5344CB8AC3E}">
        <p14:creationId xmlns:p14="http://schemas.microsoft.com/office/powerpoint/2010/main" val="16075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500223"/>
              </p:ext>
            </p:extLst>
          </p:nvPr>
        </p:nvGraphicFramePr>
        <p:xfrm>
          <a:off x="2054535" y="1649255"/>
          <a:ext cx="8082930" cy="377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84"/>
                <a:gridCol w="1292642"/>
                <a:gridCol w="1617482"/>
                <a:gridCol w="1619722"/>
              </a:tblGrid>
              <a:tr h="10285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Industry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NAICS 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Fatal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injuries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(Calculated)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forestry, fishing,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hunting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Mining,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quarrying, and oil and gas extraction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31-33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Scientific, and Technical Services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Management of Companies and Enterprises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915518"/>
              </p:ext>
            </p:extLst>
          </p:nvPr>
        </p:nvGraphicFramePr>
        <p:xfrm>
          <a:off x="2054535" y="1649255"/>
          <a:ext cx="8082930" cy="3895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84"/>
                <a:gridCol w="1292642"/>
                <a:gridCol w="1617482"/>
                <a:gridCol w="1619722"/>
              </a:tblGrid>
              <a:tr h="10285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Event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Event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Fatal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injuries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(Calculated)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Violence or other injuries by persons or animals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Transportation incidents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Fires and explosions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Falls, slips, trips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Exposure to harmful substances or environments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with objects and equipment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Overexertion and bodily reaction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203312"/>
              </p:ext>
            </p:extLst>
          </p:nvPr>
        </p:nvGraphicFramePr>
        <p:xfrm>
          <a:off x="374014" y="1153297"/>
          <a:ext cx="11570853" cy="4365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219"/>
                <a:gridCol w="840114"/>
                <a:gridCol w="1114555"/>
                <a:gridCol w="990825"/>
                <a:gridCol w="1241629"/>
                <a:gridCol w="863751"/>
                <a:gridCol w="1052690"/>
                <a:gridCol w="1052690"/>
                <a:gridCol w="976794"/>
                <a:gridCol w="1128586"/>
              </a:tblGrid>
              <a:tr h="7666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Industry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NAICS 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Violence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Falls, slips,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trips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Exposure to substances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objects or equip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Overexertion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forestry, fishing,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hunting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Mining,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quarrying, and oil and gas extraction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31-33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Scientific, and Technical Services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Management of Companies and Enterprises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795410"/>
              </p:ext>
            </p:extLst>
          </p:nvPr>
        </p:nvGraphicFramePr>
        <p:xfrm>
          <a:off x="374014" y="1153297"/>
          <a:ext cx="11570853" cy="4365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219"/>
                <a:gridCol w="840114"/>
                <a:gridCol w="1114555"/>
                <a:gridCol w="990825"/>
                <a:gridCol w="1241629"/>
                <a:gridCol w="863751"/>
                <a:gridCol w="1052690"/>
                <a:gridCol w="1052690"/>
                <a:gridCol w="976794"/>
                <a:gridCol w="1128586"/>
              </a:tblGrid>
              <a:tr h="7666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Industry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NAICS 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Violence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Falls, slips,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trips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Exposure to substances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objects or equip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Overexertion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forestry, fishing,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hunting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Mining,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quarrying, and oil and gas extraction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31-33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Scientific, and Technical Services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Management of Companies and Enterprises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634228"/>
              </p:ext>
            </p:extLst>
          </p:nvPr>
        </p:nvGraphicFramePr>
        <p:xfrm>
          <a:off x="374014" y="1153297"/>
          <a:ext cx="11570853" cy="4365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219"/>
                <a:gridCol w="840114"/>
                <a:gridCol w="1114555"/>
                <a:gridCol w="990825"/>
                <a:gridCol w="1241629"/>
                <a:gridCol w="863751"/>
                <a:gridCol w="1052690"/>
                <a:gridCol w="1052690"/>
                <a:gridCol w="976794"/>
                <a:gridCol w="1128586"/>
              </a:tblGrid>
              <a:tr h="7666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Industry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NAICS 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Violence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Falls, slips,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trips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Exposure to substances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objects or equip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Overexertion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forestry, fishing,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hunting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Mining,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quarrying, and oil and gas extraction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31-33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Scientific, and Technical Services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Management of Companies and Enterprises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717051"/>
              </p:ext>
            </p:extLst>
          </p:nvPr>
        </p:nvGraphicFramePr>
        <p:xfrm>
          <a:off x="374014" y="1153297"/>
          <a:ext cx="11570853" cy="4365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219"/>
                <a:gridCol w="840114"/>
                <a:gridCol w="1114555"/>
                <a:gridCol w="990825"/>
                <a:gridCol w="1241629"/>
                <a:gridCol w="863751"/>
                <a:gridCol w="1052690"/>
                <a:gridCol w="1052690"/>
                <a:gridCol w="976794"/>
                <a:gridCol w="1128586"/>
              </a:tblGrid>
              <a:tr h="7666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Industry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NAICS code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Fatal injuries</a:t>
                      </a:r>
                      <a:endParaRPr lang="en-US" sz="1400" baseline="0" dirty="0" smtClean="0">
                        <a:effectLst/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(Published)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Violence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Falls, slips,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trips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Exposure to substances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objects or equip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Overexertion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Agriculture, forestry, fishing,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and hunting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Mining,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quarrying, and oil and gas extraction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1,103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Manufacturing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31-33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 (S)</a:t>
                      </a:r>
                      <a:endParaRPr lang="en-US" sz="14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Professional,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Scientific, and Technical Services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54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Management of Companies and Enterprises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55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0(X)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(X)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89634" y="5053163"/>
            <a:ext cx="8630717" cy="988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defRPr sz="32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defRPr sz="28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Calibri" pitchFamily="34" charset="0"/>
              <a:buChar char="–"/>
              <a:defRPr sz="24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Arial" charset="0"/>
              <a:buChar char="•"/>
              <a:defRPr sz="20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 kern="120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produce </a:t>
            </a:r>
            <a:r>
              <a:rPr lang="en-US" i="1" dirty="0" smtClean="0"/>
              <a:t>all</a:t>
            </a:r>
            <a:r>
              <a:rPr lang="en-US" dirty="0" smtClean="0"/>
              <a:t> combinations of all variables</a:t>
            </a:r>
          </a:p>
          <a:p>
            <a:pPr lvl="1"/>
            <a:r>
              <a:rPr lang="en-US" dirty="0" smtClean="0"/>
              <a:t>Estimated it would take about 6 months to complete all of the computation</a:t>
            </a:r>
          </a:p>
          <a:p>
            <a:r>
              <a:rPr lang="en-US" dirty="0" smtClean="0"/>
              <a:t>Instead, focused on all estimates that can be turned into LABSTAT codes for publication</a:t>
            </a:r>
          </a:p>
          <a:p>
            <a:r>
              <a:rPr lang="en-US" dirty="0" smtClean="0"/>
              <a:t>76</a:t>
            </a:r>
            <a:r>
              <a:rPr lang="en-US" dirty="0"/>
              <a:t>% of LABSTAT matched to hypercube</a:t>
            </a:r>
          </a:p>
          <a:p>
            <a:r>
              <a:rPr lang="en-US" dirty="0"/>
              <a:t>24% publishable after suppressions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Census of Fatal Occupational Injuries (CFOI</a:t>
            </a:r>
            <a:r>
              <a:rPr lang="en-US" dirty="0" smtClean="0"/>
              <a:t>)?</a:t>
            </a:r>
            <a:endParaRPr lang="en-US" dirty="0" smtClean="0"/>
          </a:p>
          <a:p>
            <a:r>
              <a:rPr lang="en-US" dirty="0" smtClean="0"/>
              <a:t>Previous CFOI disclosure rules and challenges</a:t>
            </a:r>
          </a:p>
          <a:p>
            <a:r>
              <a:rPr lang="en-US" dirty="0" smtClean="0"/>
              <a:t>Logic for how to improve CFOI disclosure</a:t>
            </a:r>
          </a:p>
          <a:p>
            <a:r>
              <a:rPr lang="en-US" dirty="0" smtClean="0"/>
              <a:t>Results of disclosure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Other attempts to protect CFOI data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2024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other options for protecting CFOI?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method being used more frequently for disclosure limitation is differential privacy</a:t>
            </a:r>
          </a:p>
          <a:p>
            <a:pPr lvl="1"/>
            <a:r>
              <a:rPr lang="en-US" dirty="0" smtClean="0"/>
              <a:t>Because of the small number of fatalities and the number of them that are public, differential privacy would require a huge amount of noise to be protected</a:t>
            </a:r>
          </a:p>
          <a:p>
            <a:pPr lvl="1"/>
            <a:r>
              <a:rPr lang="en-US" dirty="0" smtClean="0"/>
              <a:t>A simple attempt at adding noise to tabular data resulted in significant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CFOI with noise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results from my attempt to add noise to 2018 data: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8 fatalities in NAICS 3259 (Other chemical product and preparation </a:t>
            </a:r>
            <a:r>
              <a:rPr lang="en-US" dirty="0" smtClean="0"/>
              <a:t>manufacturing)</a:t>
            </a:r>
          </a:p>
          <a:p>
            <a:pPr lvl="1"/>
            <a:r>
              <a:rPr lang="en-US" dirty="0" smtClean="0"/>
              <a:t>Fatalities in NAICS 325 (Chemical manufacturing) dropped from 18 to 9</a:t>
            </a:r>
          </a:p>
          <a:p>
            <a:pPr lvl="1"/>
            <a:r>
              <a:rPr lang="en-US" dirty="0" smtClean="0"/>
              <a:t>Industries with 0 fatalities have up to 5 fatalities with the noise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89634" y="5053163"/>
            <a:ext cx="8630717" cy="9888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" pitchFamily="2" charset="2"/>
              <a:buChar char=""/>
              <a:defRPr sz="32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Wingdings 3" pitchFamily="18" charset="2"/>
              <a:buChar char=""/>
              <a:defRPr sz="28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Calibri" pitchFamily="34" charset="0"/>
              <a:buChar char="–"/>
              <a:defRPr sz="24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90000"/>
              <a:buFont typeface="Arial" charset="0"/>
              <a:buChar char="•"/>
              <a:defRPr sz="2000" kern="1200">
                <a:solidFill>
                  <a:srgbClr val="19216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 kern="120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estimates at additional levels of detail</a:t>
            </a:r>
          </a:p>
          <a:p>
            <a:r>
              <a:rPr lang="en-US" dirty="0" smtClean="0"/>
              <a:t>Determining if there are some additional estimates that can be released without increasing risk</a:t>
            </a:r>
          </a:p>
          <a:p>
            <a:r>
              <a:rPr lang="en-US" dirty="0" smtClean="0"/>
              <a:t>Matching more files to LABSTAT</a:t>
            </a:r>
          </a:p>
          <a:p>
            <a:r>
              <a:rPr lang="en-US" dirty="0" smtClean="0"/>
              <a:t>Testing our success at protecting our data</a:t>
            </a:r>
          </a:p>
          <a:p>
            <a:pPr lvl="1"/>
            <a:r>
              <a:rPr lang="en-US" dirty="0" smtClean="0"/>
              <a:t>BLS had a Civic </a:t>
            </a:r>
            <a:r>
              <a:rPr lang="en-US" dirty="0" smtClean="0"/>
              <a:t>Digital </a:t>
            </a:r>
            <a:r>
              <a:rPr lang="en-US" dirty="0" smtClean="0"/>
              <a:t>Fellow</a:t>
            </a:r>
            <a:r>
              <a:rPr lang="en-US" dirty="0"/>
              <a:t> </a:t>
            </a:r>
            <a:r>
              <a:rPr lang="en-US" dirty="0" smtClean="0"/>
              <a:t>spend the summer</a:t>
            </a:r>
            <a:r>
              <a:rPr lang="en-US" dirty="0" smtClean="0"/>
              <a:t> </a:t>
            </a:r>
            <a:r>
              <a:rPr lang="en-US" dirty="0" smtClean="0"/>
              <a:t>attempting to reconstruct CFOI microdata from our publicly released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035169" y="1880558"/>
            <a:ext cx="10127411" cy="38113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 smtClean="0"/>
              <a:t>Ellen Galantucci</a:t>
            </a:r>
            <a:endParaRPr lang="en-US" sz="3600" dirty="0"/>
          </a:p>
          <a:p>
            <a:pPr>
              <a:lnSpc>
                <a:spcPts val="3700"/>
              </a:lnSpc>
            </a:pPr>
            <a:r>
              <a:rPr lang="en-US" sz="3600" b="0" dirty="0" smtClean="0"/>
              <a:t>Research Mathematical </a:t>
            </a:r>
            <a:r>
              <a:rPr lang="en-US" sz="3600" b="0" dirty="0" smtClean="0"/>
              <a:t>Statistician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Office of Compensation and Working Conditions</a:t>
            </a:r>
          </a:p>
          <a:p>
            <a:pPr>
              <a:lnSpc>
                <a:spcPts val="3700"/>
              </a:lnSpc>
            </a:pPr>
            <a:r>
              <a:rPr lang="en-US" sz="3600" b="0" dirty="0" smtClean="0"/>
              <a:t>Bureau of Labor Statistics</a:t>
            </a:r>
            <a:endParaRPr lang="en-US" sz="3600" b="0" dirty="0"/>
          </a:p>
          <a:p>
            <a:pPr>
              <a:lnSpc>
                <a:spcPts val="3700"/>
              </a:lnSpc>
            </a:pPr>
            <a:r>
              <a:rPr lang="en-US" sz="3600" b="0" dirty="0" smtClean="0"/>
              <a:t>galantucci.ellen@bls.gov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CFOI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a complete count of all fatalities that occur during a calendar year as the result of workplace </a:t>
            </a:r>
            <a:r>
              <a:rPr lang="en-US" dirty="0" smtClean="0"/>
              <a:t>injuries</a:t>
            </a:r>
          </a:p>
          <a:p>
            <a:r>
              <a:rPr lang="en-US" dirty="0" smtClean="0"/>
              <a:t>Detailed data are collected such as occupation, industry, demographic information about the decedent, cause of the fatality</a:t>
            </a:r>
            <a:endParaRPr lang="en-US" dirty="0"/>
          </a:p>
          <a:p>
            <a:r>
              <a:rPr lang="en-US" dirty="0"/>
              <a:t>There were 5,333 workplace fatalities in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CFOI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collected from a variety of sources</a:t>
            </a:r>
          </a:p>
          <a:p>
            <a:pPr lvl="1"/>
            <a:r>
              <a:rPr lang="en-US" dirty="0" smtClean="0"/>
              <a:t>Some are public, such as news reports</a:t>
            </a:r>
          </a:p>
          <a:p>
            <a:pPr lvl="1"/>
            <a:r>
              <a:rPr lang="en-US" dirty="0" smtClean="0"/>
              <a:t>Some are confidential, such as coroners’ reports and OSHA reports</a:t>
            </a:r>
          </a:p>
          <a:p>
            <a:r>
              <a:rPr lang="en-US" dirty="0" smtClean="0"/>
              <a:t>Information is often pieced together from multiple sources to fill in information for a single case</a:t>
            </a:r>
          </a:p>
        </p:txBody>
      </p:sp>
    </p:spTree>
    <p:extLst>
      <p:ext uri="{BB962C8B-B14F-4D97-AF65-F5344CB8AC3E}">
        <p14:creationId xmlns:p14="http://schemas.microsoft.com/office/powerpoint/2010/main" val="26955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CFOI so hard to protect?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data are public</a:t>
            </a:r>
          </a:p>
          <a:p>
            <a:r>
              <a:rPr lang="en-US" dirty="0" smtClean="0"/>
              <a:t>The counts are small</a:t>
            </a:r>
          </a:p>
          <a:p>
            <a:r>
              <a:rPr lang="en-US" dirty="0" smtClean="0"/>
              <a:t>It’s a census so there’s no question about who is in it</a:t>
            </a:r>
          </a:p>
          <a:p>
            <a:r>
              <a:rPr lang="en-US" dirty="0" smtClean="0"/>
              <a:t>We want to produce a large number of statistics about a small number of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CFOI Disclosure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cells in which all data are collected from public sources are considered public and not subject to disclosure rules</a:t>
            </a:r>
          </a:p>
          <a:p>
            <a:r>
              <a:rPr lang="en-US" sz="2800" dirty="0" smtClean="0"/>
              <a:t>For cells with all confidential data or a mix of public and confidential data, we use a sliding scale to determine disclosure risk based on: </a:t>
            </a:r>
          </a:p>
          <a:p>
            <a:pPr lvl="1"/>
            <a:r>
              <a:rPr lang="en-US" sz="2400" dirty="0" smtClean="0"/>
              <a:t>Number of incidents</a:t>
            </a:r>
          </a:p>
          <a:p>
            <a:pPr lvl="1"/>
            <a:r>
              <a:rPr lang="en-US" sz="2400" dirty="0" smtClean="0"/>
              <a:t>Number of cases</a:t>
            </a:r>
          </a:p>
          <a:p>
            <a:r>
              <a:rPr lang="en-US" sz="2800" dirty="0" smtClean="0"/>
              <a:t>Until RY2019, no secondary disclosure was applied within a single year’s publication</a:t>
            </a:r>
          </a:p>
        </p:txBody>
      </p:sp>
    </p:spTree>
    <p:extLst>
      <p:ext uri="{BB962C8B-B14F-4D97-AF65-F5344CB8AC3E}">
        <p14:creationId xmlns:p14="http://schemas.microsoft.com/office/powerpoint/2010/main" val="3552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 Example in CFOI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20414"/>
              </p:ext>
            </p:extLst>
          </p:nvPr>
        </p:nvGraphicFramePr>
        <p:xfrm>
          <a:off x="495300" y="1681707"/>
          <a:ext cx="11201400" cy="3672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84"/>
                <a:gridCol w="1292642"/>
                <a:gridCol w="1617482"/>
                <a:gridCol w="1619722"/>
                <a:gridCol w="1725016"/>
                <a:gridCol w="1393454"/>
              </a:tblGrid>
              <a:tr h="123285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Industry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NAICS code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Fatal injuries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sector wage and salary workers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Government workers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Self-employed workers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Architectural, engineering, and related services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–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Architectural services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54131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–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Engineering services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54133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 Building inspection services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54135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Surveying and mapping (except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        geophysical</a:t>
                      </a:r>
                      <a:r>
                        <a:rPr lang="en-US" sz="1600" dirty="0">
                          <a:effectLst/>
                        </a:rPr>
                        <a:t>) services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54137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Testing laboratories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54138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–</a:t>
                      </a:r>
                      <a:endParaRPr lang="en-US" sz="180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–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" y="5354594"/>
            <a:ext cx="107823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dirty="0"/>
              <a:t>TABLE A-3. Fatal occupational injuries to private sector wage and salary workers, government workers, and </a:t>
            </a:r>
            <a:endParaRPr lang="en-US" sz="1400" b="1" dirty="0" smtClean="0"/>
          </a:p>
          <a:p>
            <a:pPr>
              <a:spcBef>
                <a:spcPct val="0"/>
              </a:spcBef>
            </a:pPr>
            <a:r>
              <a:rPr lang="en-US" sz="1400" b="1" dirty="0" smtClean="0"/>
              <a:t>self-employed </a:t>
            </a:r>
            <a:r>
              <a:rPr lang="en-US" sz="1400" b="1" dirty="0"/>
              <a:t>workers by industry, all United States, 2018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Disclosure in CFOI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95833"/>
              </p:ext>
            </p:extLst>
          </p:nvPr>
        </p:nvGraphicFramePr>
        <p:xfrm>
          <a:off x="495300" y="1681707"/>
          <a:ext cx="11201400" cy="3468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84"/>
                <a:gridCol w="1292642"/>
                <a:gridCol w="1617482"/>
                <a:gridCol w="1619722"/>
                <a:gridCol w="1725016"/>
                <a:gridCol w="1393454"/>
              </a:tblGrid>
              <a:tr h="10285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Industry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NAICS code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Fatal injuries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Private sector wage and salary workers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Government workers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Self-employed workers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Architectural, engineering, and related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Architectural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Engineering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Building inspection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Surveying and mapping (except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       geophysical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)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54137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Testing laboratories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54138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5354594"/>
            <a:ext cx="107823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dirty="0"/>
              <a:t>TABLE A-3. Fatal occupational injuries to private sector wage and salary workers, government workers, and </a:t>
            </a:r>
            <a:endParaRPr lang="en-US" sz="1400" b="1" dirty="0" smtClean="0"/>
          </a:p>
          <a:p>
            <a:pPr>
              <a:spcBef>
                <a:spcPct val="0"/>
              </a:spcBef>
            </a:pPr>
            <a:r>
              <a:rPr lang="en-US" sz="1400" b="1" dirty="0" smtClean="0"/>
              <a:t>self-employed </a:t>
            </a:r>
            <a:r>
              <a:rPr lang="en-US" sz="1400" b="1" dirty="0"/>
              <a:t>workers by industry, all United States, 2018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Disclosure in CFOI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8502"/>
              </p:ext>
            </p:extLst>
          </p:nvPr>
        </p:nvGraphicFramePr>
        <p:xfrm>
          <a:off x="495300" y="1681707"/>
          <a:ext cx="11201400" cy="3468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084"/>
                <a:gridCol w="1292642"/>
                <a:gridCol w="1617482"/>
                <a:gridCol w="1619722"/>
                <a:gridCol w="1725016"/>
                <a:gridCol w="1393454"/>
              </a:tblGrid>
              <a:tr h="10285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Industry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NAICS code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Fatal injuries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Private sector wage and salary workers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Government workers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Self-employed workers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Architectural, engineering, and related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Architectural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Engineering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54133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     Building inspection services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00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Surveying and mapping (except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        geophysical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) services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54137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4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     Testing laboratories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54138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5354594"/>
            <a:ext cx="107823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dirty="0"/>
              <a:t>TABLE A-3. Fatal occupational injuries to private sector wage and salary workers, government workers, and </a:t>
            </a:r>
            <a:endParaRPr lang="en-US" sz="1400" b="1" dirty="0" smtClean="0"/>
          </a:p>
          <a:p>
            <a:pPr>
              <a:spcBef>
                <a:spcPct val="0"/>
              </a:spcBef>
            </a:pPr>
            <a:r>
              <a:rPr lang="en-US" sz="1400" b="1" dirty="0" smtClean="0"/>
              <a:t>self-employed </a:t>
            </a:r>
            <a:r>
              <a:rPr lang="en-US" sz="1400" b="1" dirty="0"/>
              <a:t>workers by industry, all United States, 2018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A599D729-591D-4759-9ED8-301693338D9F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67D88B36-7266-430C-9E3B-FDFC33C298B7}"/>
    </a:ext>
  </a:extLst>
</a:theme>
</file>

<file path=ppt/theme/theme3.xml><?xml version="1.0" encoding="utf-8"?>
<a:theme xmlns:a="http://schemas.openxmlformats.org/drawingml/2006/main" name="Contact Information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widescreen-slides.potx" id="{EF0090F2-93A8-4A4D-B539-A380A752E5F4}" vid="{F8C32204-564B-4169-9AB5-0F771E180D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18DA66BF54F4EA0C2EC35AA6094F4" ma:contentTypeVersion="0" ma:contentTypeDescription="Create a new document." ma:contentTypeScope="" ma:versionID="812a628ee1de80b8d852ddecb54e3de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A7B0C-0821-433A-8EA6-FE22DFCAEA69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705258-90B1-409C-84EC-11C8EA6D2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5D57739-CFE2-489B-80E7-1402192F26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BLS_Brand_core_widescreen_slides (3)</Template>
  <TotalTime>24004</TotalTime>
  <Words>1977</Words>
  <Application>Microsoft Office PowerPoint</Application>
  <PresentationFormat>Widescreen</PresentationFormat>
  <Paragraphs>706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(Body)</vt:lpstr>
      <vt:lpstr>Century Gothic</vt:lpstr>
      <vt:lpstr>Garamond</vt:lpstr>
      <vt:lpstr>Tahoma</vt:lpstr>
      <vt:lpstr>Times New Roman</vt:lpstr>
      <vt:lpstr>Wingdings</vt:lpstr>
      <vt:lpstr>Wingdings 3</vt:lpstr>
      <vt:lpstr>Custom Design</vt:lpstr>
      <vt:lpstr>BLS Trendline Content Slide</vt:lpstr>
      <vt:lpstr>Contact Information</vt:lpstr>
      <vt:lpstr>Census of Fatal Occupational Injuries (CFOI) Hypercube</vt:lpstr>
      <vt:lpstr>Outline</vt:lpstr>
      <vt:lpstr>What is CFOI?</vt:lpstr>
      <vt:lpstr>CFOI Data Collection</vt:lpstr>
      <vt:lpstr>Why is CFOI so hard to protect?</vt:lpstr>
      <vt:lpstr>CFOI Disclosure Rules</vt:lpstr>
      <vt:lpstr>Disclosure Example in CFOI</vt:lpstr>
      <vt:lpstr>Secondary Disclosure in CFOI</vt:lpstr>
      <vt:lpstr>Secondary Disclosure in CFOI</vt:lpstr>
      <vt:lpstr>Secondary Disclosure in CFOI</vt:lpstr>
      <vt:lpstr>How to implement secondary disclosure?</vt:lpstr>
      <vt:lpstr>Hypercube</vt:lpstr>
      <vt:lpstr>Hypothetical Example</vt:lpstr>
      <vt:lpstr>Hypothetical Example</vt:lpstr>
      <vt:lpstr>Hypothetical Example</vt:lpstr>
      <vt:lpstr>Hypothetical Example</vt:lpstr>
      <vt:lpstr>Hypothetical Example</vt:lpstr>
      <vt:lpstr>Hypothetical Example</vt:lpstr>
      <vt:lpstr>End result</vt:lpstr>
      <vt:lpstr>Are there other options for protecting CFOI?</vt:lpstr>
      <vt:lpstr>CFOI with noise added</vt:lpstr>
      <vt:lpstr>Current work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Galantucci, Ellen - BLS</dc:creator>
  <cp:lastModifiedBy>Galantucci, Ellen - BLS</cp:lastModifiedBy>
  <cp:revision>65</cp:revision>
  <dcterms:created xsi:type="dcterms:W3CDTF">2021-01-15T17:13:34Z</dcterms:created>
  <dcterms:modified xsi:type="dcterms:W3CDTF">2021-09-29T14:19:05Z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0x010100AA618DA66BF54F4EA0C2EC35AA6094F4</vt:lpwstr>
  </property>
</Properties>
</file>