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2"/>
  </p:notesMasterIdLst>
  <p:sldIdLst>
    <p:sldId id="428" r:id="rId3"/>
    <p:sldId id="573" r:id="rId4"/>
    <p:sldId id="586" r:id="rId5"/>
    <p:sldId id="574" r:id="rId6"/>
    <p:sldId id="575" r:id="rId7"/>
    <p:sldId id="579" r:id="rId8"/>
    <p:sldId id="580" r:id="rId9"/>
    <p:sldId id="585" r:id="rId10"/>
    <p:sldId id="5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1B4-2621-4412-B5EE-60388E2F682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5BAB-8222-4299-8FDC-DB340930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7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3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5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355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10972800" cy="2895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0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8"/>
            <a:ext cx="12192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074400" y="6549155"/>
            <a:ext cx="1016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z="120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" y="0"/>
            <a:ext cx="12192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8"/>
            <a:ext cx="12192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ex/cecomparison.htm" TargetMode="External"/><Relationship Id="rId2" Type="http://schemas.openxmlformats.org/officeDocument/2006/relationships/hyperlink" Target="https://nces.ed.gov/fcsm/pdf/FCSM.20.04_A_Framework_for_Data_Quality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ic1.squarespace.com/static/5d0bbb7c645c4200015e02de/t/61730ffdcc2e420ac0adf52c/1634930689822/2021+10-22_FCSM+2021+Program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effrey.Gonzalez@usda.gov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A6-FCCE-4C68-8663-3EA0E7DF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1348666"/>
            <a:ext cx="11070454" cy="365760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A-4 Discussion – Data Quality: Communication of Uncertainty in Official Statistics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Jeffrey M. Gonzalez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Economic Research Service</a:t>
            </a: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20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 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2021 Federal Committee on Statistical Methodology Research and Policy Conference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Tuesday, November 2, 2021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4579B-669C-4276-AAE4-FD52CE4B0E1C}"/>
              </a:ext>
            </a:extLst>
          </p:cNvPr>
          <p:cNvSpPr txBox="1"/>
          <p:nvPr/>
        </p:nvSpPr>
        <p:spPr>
          <a:xfrm>
            <a:off x="892575" y="5509334"/>
            <a:ext cx="104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Disclaimer: The findings and conclusions in this presentation are those of the authors and should not be construed to represent any official USDA or U.S. Government determination or policy.</a:t>
            </a:r>
          </a:p>
        </p:txBody>
      </p:sp>
    </p:spTree>
    <p:extLst>
      <p:ext uri="{BB962C8B-B14F-4D97-AF65-F5344CB8AC3E}">
        <p14:creationId xmlns:p14="http://schemas.microsoft.com/office/powerpoint/2010/main" val="138255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A7EC9A-0D1B-4D7B-9460-377E83D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br>
              <a:rPr lang="en-US" sz="4000" dirty="0"/>
            </a:b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AB0E-CF70-46EA-A7A1-385FDA24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9660"/>
            <a:ext cx="10972800" cy="5049830"/>
          </a:xfrm>
        </p:spPr>
        <p:txBody>
          <a:bodyPr>
            <a:noAutofit/>
          </a:bodyPr>
          <a:lstStyle/>
          <a:p>
            <a:pPr marL="571500" indent="-571500">
              <a:lnSpc>
                <a:spcPts val="3300"/>
              </a:lnSpc>
              <a:buFont typeface="+mj-lt"/>
              <a:buAutoNum type="romanUcPeriod"/>
            </a:pPr>
            <a:r>
              <a:rPr lang="en-US" sz="2800" dirty="0"/>
              <a:t>Background on themes of FCSM</a:t>
            </a:r>
            <a:endParaRPr lang="en-US" sz="800" dirty="0"/>
          </a:p>
          <a:p>
            <a:pPr marL="571500" indent="-571500">
              <a:lnSpc>
                <a:spcPts val="3300"/>
              </a:lnSpc>
              <a:buFont typeface="+mj-lt"/>
              <a:buAutoNum type="romanUcPeriod"/>
            </a:pPr>
            <a:r>
              <a:rPr lang="en-US" sz="2800" dirty="0"/>
              <a:t>Discussion of presentations</a:t>
            </a:r>
          </a:p>
          <a:p>
            <a:pPr marL="971550" lvl="1" indent="-571500">
              <a:lnSpc>
                <a:spcPts val="3300"/>
              </a:lnSpc>
              <a:buFont typeface="+mj-lt"/>
              <a:buAutoNum type="alphaUcPeriod"/>
            </a:pPr>
            <a:r>
              <a:rPr lang="en-US" sz="2500" dirty="0"/>
              <a:t>Evaluating Uncertainty in Multiple Dimensions of Data Quality (Eltinge)</a:t>
            </a:r>
          </a:p>
          <a:p>
            <a:pPr marL="1371600" lvl="2" indent="-571500">
              <a:lnSpc>
                <a:spcPts val="3300"/>
              </a:lnSpc>
              <a:buFont typeface="+mj-lt"/>
              <a:buAutoNum type="arabicPeriod"/>
            </a:pPr>
            <a:r>
              <a:rPr lang="en-US" dirty="0"/>
              <a:t>Brief Summary</a:t>
            </a:r>
          </a:p>
          <a:p>
            <a:pPr marL="1371600" lvl="2" indent="-571500">
              <a:lnSpc>
                <a:spcPts val="3300"/>
              </a:lnSpc>
              <a:buFont typeface="+mj-lt"/>
              <a:buAutoNum type="arabicPeriod"/>
            </a:pPr>
            <a:r>
              <a:rPr lang="en-US" dirty="0"/>
              <a:t>Relevance to themes</a:t>
            </a:r>
          </a:p>
          <a:p>
            <a:pPr marL="1371600" lvl="2" indent="-571500">
              <a:lnSpc>
                <a:spcPts val="3300"/>
              </a:lnSpc>
              <a:buFont typeface="+mj-lt"/>
              <a:buAutoNum type="arabicPeriod"/>
            </a:pPr>
            <a:r>
              <a:rPr lang="en-US" dirty="0"/>
              <a:t>Additional considerations</a:t>
            </a:r>
          </a:p>
          <a:p>
            <a:pPr marL="971550" lvl="1" indent="-571500">
              <a:lnSpc>
                <a:spcPts val="3300"/>
              </a:lnSpc>
              <a:buFont typeface="+mj-lt"/>
              <a:buAutoNum type="alphaUcPeriod"/>
            </a:pPr>
            <a:r>
              <a:rPr lang="en-US" sz="2500" dirty="0"/>
              <a:t>More Fully Capturing Uncertainty Associated with Official Estimates (Young)</a:t>
            </a:r>
          </a:p>
          <a:p>
            <a:pPr marL="971550" lvl="1" indent="-571500">
              <a:lnSpc>
                <a:spcPts val="3300"/>
              </a:lnSpc>
              <a:buFont typeface="+mj-lt"/>
              <a:buAutoNum type="alphaUcPeriod"/>
            </a:pPr>
            <a:r>
              <a:rPr lang="en-US" sz="2600" dirty="0"/>
              <a:t>Tailored Transparency: Public Trust vs. Reproducibility (Miller) </a:t>
            </a:r>
            <a:endParaRPr lang="en-US" sz="800" dirty="0"/>
          </a:p>
          <a:p>
            <a:pPr marL="571500" indent="-571500">
              <a:lnSpc>
                <a:spcPts val="3300"/>
              </a:lnSpc>
              <a:buFont typeface="+mj-lt"/>
              <a:buAutoNum type="romanUcPeriod"/>
            </a:pPr>
            <a:r>
              <a:rPr lang="en-US" sz="2800" dirty="0"/>
              <a:t>Concluding remarks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470975-C7BF-499F-9299-75AF982BF9BA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36E83-7A7D-4907-B95A-F7E52DDB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 as the Cornerstone of Federal Statistics and Evidence Building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51F57-4021-4D32-9AE4-9A7068DE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5"/>
            <a:ext cx="10972800" cy="5105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Federal data inform and improve our decisions, policies, and lives.</a:t>
            </a:r>
          </a:p>
          <a:p>
            <a:pPr marL="0" indent="0">
              <a:buNone/>
            </a:pPr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  <a:r>
              <a:rPr lang="en-US" sz="2600" dirty="0"/>
              <a:t>What does it take to build trust?</a:t>
            </a:r>
          </a:p>
          <a:p>
            <a:pPr marL="914400" lvl="1" indent="-514350">
              <a:buAutoNum type="arabicPeriod"/>
            </a:pPr>
            <a:r>
              <a:rPr lang="en-US" sz="2400" dirty="0"/>
              <a:t>Communication 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Helpfulness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Honesty</a:t>
            </a:r>
          </a:p>
          <a:p>
            <a:pPr marL="914400" lvl="1" indent="-514350">
              <a:buAutoNum type="arabicPeriod"/>
            </a:pPr>
            <a:r>
              <a:rPr lang="en-US" sz="2400" dirty="0"/>
              <a:t>Transparency </a:t>
            </a:r>
          </a:p>
          <a:p>
            <a:pPr marL="400050" lvl="1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  <a:r>
              <a:rPr lang="en-US" sz="2600" dirty="0"/>
              <a:t>Why do we need trust in official statistics?</a:t>
            </a:r>
          </a:p>
          <a:p>
            <a:pPr marL="914400" lvl="1" indent="-514350">
              <a:buAutoNum type="arabicPeriod"/>
            </a:pPr>
            <a:r>
              <a:rPr lang="en-US" sz="2400" dirty="0"/>
              <a:t>Credibility for the role that the Federal Statistical System plays in data collection and outcomes research</a:t>
            </a:r>
          </a:p>
          <a:p>
            <a:pPr marL="914400" lvl="1" indent="-514350">
              <a:buAutoNum type="arabicPeriod"/>
            </a:pPr>
            <a:r>
              <a:rPr lang="en-US" sz="2400" dirty="0"/>
              <a:t>Fosters a culture and society that values data and evidence-based policymaking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68D1CC-66FA-4698-811E-0A29EE8EE05B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3605E-EE63-4041-8D62-CC910DD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of Uncertainty in Official Statistics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507E-9F7E-47F3-BA89-080DDB66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20933"/>
            <a:ext cx="10972800" cy="840451"/>
          </a:xfrm>
        </p:spPr>
        <p:txBody>
          <a:bodyPr>
            <a:normAutofit/>
          </a:bodyPr>
          <a:lstStyle/>
          <a:p>
            <a:r>
              <a:rPr lang="en-US" b="0" dirty="0"/>
              <a:t>Inherent connection between trust in Federal Statistics and data quality.</a:t>
            </a:r>
            <a:endParaRPr lang="en-US" sz="2000" b="0" dirty="0"/>
          </a:p>
          <a:p>
            <a:endParaRPr lang="en-US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A602CE-E685-4D4C-A6DE-F1F6E2C2B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28" y="1523575"/>
            <a:ext cx="6901676" cy="43134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A14A8-31C9-416A-BBF9-6B8EF7334067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D1E63-60B2-4883-ADC3-07F6634DFCC5}"/>
              </a:ext>
            </a:extLst>
          </p:cNvPr>
          <p:cNvSpPr txBox="1">
            <a:spLocks/>
          </p:cNvSpPr>
          <p:nvPr/>
        </p:nvSpPr>
        <p:spPr>
          <a:xfrm>
            <a:off x="609600" y="1020935"/>
            <a:ext cx="10972800" cy="510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F6DE1-CBE7-4A31-92F7-61DABDABC083}"/>
              </a:ext>
            </a:extLst>
          </p:cNvPr>
          <p:cNvSpPr txBox="1"/>
          <p:nvPr/>
        </p:nvSpPr>
        <p:spPr>
          <a:xfrm>
            <a:off x="93928" y="5849164"/>
            <a:ext cx="600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Citation: Federal Committee on Statistical Methodology. 2020. </a:t>
            </a:r>
            <a:r>
              <a:rPr lang="en-US" sz="1200" i="1" dirty="0"/>
              <a:t>A Framework for Data Quality.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7A7BAAB2-3BB0-472D-BC6B-207715FEAE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5604" y="2607679"/>
            <a:ext cx="5001133" cy="3198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7A594-16E2-4FB9-8856-37716DE435C2}"/>
              </a:ext>
            </a:extLst>
          </p:cNvPr>
          <p:cNvSpPr txBox="1"/>
          <p:nvPr/>
        </p:nvSpPr>
        <p:spPr>
          <a:xfrm>
            <a:off x="6995603" y="5827523"/>
            <a:ext cx="51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Groves et al 2009 Survey Methodology, 2</a:t>
            </a:r>
            <a:r>
              <a:rPr lang="en-US" sz="1200" baseline="30000" dirty="0"/>
              <a:t>nd</a:t>
            </a:r>
            <a:r>
              <a:rPr lang="en-US" sz="1200" dirty="0"/>
              <a:t> Edition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33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3605E-EE63-4041-8D62-CC910DD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Uncertainty in Multiple Dimensions of Data Quality (Eltinge)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A14A8-31C9-416A-BBF9-6B8EF7334067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E5A4-D255-464C-BF6D-D47BC048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9"/>
            <a:ext cx="10972800" cy="510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summary</a:t>
            </a:r>
            <a:r>
              <a:rPr lang="en-US" sz="2400" dirty="0"/>
              <a:t> 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Provides a comprehensive introduction to the multiple dimensions of data quality, with distinctions between quantifiable and qualitative components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Illustrates concepts and poses a series of questions about quality components with an application to the integration of multiple data sources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 to themes</a:t>
            </a: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000" dirty="0"/>
              <a:t>Framework and questions give practitioners a model, or process, to systematically consider potential threats to the utility, objectivity, and integrity – all which impact trust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Openness about each data source, integration methods, and trade-offs being made 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considerations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Extensions of “backbone and bridge” beyond supplemental surveys as “bridges” to crowd-sourced or other data sources compiled by a third party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All dimensions of data quality matter, but incorporating errors for all inputs and production steps may be unfeasible</a:t>
            </a:r>
          </a:p>
        </p:txBody>
      </p:sp>
    </p:spTree>
    <p:extLst>
      <p:ext uri="{BB962C8B-B14F-4D97-AF65-F5344CB8AC3E}">
        <p14:creationId xmlns:p14="http://schemas.microsoft.com/office/powerpoint/2010/main" val="244641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3605E-EE63-4041-8D62-CC910DD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Fully Capturing Uncertainty Associated with Official Estimates (Young)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A14A8-31C9-416A-BBF9-6B8EF7334067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E5A4-D255-464C-BF6D-D47BC048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9"/>
            <a:ext cx="10972800" cy="510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summary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Focus on the accuracy dimension of total survey error and quantifies errors due to sampling, nonresponse, </a:t>
            </a:r>
            <a:r>
              <a:rPr lang="en-US" sz="2000" dirty="0" err="1"/>
              <a:t>undercoverage</a:t>
            </a:r>
            <a:r>
              <a:rPr lang="en-US" sz="2000" dirty="0"/>
              <a:t>, misclassification, and calibration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Application to the 2017 Census of Agriculture to improve upon the 2012 methods by incorporating the impact of calibration and rounding in all measures of uncertainty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 to themes</a:t>
            </a: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000" dirty="0"/>
              <a:t>Communication and transparency about standard error calculations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Inaccuracies can impact confidence in the data product and can erode users' trust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considerations</a:t>
            </a: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000" dirty="0"/>
              <a:t>Models are imperfect characterizations and can be subject to some level of subjectivity, potential conflicts with objectivity as a domain of data quality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Accounting for and understanding the relative importance of other sources of uncertainty (e.g., linkage, editing, and imputation) is critical for reducing the overall error </a:t>
            </a:r>
          </a:p>
          <a:p>
            <a:pPr lvl="1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96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3605E-EE63-4041-8D62-CC910DD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Tailored Transparency: Public Trust vs. Reproducibility (Miller)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A14A8-31C9-416A-BBF9-6B8EF7334067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E5A4-D255-464C-BF6D-D47BC048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9"/>
            <a:ext cx="10972800" cy="510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summary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Discusses issues related to disclosure of statistical and survey information from legal/regulatory and Federal Statistical System perspectives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Outlines a procedure for tailored disclosure that considers different purposes and audiences for the documentation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Relevance to themes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Recognition that an aspect of effective communication is understanding the audience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Transparency relates to accessibility and utility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considerations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1" indent="-457200">
              <a:buAutoNum type="arabicPeriod"/>
            </a:pPr>
            <a:r>
              <a:rPr lang="en-US" sz="2000" dirty="0"/>
              <a:t>Focus on disclosure/dissemination of data products and statistical information to data consumers/users, applications of tailored transparency in survey recruitment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Transparency may be at odds with making undesirable features more salient </a:t>
            </a:r>
          </a:p>
        </p:txBody>
      </p:sp>
    </p:spTree>
    <p:extLst>
      <p:ext uri="{BB962C8B-B14F-4D97-AF65-F5344CB8AC3E}">
        <p14:creationId xmlns:p14="http://schemas.microsoft.com/office/powerpoint/2010/main" val="358727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3605E-EE63-4041-8D62-CC910DD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Concluding remarks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A14A8-31C9-416A-BBF9-6B8EF7334067}"/>
              </a:ext>
            </a:extLst>
          </p:cNvPr>
          <p:cNvCxnSpPr/>
          <p:nvPr/>
        </p:nvCxnSpPr>
        <p:spPr>
          <a:xfrm>
            <a:off x="838200" y="914994"/>
            <a:ext cx="10515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E5A4-D255-464C-BF6D-D47BC048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0939"/>
            <a:ext cx="10972800" cy="510522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data products have strengths and weaknesses across each dimension of data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Honest and transparent documentation enables appropriate use of the data products and reinforces credibility and utility, impacting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 of best practices helps build and maintain trust and involves understanding the threats to each dimension and their trade-offs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practices and examples of applications of these concepts exist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FCSM-20-04 A Framework for Data Quality (ed.gov)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 Quality and Data Comparisons in the Consumer Expenditure Surveys (bls.gov)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Session F-2: Examination of the Data Quality Properties of USDA and Proprietary Databases (Milburn)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36BAEF-3F1A-4642-A74C-F5DAF8C6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0014"/>
            <a:ext cx="10972800" cy="3027285"/>
          </a:xfrm>
        </p:spPr>
        <p:txBody>
          <a:bodyPr>
            <a:normAutofit/>
          </a:bodyPr>
          <a:lstStyle/>
          <a:p>
            <a:r>
              <a:rPr lang="en-US" sz="3200" dirty="0"/>
              <a:t>Jeffrey M. Gonzalez</a:t>
            </a:r>
            <a:br>
              <a:rPr lang="en-US" sz="3200" dirty="0"/>
            </a:br>
            <a:r>
              <a:rPr lang="en-US" sz="3200" dirty="0"/>
              <a:t>Research Mathematical Statistician</a:t>
            </a:r>
            <a:br>
              <a:rPr lang="en-US" sz="3200" dirty="0"/>
            </a:br>
            <a:r>
              <a:rPr lang="en-US" sz="3200" dirty="0"/>
              <a:t>Economic Research Service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Jeffrey.Gonzalez@usda.gov</a:t>
            </a:r>
            <a:endParaRPr lang="en-US" sz="32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8E723C5-0E1C-4B77-83E1-49F356E1D350}"/>
              </a:ext>
            </a:extLst>
          </p:cNvPr>
          <p:cNvSpPr txBox="1">
            <a:spLocks/>
          </p:cNvSpPr>
          <p:nvPr/>
        </p:nvSpPr>
        <p:spPr>
          <a:xfrm>
            <a:off x="609600" y="89701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56162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779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Custom Design</vt:lpstr>
      <vt:lpstr>ERS Title Page</vt:lpstr>
      <vt:lpstr>Session A-4 Discussion – Data Quality: Communication of Uncertainty in Official Statistics     Jeffrey M. Gonzalez Economic Research Service    2021 Federal Committee on Statistical Methodology Research and Policy Conference Tuesday, November 2, 2021</vt:lpstr>
      <vt:lpstr>Outline </vt:lpstr>
      <vt:lpstr>Trust as the Cornerstone of Federal Statistics and Evidence Building </vt:lpstr>
      <vt:lpstr>Communication of Uncertainty in Official Statistics </vt:lpstr>
      <vt:lpstr>Evaluating Uncertainty in Multiple Dimensions of Data Quality (Eltinge) </vt:lpstr>
      <vt:lpstr>More Fully Capturing Uncertainty Associated with Official Estimates (Young) </vt:lpstr>
      <vt:lpstr>Tailored Transparency: Public Trust vs. Reproducibility (Miller) </vt:lpstr>
      <vt:lpstr>Concluding remarks </vt:lpstr>
      <vt:lpstr>Jeffrey M. Gonzalez Research Mathematical Statistician Economic Research Service Jeffrey.Gonzalez@usda.gov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Jeffrey - REE-ERS, Washington, DC</dc:creator>
  <cp:lastModifiedBy>Gonzalez, Jeffrey - REE-ERS, Washington, DC</cp:lastModifiedBy>
  <cp:revision>81</cp:revision>
  <dcterms:created xsi:type="dcterms:W3CDTF">2021-10-08T18:41:09Z</dcterms:created>
  <dcterms:modified xsi:type="dcterms:W3CDTF">2021-10-28T02:02:39Z</dcterms:modified>
</cp:coreProperties>
</file>