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0" r:id="rId5"/>
  </p:sldMasterIdLst>
  <p:notesMasterIdLst>
    <p:notesMasterId r:id="rId33"/>
  </p:notesMasterIdLst>
  <p:handoutMasterIdLst>
    <p:handoutMasterId r:id="rId34"/>
  </p:handoutMasterIdLst>
  <p:sldIdLst>
    <p:sldId id="256" r:id="rId6"/>
    <p:sldId id="267" r:id="rId7"/>
    <p:sldId id="286" r:id="rId8"/>
    <p:sldId id="284" r:id="rId9"/>
    <p:sldId id="290" r:id="rId10"/>
    <p:sldId id="289" r:id="rId11"/>
    <p:sldId id="287" r:id="rId12"/>
    <p:sldId id="288" r:id="rId13"/>
    <p:sldId id="291" r:id="rId14"/>
    <p:sldId id="293" r:id="rId15"/>
    <p:sldId id="294" r:id="rId16"/>
    <p:sldId id="299" r:id="rId17"/>
    <p:sldId id="300" r:id="rId18"/>
    <p:sldId id="303" r:id="rId19"/>
    <p:sldId id="301" r:id="rId20"/>
    <p:sldId id="302" r:id="rId21"/>
    <p:sldId id="310" r:id="rId22"/>
    <p:sldId id="304" r:id="rId23"/>
    <p:sldId id="305" r:id="rId24"/>
    <p:sldId id="306" r:id="rId25"/>
    <p:sldId id="307" r:id="rId26"/>
    <p:sldId id="308" r:id="rId27"/>
    <p:sldId id="309" r:id="rId28"/>
    <p:sldId id="314" r:id="rId29"/>
    <p:sldId id="312" r:id="rId30"/>
    <p:sldId id="313" r:id="rId31"/>
    <p:sldId id="27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2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B6F"/>
    <a:srgbClr val="007D96"/>
    <a:srgbClr val="056C8A"/>
    <a:srgbClr val="008897"/>
    <a:srgbClr val="15BBAD"/>
    <a:srgbClr val="16B6A9"/>
    <a:srgbClr val="14AEA7"/>
    <a:srgbClr val="12A8A5"/>
    <a:srgbClr val="073C72"/>
    <a:srgbClr val="006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2" autoAdjust="0"/>
    <p:restoredTop sz="92430" autoAdjust="0"/>
  </p:normalViewPr>
  <p:slideViewPr>
    <p:cSldViewPr snapToGrid="0" showGuides="1">
      <p:cViewPr varScale="1">
        <p:scale>
          <a:sx n="103" d="100"/>
          <a:sy n="103" d="100"/>
        </p:scale>
        <p:origin x="634" y="67"/>
      </p:cViewPr>
      <p:guideLst>
        <p:guide orient="horz" pos="3132"/>
        <p:guide pos="5280"/>
      </p:guideLst>
    </p:cSldViewPr>
  </p:slideViewPr>
  <p:outlineViewPr>
    <p:cViewPr>
      <p:scale>
        <a:sx n="33" d="100"/>
        <a:sy n="33" d="100"/>
      </p:scale>
      <p:origin x="0" y="-7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16CC0F-3E16-0C48-83CA-42351AB273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66B4D-25CD-B84F-B100-CC511C7837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B6791-5CE1-A144-85FF-3A54CAE88D2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8D97-C13F-9A44-B1BB-58F9D4ACE3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0AA9A-5A4B-F74E-961A-420255C92E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8CFC7-FC2D-434B-8AF3-3B8FD6DD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B285-EC0E-42D8-88C4-3625BAF16DB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0036-C79D-4A47-ABEA-AB9642CF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6.6%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8.2%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7.3%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6.6%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8.2%</a:t>
            </a:r>
            <a:r>
              <a:rPr lang="en-US" dirty="0" smtClean="0"/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7.3%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stat.com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stat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&quot; &quot;">
            <a:extLst>
              <a:ext uri="{FF2B5EF4-FFF2-40B4-BE49-F238E27FC236}">
                <a16:creationId xmlns:a16="http://schemas.microsoft.com/office/drawing/2014/main" id="{2ED7280E-D409-D04B-88E4-78C9B5441976}"/>
              </a:ext>
            </a:extLst>
          </p:cNvPr>
          <p:cNvGrpSpPr/>
          <p:nvPr userDrawn="1"/>
        </p:nvGrpSpPr>
        <p:grpSpPr>
          <a:xfrm>
            <a:off x="0" y="2"/>
            <a:ext cx="9144000" cy="5143498"/>
            <a:chOff x="0" y="2"/>
            <a:chExt cx="9144000" cy="51434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5BE8B8-0177-9145-A917-4097C0B5BB18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654188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3EE1AC-5984-0645-8C3E-8805AF827819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8D4C6B-CF74-9849-88EE-2C4E68CB05D0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1" name="Picture 10" title="Improving Lives Through Research">
                <a:extLst>
                  <a:ext uri="{FF2B5EF4-FFF2-40B4-BE49-F238E27FC236}">
                    <a16:creationId xmlns:a16="http://schemas.microsoft.com/office/drawing/2014/main" id="{27E9EE3D-6D6A-444B-A2B3-7B222EE1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B26D8FB-442B-ED4E-82A5-0D49A8284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10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02" y="841772"/>
            <a:ext cx="6439980" cy="1790700"/>
          </a:xfrm>
        </p:spPr>
        <p:txBody>
          <a:bodyPr anchor="b">
            <a:normAutofit/>
          </a:bodyPr>
          <a:lstStyle>
            <a:lvl1pPr algn="l">
              <a:lnSpc>
                <a:spcPts val="27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02" y="2967310"/>
            <a:ext cx="7378998" cy="97604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001" y="4504634"/>
            <a:ext cx="2369620" cy="273844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3E24F3C-F575-47CE-9D23-633188FC88D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755647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839913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002" y="48044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C6D26-330E-D749-95F6-3076199458CB}"/>
              </a:ext>
            </a:extLst>
          </p:cNvPr>
          <p:cNvGrpSpPr/>
          <p:nvPr userDrawn="1"/>
        </p:nvGrpSpPr>
        <p:grpSpPr>
          <a:xfrm>
            <a:off x="0" y="0"/>
            <a:ext cx="9143999" cy="516499"/>
            <a:chOff x="0" y="0"/>
            <a:chExt cx="9143999" cy="51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7729C-A0E5-DD4E-B302-A5199C453A68}"/>
                </a:ext>
              </a:extLst>
            </p:cNvPr>
            <p:cNvSpPr/>
            <p:nvPr userDrawn="1"/>
          </p:nvSpPr>
          <p:spPr>
            <a:xfrm>
              <a:off x="0" y="0"/>
              <a:ext cx="9143999" cy="516499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Westat - Improving Lives Through Research">
              <a:extLst>
                <a:ext uri="{FF2B5EF4-FFF2-40B4-BE49-F238E27FC236}">
                  <a16:creationId xmlns:a16="http://schemas.microsoft.com/office/drawing/2014/main" id="{575671A5-6676-8349-8C0D-E7F9BE89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69" y="56797"/>
              <a:ext cx="1197610" cy="3853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10865-5593-5140-8CD9-DE465C089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93" y="149407"/>
              <a:ext cx="2228850" cy="257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2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DISCLAIMER-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755647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839913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52616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C6D26-330E-D749-95F6-3076199458CB}"/>
              </a:ext>
            </a:extLst>
          </p:cNvPr>
          <p:cNvGrpSpPr/>
          <p:nvPr userDrawn="1"/>
        </p:nvGrpSpPr>
        <p:grpSpPr>
          <a:xfrm>
            <a:off x="0" y="0"/>
            <a:ext cx="9143999" cy="516499"/>
            <a:chOff x="0" y="0"/>
            <a:chExt cx="9143999" cy="51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7729C-A0E5-DD4E-B302-A5199C453A68}"/>
                </a:ext>
              </a:extLst>
            </p:cNvPr>
            <p:cNvSpPr/>
            <p:nvPr userDrawn="1"/>
          </p:nvSpPr>
          <p:spPr>
            <a:xfrm>
              <a:off x="0" y="0"/>
              <a:ext cx="9143999" cy="516499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Westat - Improving Lives Through Research">
              <a:extLst>
                <a:ext uri="{FF2B5EF4-FFF2-40B4-BE49-F238E27FC236}">
                  <a16:creationId xmlns:a16="http://schemas.microsoft.com/office/drawing/2014/main" id="{575671A5-6676-8349-8C0D-E7F9BE89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69" y="56797"/>
              <a:ext cx="1197610" cy="3853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10865-5593-5140-8CD9-DE465C089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93" y="149407"/>
              <a:ext cx="2228850" cy="25755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A37831-0DB2-B64D-B5E7-A47D0B10F9CC}"/>
              </a:ext>
            </a:extLst>
          </p:cNvPr>
          <p:cNvSpPr txBox="1"/>
          <p:nvPr userDrawn="1"/>
        </p:nvSpPr>
        <p:spPr>
          <a:xfrm>
            <a:off x="0" y="-423946"/>
            <a:ext cx="914399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PHOTOGRAPHY LEGAL DISCLAIMER – DO NOT DELETE THIS SLIDE IF PRESENTATION INCLUDES PEOPLE IMAGES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605D2B-D784-9748-AFA6-2A276030AC0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8650" y="4760633"/>
            <a:ext cx="6360874" cy="28063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&quot; &quot;">
            <a:extLst>
              <a:ext uri="{FF2B5EF4-FFF2-40B4-BE49-F238E27FC236}">
                <a16:creationId xmlns:a16="http://schemas.microsoft.com/office/drawing/2014/main" id="{3F379A51-BB37-3D4F-A6AD-66B3920040E6}"/>
              </a:ext>
            </a:extLst>
          </p:cNvPr>
          <p:cNvSpPr/>
          <p:nvPr userDrawn="1"/>
        </p:nvSpPr>
        <p:spPr>
          <a:xfrm>
            <a:off x="0" y="179883"/>
            <a:ext cx="9144000" cy="632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7985"/>
            <a:ext cx="2949178" cy="1166649"/>
          </a:xfrm>
        </p:spPr>
        <p:txBody>
          <a:bodyPr anchor="b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179884"/>
            <a:ext cx="5256609" cy="461399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7298"/>
            <a:ext cx="2949178" cy="2334816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EDC-A76D-492D-B897-5D03996AFB44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AC5-801D-4D0A-BD82-DB51D6F7984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26718"/>
            <a:ext cx="1971675" cy="3806005"/>
          </a:xfrm>
        </p:spPr>
        <p:txBody>
          <a:bodyPr vert="eaVert"/>
          <a:lstStyle>
            <a:lvl1pPr>
              <a:defRPr>
                <a:solidFill>
                  <a:srgbClr val="0A3B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26718"/>
            <a:ext cx="5800725" cy="380600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306-67A6-47D8-A62D-4DBC5CF1666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&quot; &quot;">
            <a:extLst>
              <a:ext uri="{FF2B5EF4-FFF2-40B4-BE49-F238E27FC236}">
                <a16:creationId xmlns:a16="http://schemas.microsoft.com/office/drawing/2014/main" id="{2ED7280E-D409-D04B-88E4-78C9B5441976}"/>
              </a:ext>
            </a:extLst>
          </p:cNvPr>
          <p:cNvGrpSpPr/>
          <p:nvPr userDrawn="1"/>
        </p:nvGrpSpPr>
        <p:grpSpPr>
          <a:xfrm>
            <a:off x="0" y="2"/>
            <a:ext cx="9144000" cy="4778476"/>
            <a:chOff x="0" y="2"/>
            <a:chExt cx="9144000" cy="47784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5BE8B8-0177-9145-A917-4097C0B5BB18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289166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3EE1AC-5984-0645-8C3E-8805AF827819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8D4C6B-CF74-9849-88EE-2C4E68CB05D0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1" name="Picture 10" title="Improving Lives Through Research">
                <a:extLst>
                  <a:ext uri="{FF2B5EF4-FFF2-40B4-BE49-F238E27FC236}">
                    <a16:creationId xmlns:a16="http://schemas.microsoft.com/office/drawing/2014/main" id="{27E9EE3D-6D6A-444B-A2B3-7B222EE1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B26D8FB-442B-ED4E-82A5-0D49A8284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10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02" y="841772"/>
            <a:ext cx="6439980" cy="1790700"/>
          </a:xfrm>
        </p:spPr>
        <p:txBody>
          <a:bodyPr anchor="b">
            <a:normAutofit/>
          </a:bodyPr>
          <a:lstStyle>
            <a:lvl1pPr algn="l">
              <a:lnSpc>
                <a:spcPts val="27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02" y="2967310"/>
            <a:ext cx="7378998" cy="97604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001" y="4504634"/>
            <a:ext cx="2369620" cy="273844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3E24F3C-F575-47CE-9D23-633188FC88D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ark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F293EC-DC44-F54B-824D-F99329283B7B}"/>
              </a:ext>
            </a:extLst>
          </p:cNvPr>
          <p:cNvSpPr/>
          <p:nvPr userDrawn="1"/>
        </p:nvSpPr>
        <p:spPr>
          <a:xfrm>
            <a:off x="0" y="489312"/>
            <a:ext cx="9143999" cy="4654188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68C4AC-12D0-604A-B616-576D7C5DB26F}"/>
              </a:ext>
            </a:extLst>
          </p:cNvPr>
          <p:cNvGrpSpPr/>
          <p:nvPr userDrawn="1"/>
        </p:nvGrpSpPr>
        <p:grpSpPr>
          <a:xfrm>
            <a:off x="0" y="2"/>
            <a:ext cx="9144000" cy="506932"/>
            <a:chOff x="0" y="2"/>
            <a:chExt cx="9144000" cy="5069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D2E4C3-920D-2843-94C6-D74267F5D347}"/>
                </a:ext>
              </a:extLst>
            </p:cNvPr>
            <p:cNvSpPr/>
            <p:nvPr/>
          </p:nvSpPr>
          <p:spPr>
            <a:xfrm>
              <a:off x="0" y="2"/>
              <a:ext cx="9144000" cy="506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24" name="Picture 23" title="Improving Lives Through Research">
              <a:extLst>
                <a:ext uri="{FF2B5EF4-FFF2-40B4-BE49-F238E27FC236}">
                  <a16:creationId xmlns:a16="http://schemas.microsoft.com/office/drawing/2014/main" id="{0E3B4E59-14A9-B547-A407-C1A3B5CE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25" name="Picture 24" descr="Westat - Improving Lives Through Research">
              <a:extLst>
                <a:ext uri="{FF2B5EF4-FFF2-40B4-BE49-F238E27FC236}">
                  <a16:creationId xmlns:a16="http://schemas.microsoft.com/office/drawing/2014/main" id="{64E764B4-3219-7A4B-A767-BB5BAE96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25CFD-5267-C443-8BC4-373BA24E65F0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3888" y="1287559"/>
            <a:ext cx="6306633" cy="185979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5736C-EF96-4BD1-AFB0-D4F1E308D5A9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95B9D-00D7-074C-AD20-45378AC83B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3889-CF43-483A-843B-AED81E8E3E84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0"/>
            <a:ext cx="7886700" cy="67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5678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74716"/>
            <a:ext cx="3868340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5678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74716"/>
            <a:ext cx="3887391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2C5-180A-4413-A85B-6745D8DD6E7A}" type="datetime1">
              <a:rPr lang="en-US" smtClean="0"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n with Highlight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55A25B-9018-7244-A684-74118ADCC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45" y="810584"/>
            <a:ext cx="8144055" cy="420688"/>
          </a:xfrm>
        </p:spPr>
        <p:txBody>
          <a:bodyPr/>
          <a:lstStyle>
            <a:lvl1pPr marL="57150" indent="0">
              <a:buFont typeface="Arial" panose="020B0604020202020204" pitchFamily="34" charset="0"/>
              <a:buNone/>
              <a:defRPr sz="1500"/>
            </a:lvl1pPr>
            <a:lvl2pPr marL="288925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1028700" indent="0">
              <a:buFont typeface="Arial" panose="020B0604020202020204" pitchFamily="34" charset="0"/>
              <a:buNone/>
              <a:defRPr sz="1400"/>
            </a:lvl4pPr>
            <a:lvl5pPr marL="13716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7B277E59-379D-E04B-814E-390776885C3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2299" y="1431985"/>
            <a:ext cx="6416855" cy="3646334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466CF-5788-1F46-9E6F-D7EBC715A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8584" y="1591056"/>
            <a:ext cx="1920873" cy="2181564"/>
          </a:xfrm>
          <a:solidFill>
            <a:schemeClr val="bg1">
              <a:alpha val="12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tIns="91440" bIns="182880" anchor="ctr" anchorCtr="0"/>
          <a:lstStyle>
            <a:lvl1pPr marL="57150" indent="0">
              <a:lnSpc>
                <a:spcPct val="110000"/>
              </a:lnSpc>
              <a:buNone/>
              <a:defRPr sz="1300"/>
            </a:lvl1pPr>
            <a:lvl2pPr marL="288925" indent="0">
              <a:buNone/>
              <a:defRPr/>
            </a:lvl2pPr>
            <a:lvl3pPr marL="4572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 descr="&quot; &quot;">
            <a:extLst>
              <a:ext uri="{FF2B5EF4-FFF2-40B4-BE49-F238E27FC236}">
                <a16:creationId xmlns:a16="http://schemas.microsoft.com/office/drawing/2014/main" id="{C9460DD9-53F6-F84C-BB9A-6020BC05B803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 tooltip="Westat Home Page"/>
            <a:extLst>
              <a:ext uri="{FF2B5EF4-FFF2-40B4-BE49-F238E27FC236}">
                <a16:creationId xmlns:a16="http://schemas.microsoft.com/office/drawing/2014/main" id="{87412E47-3D57-544A-ADFF-3F1F83F08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&quot; &quot;"/>
          <p:cNvSpPr/>
          <p:nvPr userDrawn="1"/>
        </p:nvSpPr>
        <p:spPr>
          <a:xfrm>
            <a:off x="0" y="0"/>
            <a:ext cx="9144000" cy="783107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3108"/>
            <a:ext cx="1905103" cy="1101970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35079"/>
            <a:ext cx="2089913" cy="2166662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65" y="854791"/>
            <a:ext cx="5491976" cy="342277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8923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2174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146440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002" y="48044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CAA0EB-9E1F-FB42-8E74-5D76E2AB5109}"/>
              </a:ext>
            </a:extLst>
          </p:cNvPr>
          <p:cNvGrpSpPr/>
          <p:nvPr userDrawn="1"/>
        </p:nvGrpSpPr>
        <p:grpSpPr>
          <a:xfrm>
            <a:off x="562710" y="116975"/>
            <a:ext cx="8300737" cy="278759"/>
            <a:chOff x="562710" y="116975"/>
            <a:chExt cx="8300737" cy="278759"/>
          </a:xfrm>
        </p:grpSpPr>
        <p:pic>
          <p:nvPicPr>
            <p:cNvPr id="17" name="Picture 16" descr="&quot; &quot;">
              <a:extLst>
                <a:ext uri="{FF2B5EF4-FFF2-40B4-BE49-F238E27FC236}">
                  <a16:creationId xmlns:a16="http://schemas.microsoft.com/office/drawing/2014/main" id="{0CCFE12F-3B87-774C-92E7-FE53923C85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18" name="Picture 17" descr="Westat - Improving Lives Through Research">
              <a:extLst>
                <a:ext uri="{FF2B5EF4-FFF2-40B4-BE49-F238E27FC236}">
                  <a16:creationId xmlns:a16="http://schemas.microsoft.com/office/drawing/2014/main" id="{7194FD4A-A918-E144-989A-4A07A6650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3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DISCLAIMER-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2169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146435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52616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37831-0DB2-B64D-B5E7-A47D0B10F9CC}"/>
              </a:ext>
            </a:extLst>
          </p:cNvPr>
          <p:cNvSpPr txBox="1"/>
          <p:nvPr userDrawn="1"/>
        </p:nvSpPr>
        <p:spPr>
          <a:xfrm>
            <a:off x="0" y="-423946"/>
            <a:ext cx="914399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PHOTOGRAPHY LEGAL DISCLAIMER – DO NOT DELETE THIS SLIDE IF PRESENTATION INCLUDES PEOPLE IMAGES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605D2B-D784-9748-AFA6-2A276030AC0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8650" y="4760633"/>
            <a:ext cx="6360874" cy="28063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86DFD-2598-FF48-8C10-370B0AD880F2}"/>
              </a:ext>
            </a:extLst>
          </p:cNvPr>
          <p:cNvGrpSpPr/>
          <p:nvPr userDrawn="1"/>
        </p:nvGrpSpPr>
        <p:grpSpPr>
          <a:xfrm>
            <a:off x="562710" y="116975"/>
            <a:ext cx="8300737" cy="278759"/>
            <a:chOff x="562710" y="116975"/>
            <a:chExt cx="8300737" cy="278759"/>
          </a:xfrm>
        </p:grpSpPr>
        <p:pic>
          <p:nvPicPr>
            <p:cNvPr id="20" name="Picture 19" descr="&quot; &quot;">
              <a:extLst>
                <a:ext uri="{FF2B5EF4-FFF2-40B4-BE49-F238E27FC236}">
                  <a16:creationId xmlns:a16="http://schemas.microsoft.com/office/drawing/2014/main" id="{E8523724-5A45-9E45-A91C-FE34B1C5EB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21" name="Picture 20" descr="Westat - Improving Lives Through Research">
              <a:extLst>
                <a:ext uri="{FF2B5EF4-FFF2-40B4-BE49-F238E27FC236}">
                  <a16:creationId xmlns:a16="http://schemas.microsoft.com/office/drawing/2014/main" id="{0BAB948C-6D35-3C4A-9243-3B6A18BB86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6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&quot; &quot;">
            <a:extLst>
              <a:ext uri="{FF2B5EF4-FFF2-40B4-BE49-F238E27FC236}">
                <a16:creationId xmlns:a16="http://schemas.microsoft.com/office/drawing/2014/main" id="{3F379A51-BB37-3D4F-A6AD-66B3920040E6}"/>
              </a:ext>
            </a:extLst>
          </p:cNvPr>
          <p:cNvSpPr/>
          <p:nvPr userDrawn="1"/>
        </p:nvSpPr>
        <p:spPr>
          <a:xfrm>
            <a:off x="0" y="0"/>
            <a:ext cx="9144000" cy="812431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7985"/>
            <a:ext cx="2949178" cy="1166649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0"/>
            <a:ext cx="5256609" cy="479387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7298"/>
            <a:ext cx="2949178" cy="2334816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EDC-A76D-492D-B897-5D03996AFB44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AC5-801D-4D0A-BD82-DB51D6F7984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&quot; &quot;">
            <a:extLst>
              <a:ext uri="{FF2B5EF4-FFF2-40B4-BE49-F238E27FC236}">
                <a16:creationId xmlns:a16="http://schemas.microsoft.com/office/drawing/2014/main" id="{B2BA9CFC-518F-F848-8665-3FFE8C8B91D2}"/>
              </a:ext>
            </a:extLst>
          </p:cNvPr>
          <p:cNvSpPr/>
          <p:nvPr userDrawn="1"/>
        </p:nvSpPr>
        <p:spPr>
          <a:xfrm>
            <a:off x="0" y="0"/>
            <a:ext cx="9143999" cy="720247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306-67A6-47D8-A62D-4DBC5CF1666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&quot; &quot;">
            <a:extLst>
              <a:ext uri="{FF2B5EF4-FFF2-40B4-BE49-F238E27FC236}">
                <a16:creationId xmlns:a16="http://schemas.microsoft.com/office/drawing/2014/main" id="{092BFE90-0EC7-8E49-A81D-742387D961E1}"/>
              </a:ext>
            </a:extLst>
          </p:cNvPr>
          <p:cNvGrpSpPr/>
          <p:nvPr userDrawn="1"/>
        </p:nvGrpSpPr>
        <p:grpSpPr>
          <a:xfrm>
            <a:off x="0" y="2"/>
            <a:ext cx="9144000" cy="4804473"/>
            <a:chOff x="0" y="2"/>
            <a:chExt cx="9144000" cy="4804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93F59E-76D3-C945-BA94-AE73A4E845AB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315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36DF3-4871-0A4A-8679-A67149E65C80}"/>
                </a:ext>
              </a:extLst>
            </p:cNvPr>
            <p:cNvSpPr/>
            <p:nvPr userDrawn="1"/>
          </p:nvSpPr>
          <p:spPr>
            <a:xfrm>
              <a:off x="1" y="489312"/>
              <a:ext cx="9143998" cy="2652787"/>
            </a:xfrm>
            <a:prstGeom prst="rect">
              <a:avLst/>
            </a:prstGeom>
            <a:gradFill flip="none" rotWithShape="1">
              <a:gsLst>
                <a:gs pos="0">
                  <a:srgbClr val="00457F">
                    <a:alpha val="37000"/>
                  </a:srgbClr>
                </a:gs>
                <a:gs pos="67000">
                  <a:srgbClr val="0A3B6F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4E9D93-961A-4540-A354-69AC06D60A9E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4FC5CE-57D9-134F-950B-1C7795D90D41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A6B0FCE-D38A-2F48-A18D-9D168555A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1" name="Picture 10" descr="Westat - Improving Lives Through Research">
                <a:extLst>
                  <a:ext uri="{FF2B5EF4-FFF2-40B4-BE49-F238E27FC236}">
                    <a16:creationId xmlns:a16="http://schemas.microsoft.com/office/drawing/2014/main" id="{6BB25270-E695-4142-804D-EADECA81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09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7559"/>
            <a:ext cx="6306633" cy="185979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A3B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073C7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36C-EF96-4BD1-AFB0-D4F1E308D5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3889-CF43-483A-843B-AED81E8E3E84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-1"/>
            <a:ext cx="7886700" cy="69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5678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74716"/>
            <a:ext cx="3868340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5678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74716"/>
            <a:ext cx="3887391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2C5-180A-4413-A85B-6745D8DD6E7A}" type="datetime1">
              <a:rPr lang="en-US" smtClean="0"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n with Highlight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55A25B-9018-7244-A684-74118ADCC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45" y="810584"/>
            <a:ext cx="8144055" cy="420688"/>
          </a:xfrm>
        </p:spPr>
        <p:txBody>
          <a:bodyPr/>
          <a:lstStyle>
            <a:lvl1pPr marL="57150" indent="0">
              <a:buFont typeface="Arial" panose="020B0604020202020204" pitchFamily="34" charset="0"/>
              <a:buNone/>
              <a:defRPr sz="1500"/>
            </a:lvl1pPr>
            <a:lvl2pPr marL="288925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1028700" indent="0">
              <a:buFont typeface="Arial" panose="020B0604020202020204" pitchFamily="34" charset="0"/>
              <a:buNone/>
              <a:defRPr sz="1400"/>
            </a:lvl4pPr>
            <a:lvl5pPr marL="13716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7B277E59-379D-E04B-814E-390776885C3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2299" y="1431985"/>
            <a:ext cx="6416855" cy="3646334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466CF-5788-1F46-9E6F-D7EBC715A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8584" y="1591056"/>
            <a:ext cx="1920873" cy="2181564"/>
          </a:xfrm>
          <a:solidFill>
            <a:srgbClr val="0A3B6F">
              <a:alpha val="10000"/>
            </a:srgbClr>
          </a:solidFill>
          <a:ln>
            <a:solidFill>
              <a:srgbClr val="0A3B6F"/>
            </a:solidFill>
          </a:ln>
        </p:spPr>
        <p:txBody>
          <a:bodyPr tIns="91440" bIns="182880" anchor="ctr" anchorCtr="0"/>
          <a:lstStyle>
            <a:lvl1pPr marL="57150" indent="0">
              <a:lnSpc>
                <a:spcPct val="110000"/>
              </a:lnSpc>
              <a:buNone/>
              <a:defRPr sz="1300"/>
            </a:lvl1pPr>
            <a:lvl2pPr marL="288925" indent="0">
              <a:buNone/>
              <a:defRPr/>
            </a:lvl2pPr>
            <a:lvl3pPr marL="4572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 descr="&quot; &quot;">
            <a:extLst>
              <a:ext uri="{FF2B5EF4-FFF2-40B4-BE49-F238E27FC236}">
                <a16:creationId xmlns:a16="http://schemas.microsoft.com/office/drawing/2014/main" id="{C9460DD9-53F6-F84C-BB9A-6020BC05B803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 tooltip="Westat Home Page"/>
            <a:extLst>
              <a:ext uri="{FF2B5EF4-FFF2-40B4-BE49-F238E27FC236}">
                <a16:creationId xmlns:a16="http://schemas.microsoft.com/office/drawing/2014/main" id="{87412E47-3D57-544A-ADFF-3F1F83F08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&quot; &quot;"/>
          <p:cNvSpPr/>
          <p:nvPr userDrawn="1"/>
        </p:nvSpPr>
        <p:spPr>
          <a:xfrm>
            <a:off x="0" y="179882"/>
            <a:ext cx="9144000" cy="60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3108"/>
            <a:ext cx="1905103" cy="1101970"/>
          </a:xfrm>
        </p:spPr>
        <p:txBody>
          <a:bodyPr anchor="t" anchorCtr="0"/>
          <a:lstStyle>
            <a:lvl1pPr>
              <a:defRPr sz="2400">
                <a:solidFill>
                  <a:srgbClr val="003C6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35079"/>
            <a:ext cx="2089913" cy="2166662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65" y="854791"/>
            <a:ext cx="5491976" cy="342277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D1E5-D5AF-48FC-99A4-77E2CEE8B111}" type="datetime1">
              <a:rPr lang="en-US" smtClean="0"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892367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westa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hyperlink" Target="https://www.westat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 &quot;">
            <a:extLst>
              <a:ext uri="{FF2B5EF4-FFF2-40B4-BE49-F238E27FC236}">
                <a16:creationId xmlns:a16="http://schemas.microsoft.com/office/drawing/2014/main" id="{D9C75A97-2C6D-5548-9CE6-5FABA4E3BADF}"/>
              </a:ext>
            </a:extLst>
          </p:cNvPr>
          <p:cNvSpPr/>
          <p:nvPr userDrawn="1"/>
        </p:nvSpPr>
        <p:spPr>
          <a:xfrm>
            <a:off x="0" y="0"/>
            <a:ext cx="9143999" cy="705891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450342" cy="69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5077"/>
            <a:ext cx="7886700" cy="357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2002" y="4804475"/>
            <a:ext cx="55039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3C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5303" y="4804475"/>
            <a:ext cx="10347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CF48-F3D1-4008-A2A3-10556D492621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804475"/>
            <a:ext cx="628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rgbClr val="003C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&quot; &quot;">
            <a:extLst>
              <a:ext uri="{FF2B5EF4-FFF2-40B4-BE49-F238E27FC236}">
                <a16:creationId xmlns:a16="http://schemas.microsoft.com/office/drawing/2014/main" id="{70064890-3E76-1843-BBB2-112D3E03584E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16" tooltip="Westat Home Page"/>
            <a:extLst>
              <a:ext uri="{FF2B5EF4-FFF2-40B4-BE49-F238E27FC236}">
                <a16:creationId xmlns:a16="http://schemas.microsoft.com/office/drawing/2014/main" id="{0F6AD87D-4964-D944-8F31-D9BF6E508A1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7" r:id="rId6"/>
    <p:sldLayoutId id="2147483666" r:id="rId7"/>
    <p:sldLayoutId id="2147483685" r:id="rId8"/>
    <p:sldLayoutId id="2147483668" r:id="rId9"/>
    <p:sldLayoutId id="2147483675" r:id="rId10"/>
    <p:sldLayoutId id="2147483689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34950" indent="-177800" algn="l" defTabSz="685800" rtl="0" eaLnBrk="1" latinLnBrk="0" hangingPunct="1">
        <a:lnSpc>
          <a:spcPts val="2000"/>
        </a:lnSpc>
        <a:spcBef>
          <a:spcPts val="750"/>
        </a:spcBef>
        <a:spcAft>
          <a:spcPts val="600"/>
        </a:spcAft>
        <a:buClr>
          <a:srgbClr val="0A3B6F"/>
        </a:buClr>
        <a:buSzPct val="100000"/>
        <a:buFont typeface="Zapf Dingbats"/>
        <a:buChar char="❯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-168275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rgbClr val="0A3B6F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87388" indent="-230188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rgbClr val="073C72"/>
        </a:buClr>
        <a:buFont typeface=".PingFang SC Regular"/>
        <a:buChar char="－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ts val="192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4" orient="horz" pos="660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8" orient="horz" pos="3132" userDrawn="1">
          <p15:clr>
            <a:srgbClr val="F26B43"/>
          </p15:clr>
        </p15:guide>
        <p15:guide id="9" pos="4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 &quot;">
            <a:extLst>
              <a:ext uri="{FF2B5EF4-FFF2-40B4-BE49-F238E27FC236}">
                <a16:creationId xmlns:a16="http://schemas.microsoft.com/office/drawing/2014/main" id="{D9C75A97-2C6D-5548-9CE6-5FABA4E3BADF}"/>
              </a:ext>
            </a:extLst>
          </p:cNvPr>
          <p:cNvSpPr/>
          <p:nvPr userDrawn="1"/>
        </p:nvSpPr>
        <p:spPr>
          <a:xfrm flipV="1">
            <a:off x="0" y="705891"/>
            <a:ext cx="9143999" cy="4481385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450342" cy="69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5077"/>
            <a:ext cx="7886700" cy="357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2002" y="4804475"/>
            <a:ext cx="55039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5303" y="4804475"/>
            <a:ext cx="10347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75C5CF48-F3D1-4008-A2A3-10556D49262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804475"/>
            <a:ext cx="628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&quot; &quot;">
            <a:extLst>
              <a:ext uri="{FF2B5EF4-FFF2-40B4-BE49-F238E27FC236}">
                <a16:creationId xmlns:a16="http://schemas.microsoft.com/office/drawing/2014/main" id="{70064890-3E76-1843-BBB2-112D3E03584E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16" tooltip="Westat Home Page"/>
            <a:extLst>
              <a:ext uri="{FF2B5EF4-FFF2-40B4-BE49-F238E27FC236}">
                <a16:creationId xmlns:a16="http://schemas.microsoft.com/office/drawing/2014/main" id="{0F6AD87D-4964-D944-8F31-D9BF6E508A1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5" r:id="rId4"/>
    <p:sldLayoutId id="2147483697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rgbClr val="0A3B6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34950" indent="-177800" algn="l" defTabSz="685800" rtl="0" eaLnBrk="1" latinLnBrk="0" hangingPunct="1">
        <a:lnSpc>
          <a:spcPts val="2000"/>
        </a:lnSpc>
        <a:spcBef>
          <a:spcPts val="750"/>
        </a:spcBef>
        <a:spcAft>
          <a:spcPts val="600"/>
        </a:spcAft>
        <a:buClr>
          <a:schemeClr val="bg1"/>
        </a:buClr>
        <a:buSzPct val="100000"/>
        <a:buFont typeface="Zapf Dingbats"/>
        <a:buChar char="❯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-168275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87388" indent="-230188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chemeClr val="bg1"/>
        </a:buClr>
        <a:buFont typeface=".PingFang SC Regular"/>
        <a:buChar char="－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ts val="192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4" orient="horz" pos="660">
          <p15:clr>
            <a:srgbClr val="F26B43"/>
          </p15:clr>
        </p15:guide>
        <p15:guide id="6" orient="horz" pos="1620">
          <p15:clr>
            <a:srgbClr val="F26B43"/>
          </p15:clr>
        </p15:guide>
        <p15:guide id="8" orient="horz" pos="3132">
          <p15:clr>
            <a:srgbClr val="F26B43"/>
          </p15:clr>
        </p15:guide>
        <p15:guide id="9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ingyan@Westat.co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stat - Improving Lives Through Research">
            <a:extLst>
              <a:ext uri="{FF2B5EF4-FFF2-40B4-BE49-F238E27FC236}">
                <a16:creationId xmlns:a16="http://schemas.microsoft.com/office/drawing/2014/main" id="{2388D5FD-FC4D-2246-97DA-3379E0A0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" y="117383"/>
            <a:ext cx="1061240" cy="277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Meta-Analysis of the Impact of Number of Contact Attempts on Response Rates and Web Completion Rates in Multimode Surveys 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Ting Yan</a:t>
            </a:r>
          </a:p>
          <a:p>
            <a:r>
              <a:rPr lang="en-US" dirty="0" smtClean="0"/>
              <a:t>Westat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195" y="4676078"/>
            <a:ext cx="234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November 2, 2021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Meta-analysis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effect size by type of multimode designs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𝐸𝑆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𝐸𝑆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Moderator analysis</a:t>
                </a:r>
              </a:p>
              <a:p>
                <a:pPr lvl="1"/>
                <a:r>
                  <a:rPr lang="en-US" dirty="0" smtClean="0"/>
                  <a:t>design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7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Response rates by type of multimode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4" y="840274"/>
            <a:ext cx="3276376" cy="3577646"/>
          </a:xfrm>
        </p:spPr>
        <p:txBody>
          <a:bodyPr/>
          <a:lstStyle/>
          <a:p>
            <a:r>
              <a:rPr lang="en-US" dirty="0" smtClean="0"/>
              <a:t>Concurrent mail/web designs:</a:t>
            </a:r>
          </a:p>
          <a:p>
            <a:pPr lvl="1"/>
            <a:r>
              <a:rPr lang="en-US" dirty="0" smtClean="0"/>
              <a:t>28 effect sizes nested in 17 studies nested in 14 papers</a:t>
            </a:r>
          </a:p>
          <a:p>
            <a:r>
              <a:rPr lang="en-US" dirty="0" smtClean="0"/>
              <a:t>Sequential mail/web:</a:t>
            </a:r>
          </a:p>
          <a:p>
            <a:pPr lvl="1"/>
            <a:r>
              <a:rPr lang="en-US" dirty="0"/>
              <a:t>15 effect sizes nested in 11 studies nested in 10 papers </a:t>
            </a:r>
            <a:endParaRPr lang="en-US" dirty="0" smtClean="0"/>
          </a:p>
          <a:p>
            <a:r>
              <a:rPr lang="en-US" dirty="0" smtClean="0"/>
              <a:t>Sequential web/mail:</a:t>
            </a:r>
          </a:p>
          <a:p>
            <a:pPr lvl="1"/>
            <a:r>
              <a:rPr lang="en-US" dirty="0" smtClean="0"/>
              <a:t>70 </a:t>
            </a:r>
            <a:r>
              <a:rPr lang="en-US" dirty="0"/>
              <a:t>effect sizes nested in </a:t>
            </a:r>
            <a:r>
              <a:rPr lang="en-US" dirty="0" smtClean="0"/>
              <a:t>34 </a:t>
            </a:r>
            <a:r>
              <a:rPr lang="en-US" dirty="0"/>
              <a:t>studies nested in </a:t>
            </a:r>
            <a:r>
              <a:rPr lang="en-US" dirty="0" smtClean="0"/>
              <a:t>26 </a:t>
            </a:r>
            <a:r>
              <a:rPr lang="en-US" dirty="0"/>
              <a:t>papers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20" y="693279"/>
            <a:ext cx="5067289" cy="43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Response rates by </a:t>
            </a:r>
            <a:r>
              <a:rPr lang="en-US" dirty="0" smtClean="0"/>
              <a:t>number of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6" y="856528"/>
            <a:ext cx="2590487" cy="3577646"/>
          </a:xfrm>
        </p:spPr>
        <p:txBody>
          <a:bodyPr/>
          <a:lstStyle/>
          <a:p>
            <a:r>
              <a:rPr lang="en-US" dirty="0" smtClean="0"/>
              <a:t>Ranging from 2 to 17</a:t>
            </a:r>
          </a:p>
          <a:p>
            <a:r>
              <a:rPr lang="en-US" dirty="0" smtClean="0"/>
              <a:t>Mode number of contacts</a:t>
            </a:r>
          </a:p>
          <a:p>
            <a:pPr lvl="1"/>
            <a:r>
              <a:rPr lang="en-US" dirty="0" smtClean="0"/>
              <a:t>Concurrent: 5</a:t>
            </a:r>
          </a:p>
          <a:p>
            <a:pPr lvl="1"/>
            <a:r>
              <a:rPr lang="en-US" dirty="0" smtClean="0"/>
              <a:t>Mail/web: 4</a:t>
            </a:r>
          </a:p>
          <a:p>
            <a:pPr lvl="1"/>
            <a:r>
              <a:rPr lang="en-US" dirty="0" smtClean="0"/>
              <a:t>Web/Mail: 4</a:t>
            </a:r>
          </a:p>
          <a:p>
            <a:r>
              <a:rPr lang="en-US" dirty="0" smtClean="0"/>
              <a:t>Overall effect</a:t>
            </a:r>
          </a:p>
          <a:p>
            <a:pPr lvl="1"/>
            <a:r>
              <a:rPr lang="en-US" dirty="0" smtClean="0"/>
              <a:t>0.12 (p&lt;.0001)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23" y="856528"/>
            <a:ext cx="6172152" cy="31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5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Response rates by </a:t>
            </a:r>
            <a:r>
              <a:rPr lang="en-US" dirty="0" smtClean="0"/>
              <a:t>pre-notification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59" y="987636"/>
            <a:ext cx="3201072" cy="3577646"/>
          </a:xfrm>
        </p:spPr>
        <p:txBody>
          <a:bodyPr/>
          <a:lstStyle/>
          <a:p>
            <a:r>
              <a:rPr lang="en-US" dirty="0" smtClean="0"/>
              <a:t>% sent a pre-notification letter:</a:t>
            </a:r>
          </a:p>
          <a:p>
            <a:pPr lvl="1"/>
            <a:r>
              <a:rPr lang="en-US" dirty="0" smtClean="0"/>
              <a:t>Concurrent: 61%</a:t>
            </a:r>
          </a:p>
          <a:p>
            <a:pPr lvl="1"/>
            <a:r>
              <a:rPr lang="en-US" dirty="0" smtClean="0"/>
              <a:t>Mail/web: 73%</a:t>
            </a:r>
          </a:p>
          <a:p>
            <a:pPr lvl="1"/>
            <a:r>
              <a:rPr lang="en-US" dirty="0" smtClean="0"/>
              <a:t>Web/Mail: 57%</a:t>
            </a:r>
          </a:p>
          <a:p>
            <a:r>
              <a:rPr lang="en-US" dirty="0" smtClean="0"/>
              <a:t>Overall effect</a:t>
            </a:r>
          </a:p>
          <a:p>
            <a:pPr lvl="1"/>
            <a:r>
              <a:rPr lang="en-US" dirty="0" smtClean="0"/>
              <a:t>0.29 (p&lt;.05)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30" y="793884"/>
            <a:ext cx="5273620" cy="31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Response rates by </a:t>
            </a:r>
            <a:r>
              <a:rPr lang="en-US" dirty="0" smtClean="0"/>
              <a:t>incentive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59" y="987636"/>
            <a:ext cx="3201072" cy="3577646"/>
          </a:xfrm>
        </p:spPr>
        <p:txBody>
          <a:bodyPr/>
          <a:lstStyle/>
          <a:p>
            <a:r>
              <a:rPr lang="en-US" dirty="0" smtClean="0"/>
              <a:t>% offered incentive</a:t>
            </a:r>
          </a:p>
          <a:p>
            <a:pPr lvl="1"/>
            <a:r>
              <a:rPr lang="en-US" dirty="0" smtClean="0"/>
              <a:t>Concurrent: 64%</a:t>
            </a:r>
          </a:p>
          <a:p>
            <a:pPr lvl="1"/>
            <a:r>
              <a:rPr lang="en-US" dirty="0" smtClean="0"/>
              <a:t>Mail/web: 73%</a:t>
            </a:r>
          </a:p>
          <a:p>
            <a:pPr lvl="1"/>
            <a:r>
              <a:rPr lang="en-US" dirty="0" smtClean="0"/>
              <a:t>Web/Mail: 44%</a:t>
            </a:r>
          </a:p>
          <a:p>
            <a:r>
              <a:rPr lang="en-US" dirty="0" smtClean="0"/>
              <a:t>Overall effect</a:t>
            </a:r>
          </a:p>
          <a:p>
            <a:pPr lvl="1"/>
            <a:r>
              <a:rPr lang="en-US" dirty="0" smtClean="0"/>
              <a:t>0.41 (p=.002)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14" y="767620"/>
            <a:ext cx="6143485" cy="34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Response rates by </a:t>
            </a:r>
            <a:r>
              <a:rPr lang="en-US" dirty="0" smtClean="0"/>
              <a:t>use of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59" y="987636"/>
            <a:ext cx="3201072" cy="3577646"/>
          </a:xfrm>
        </p:spPr>
        <p:txBody>
          <a:bodyPr/>
          <a:lstStyle/>
          <a:p>
            <a:r>
              <a:rPr lang="en-US" dirty="0" smtClean="0"/>
              <a:t>Email use</a:t>
            </a:r>
          </a:p>
          <a:p>
            <a:pPr lvl="1"/>
            <a:r>
              <a:rPr lang="en-US" dirty="0" smtClean="0"/>
              <a:t>Concurrent: 1 study used email reminder</a:t>
            </a:r>
          </a:p>
          <a:p>
            <a:pPr lvl="1"/>
            <a:r>
              <a:rPr lang="en-US" dirty="0" smtClean="0"/>
              <a:t>Mail/web: 1 study sent web survey via email</a:t>
            </a:r>
          </a:p>
          <a:p>
            <a:pPr lvl="1"/>
            <a:r>
              <a:rPr lang="en-US" dirty="0" smtClean="0"/>
              <a:t>Web/Mail:</a:t>
            </a:r>
          </a:p>
          <a:p>
            <a:pPr lvl="2"/>
            <a:r>
              <a:rPr lang="en-US" dirty="0" smtClean="0"/>
              <a:t>7%: email invitation</a:t>
            </a:r>
          </a:p>
          <a:p>
            <a:pPr lvl="2"/>
            <a:r>
              <a:rPr lang="en-US" dirty="0" smtClean="0"/>
              <a:t>14%: email reminder</a:t>
            </a:r>
          </a:p>
          <a:p>
            <a:pPr lvl="2"/>
            <a:r>
              <a:rPr lang="en-US" dirty="0" smtClean="0"/>
              <a:t>11%: both</a:t>
            </a:r>
          </a:p>
          <a:p>
            <a:pPr lvl="2"/>
            <a:r>
              <a:rPr lang="en-US" dirty="0" smtClean="0"/>
              <a:t>66%: did not use email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90" y="987636"/>
            <a:ext cx="5397514" cy="32442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925444" y="2483005"/>
            <a:ext cx="1672683" cy="29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Response rates by timing of second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9859" y="987636"/>
            <a:ext cx="2477042" cy="3577646"/>
          </a:xfrm>
        </p:spPr>
        <p:txBody>
          <a:bodyPr/>
          <a:lstStyle/>
          <a:p>
            <a:r>
              <a:rPr lang="en-US" dirty="0" smtClean="0"/>
              <a:t>Most studies offered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mode </a:t>
            </a:r>
            <a:r>
              <a:rPr lang="en-US" dirty="0" smtClean="0"/>
              <a:t>2 contacts after 1</a:t>
            </a:r>
            <a:r>
              <a:rPr lang="en-US" baseline="30000" dirty="0" smtClean="0"/>
              <a:t>st</a:t>
            </a:r>
            <a:r>
              <a:rPr lang="en-US" dirty="0" smtClean="0"/>
              <a:t> mode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57" y="987636"/>
            <a:ext cx="6317040" cy="37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9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/>
              <a:t>findings on Response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7237"/>
              </p:ext>
            </p:extLst>
          </p:nvPr>
        </p:nvGraphicFramePr>
        <p:xfrm>
          <a:off x="319762" y="693279"/>
          <a:ext cx="7567867" cy="420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418">
                  <a:extLst>
                    <a:ext uri="{9D8B030D-6E8A-4147-A177-3AD203B41FA5}">
                      <a16:colId xmlns:a16="http://schemas.microsoft.com/office/drawing/2014/main" val="1122751430"/>
                    </a:ext>
                  </a:extLst>
                </a:gridCol>
                <a:gridCol w="4886449">
                  <a:extLst>
                    <a:ext uri="{9D8B030D-6E8A-4147-A177-3AD203B41FA5}">
                      <a16:colId xmlns:a16="http://schemas.microsoft.com/office/drawing/2014/main" val="3748437049"/>
                    </a:ext>
                  </a:extLst>
                </a:gridCol>
              </a:tblGrid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 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Impact on Response</a:t>
                      </a:r>
                      <a:r>
                        <a:rPr lang="en-US" sz="1600" baseline="0" dirty="0" smtClean="0"/>
                        <a:t> Rate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73123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of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mail/web &gt; (concurrent = web/mail)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46198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contacts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76352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Pre-notification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41485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Incentive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concurrent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and </a:t>
                      </a:r>
                      <a:r>
                        <a:rPr lang="en-US" sz="1600" dirty="0" smtClean="0"/>
                        <a:t>web/mail: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mail/web</a:t>
                      </a:r>
                      <a:r>
                        <a:rPr lang="en-US" sz="1600" baseline="0" dirty="0" smtClean="0"/>
                        <a:t>: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06081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 (web/mail</a:t>
                      </a:r>
                      <a:r>
                        <a:rPr lang="en-US" sz="1600" baseline="0" dirty="0" smtClean="0"/>
                        <a:t> only)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 reminder: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19724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Timing</a:t>
                      </a:r>
                      <a:r>
                        <a:rPr lang="en-US" sz="1600" baseline="0" dirty="0" smtClean="0"/>
                        <a:t> of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mail/web: higher</a:t>
                      </a:r>
                      <a:r>
                        <a:rPr lang="en-US" sz="1600" baseline="0" dirty="0" smtClean="0"/>
                        <a:t> RR when </a:t>
                      </a:r>
                      <a:r>
                        <a:rPr lang="en-US" sz="1600" dirty="0" smtClean="0"/>
                        <a:t>offering</a:t>
                      </a:r>
                      <a:r>
                        <a:rPr lang="en-US" sz="1600" baseline="0" dirty="0" smtClean="0"/>
                        <a:t>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 1 or 2 contacts </a:t>
                      </a:r>
                      <a:r>
                        <a:rPr lang="en-US" sz="1600" baseline="0" dirty="0" smtClean="0"/>
                        <a:t>later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web/mail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higher RR when offering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 2 or 3 contacts later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72679"/>
                  </a:ext>
                </a:extLst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3977315" y="1665249"/>
            <a:ext cx="364273" cy="40144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77314" y="2111834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906429" y="2554115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0800000">
            <a:off x="4341587" y="2987250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988312" y="3385465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type </a:t>
            </a:r>
            <a:r>
              <a:rPr lang="en-US" smtClean="0"/>
              <a:t>of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96063"/>
            <a:ext cx="6535039" cy="39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number of contacts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" y="693280"/>
            <a:ext cx="7551931" cy="40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A59-5FF1-4F4C-8B45-2C31D3F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surveys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525D-7F69-F945-8A31-5FF42073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Multimode surveys are on the rise</a:t>
            </a:r>
          </a:p>
          <a:p>
            <a:pPr lvl="1"/>
            <a:r>
              <a:rPr lang="en-US" dirty="0" smtClean="0"/>
              <a:t>Using multiple modes to contact and to collect data from potential respondents</a:t>
            </a:r>
          </a:p>
          <a:p>
            <a:r>
              <a:rPr lang="en-US" dirty="0" smtClean="0"/>
              <a:t>Benefits (</a:t>
            </a:r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2018; Tourangeau </a:t>
            </a:r>
            <a:r>
              <a:rPr lang="en-US" dirty="0" smtClean="0"/>
              <a:t>2017):</a:t>
            </a:r>
          </a:p>
          <a:p>
            <a:pPr lvl="1"/>
            <a:r>
              <a:rPr lang="en-US" dirty="0" smtClean="0"/>
              <a:t>Improving coverage</a:t>
            </a:r>
          </a:p>
          <a:p>
            <a:pPr lvl="1"/>
            <a:r>
              <a:rPr lang="en-US" dirty="0" smtClean="0"/>
              <a:t>Increasing response rates</a:t>
            </a:r>
          </a:p>
          <a:p>
            <a:pPr lvl="1"/>
            <a:r>
              <a:rPr lang="en-US" dirty="0" smtClean="0"/>
              <a:t>Reducing cost</a:t>
            </a:r>
          </a:p>
          <a:p>
            <a:pPr lvl="1"/>
            <a:r>
              <a:rPr lang="en-US" dirty="0" smtClean="0"/>
              <a:t>Improving measurement</a:t>
            </a:r>
          </a:p>
          <a:p>
            <a:r>
              <a:rPr lang="en-US" dirty="0" smtClean="0"/>
              <a:t>COVID-19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0446-A0F1-0248-ACE3-20DAF8C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Pre-notification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5" y="762753"/>
            <a:ext cx="6373641" cy="38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Incentive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5" y="748491"/>
            <a:ext cx="6954914" cy="41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use of email </a:t>
            </a:r>
            <a:br>
              <a:rPr lang="en-US" dirty="0" smtClean="0"/>
            </a:br>
            <a:r>
              <a:rPr lang="en-US" dirty="0" smtClean="0"/>
              <a:t>(Sequential web/mail 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3" y="693279"/>
            <a:ext cx="7034403" cy="4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Web completion rates by timing </a:t>
            </a:r>
            <a:r>
              <a:rPr lang="en-US" dirty="0"/>
              <a:t>of second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2" y="693279"/>
            <a:ext cx="6653091" cy="40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3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/>
              <a:t>findings on web completion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2272"/>
              </p:ext>
            </p:extLst>
          </p:nvPr>
        </p:nvGraphicFramePr>
        <p:xfrm>
          <a:off x="133364" y="693279"/>
          <a:ext cx="7873213" cy="456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537">
                  <a:extLst>
                    <a:ext uri="{9D8B030D-6E8A-4147-A177-3AD203B41FA5}">
                      <a16:colId xmlns:a16="http://schemas.microsoft.com/office/drawing/2014/main" val="1122751430"/>
                    </a:ext>
                  </a:extLst>
                </a:gridCol>
                <a:gridCol w="5148676">
                  <a:extLst>
                    <a:ext uri="{9D8B030D-6E8A-4147-A177-3AD203B41FA5}">
                      <a16:colId xmlns:a16="http://schemas.microsoft.com/office/drawing/2014/main" val="2704908538"/>
                    </a:ext>
                  </a:extLst>
                </a:gridCol>
              </a:tblGrid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</a:t>
                      </a:r>
                      <a:r>
                        <a:rPr lang="en-US" sz="1600" baseline="0" dirty="0" smtClean="0"/>
                        <a:t>n Feature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Impact</a:t>
                      </a:r>
                      <a:r>
                        <a:rPr lang="en-US" sz="1600" baseline="0" dirty="0" smtClean="0"/>
                        <a:t> on w</a:t>
                      </a:r>
                      <a:r>
                        <a:rPr lang="en-US" sz="1600" dirty="0" smtClean="0"/>
                        <a:t>eb completion</a:t>
                      </a:r>
                      <a:r>
                        <a:rPr lang="en-US" sz="1600" baseline="0" dirty="0" smtClean="0"/>
                        <a:t> rate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73123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of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web/mail</a:t>
                      </a:r>
                      <a:r>
                        <a:rPr lang="en-US" sz="1600" baseline="0" dirty="0" smtClean="0"/>
                        <a:t> &gt; concurrent &gt; mail/web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46198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contacts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concurrent and web/mail</a:t>
                      </a:r>
                      <a:r>
                        <a:rPr lang="en-US" sz="1600" baseline="0" dirty="0" smtClean="0"/>
                        <a:t>: 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76352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Pre-notification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concurrent </a:t>
                      </a:r>
                      <a:r>
                        <a:rPr lang="en-US" sz="1600" dirty="0" smtClean="0"/>
                        <a:t>and mail/web: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web/mail</a:t>
                      </a:r>
                      <a:r>
                        <a:rPr lang="en-US" sz="1600" baseline="0" dirty="0" smtClean="0"/>
                        <a:t>: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41485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Incentive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concurrent </a:t>
                      </a:r>
                      <a:r>
                        <a:rPr lang="en-US" sz="1600" baseline="0" dirty="0" smtClean="0"/>
                        <a:t>and web/mail: 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mail/web</a:t>
                      </a:r>
                      <a:r>
                        <a:rPr lang="en-US" sz="1600" baseline="0" dirty="0" smtClean="0"/>
                        <a:t>: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06081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Email (web/mail</a:t>
                      </a:r>
                      <a:r>
                        <a:rPr lang="en-US" sz="1600" baseline="0" dirty="0" smtClean="0"/>
                        <a:t> only)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Email invitation+</a:t>
                      </a:r>
                      <a:r>
                        <a:rPr lang="en-US" sz="1600" baseline="0" dirty="0" smtClean="0"/>
                        <a:t> email reminder: 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73358"/>
                  </a:ext>
                </a:extLst>
              </a:tr>
              <a:tr h="463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Timing</a:t>
                      </a:r>
                      <a:r>
                        <a:rPr lang="en-US" sz="1600" baseline="0" dirty="0" smtClean="0"/>
                        <a:t> of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mail/web:</a:t>
                      </a:r>
                      <a:r>
                        <a:rPr lang="en-US" sz="1600" baseline="0" dirty="0" smtClean="0"/>
                        <a:t> higher WCR when offering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 1 contact later</a:t>
                      </a:r>
                    </a:p>
                    <a:p>
                      <a:r>
                        <a:rPr lang="en-US" sz="1600" baseline="0" dirty="0" smtClean="0"/>
                        <a:t>web/mail: higher WCR when offering 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mode 2 or 4+ contacts later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6546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5747274" y="1649246"/>
            <a:ext cx="364273" cy="40144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201087" y="2515051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5747274" y="2190754"/>
            <a:ext cx="364273" cy="40144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732180" y="2927386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4691625" y="3389181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614027" y="3753455"/>
            <a:ext cx="364273" cy="36427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71" y="777284"/>
            <a:ext cx="7886700" cy="3577646"/>
          </a:xfrm>
        </p:spPr>
        <p:txBody>
          <a:bodyPr/>
          <a:lstStyle/>
          <a:p>
            <a:r>
              <a:rPr lang="en-US" dirty="0" smtClean="0"/>
              <a:t>If goal is to maximize response rate</a:t>
            </a:r>
          </a:p>
          <a:p>
            <a:pPr lvl="1"/>
            <a:r>
              <a:rPr lang="en-US" dirty="0" smtClean="0"/>
              <a:t>Concurrent: 6 contacts, pre-notification, incentive, </a:t>
            </a:r>
          </a:p>
          <a:p>
            <a:pPr lvl="1"/>
            <a:r>
              <a:rPr lang="en-US" dirty="0" smtClean="0"/>
              <a:t>Mail/web: 4 contacts, pre-notification, no incentive, offering web at 3</a:t>
            </a:r>
            <a:r>
              <a:rPr lang="en-US" baseline="30000" dirty="0" smtClean="0"/>
              <a:t>rd</a:t>
            </a:r>
            <a:r>
              <a:rPr lang="en-US" dirty="0" smtClean="0"/>
              <a:t> contact</a:t>
            </a:r>
          </a:p>
          <a:p>
            <a:pPr lvl="1"/>
            <a:r>
              <a:rPr lang="en-US" dirty="0" smtClean="0"/>
              <a:t>Web/mail:7+ contacts, pre-notification, incentive, offering mail at 4</a:t>
            </a:r>
            <a:r>
              <a:rPr lang="en-US" baseline="30000" dirty="0" smtClean="0"/>
              <a:t>th</a:t>
            </a:r>
            <a:r>
              <a:rPr lang="en-US" dirty="0" smtClean="0"/>
              <a:t> contact, email reminder</a:t>
            </a:r>
          </a:p>
          <a:p>
            <a:r>
              <a:rPr lang="en-US" dirty="0" smtClean="0"/>
              <a:t>If goal is maximize web completion rate</a:t>
            </a:r>
          </a:p>
          <a:p>
            <a:pPr lvl="1"/>
            <a:r>
              <a:rPr lang="en-US" dirty="0" smtClean="0"/>
              <a:t>Concurrent: 6 contacts, no pre-notification, incentive</a:t>
            </a:r>
          </a:p>
          <a:p>
            <a:pPr lvl="1"/>
            <a:r>
              <a:rPr lang="en-US" dirty="0" smtClean="0"/>
              <a:t>Mail/web: 3 contacts, no pre-notification, no incentive, offering web at 2</a:t>
            </a:r>
            <a:r>
              <a:rPr lang="en-US" baseline="30000" dirty="0" smtClean="0"/>
              <a:t>nd</a:t>
            </a:r>
            <a:r>
              <a:rPr lang="en-US" dirty="0" smtClean="0"/>
              <a:t> contact</a:t>
            </a:r>
          </a:p>
          <a:p>
            <a:pPr lvl="1"/>
            <a:r>
              <a:rPr lang="en-US" dirty="0" smtClean="0"/>
              <a:t>Web/mail: 6 contacts, pre-notification, incentive, offering mail at 6</a:t>
            </a:r>
            <a:r>
              <a:rPr lang="en-US" baseline="30000" dirty="0" smtClean="0"/>
              <a:t>th</a:t>
            </a:r>
            <a:r>
              <a:rPr lang="en-US" dirty="0" smtClean="0"/>
              <a:t> contact, email </a:t>
            </a:r>
            <a:r>
              <a:rPr lang="en-US" dirty="0" err="1" smtClean="0"/>
              <a:t>invitation+email</a:t>
            </a:r>
            <a:r>
              <a:rPr lang="en-US" dirty="0" smtClean="0"/>
              <a:t> reminder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examined a few selected moderators</a:t>
            </a:r>
          </a:p>
          <a:p>
            <a:pPr lvl="1"/>
            <a:r>
              <a:rPr lang="en-US" dirty="0" smtClean="0"/>
              <a:t>Future research should examine other moderators such as target population, type of sampling frame, type and amount of incentives, survey topic</a:t>
            </a:r>
          </a:p>
          <a:p>
            <a:r>
              <a:rPr lang="en-US" dirty="0" smtClean="0"/>
              <a:t>Only examined one moderator at a time</a:t>
            </a:r>
          </a:p>
          <a:p>
            <a:pPr lvl="1"/>
            <a:r>
              <a:rPr lang="en-US" dirty="0" smtClean="0"/>
              <a:t>Future research could employ a meta-regression approach to examine the impact of all moderators at the same time</a:t>
            </a:r>
          </a:p>
          <a:p>
            <a:r>
              <a:rPr lang="en-US" dirty="0" smtClean="0"/>
              <a:t>Limited to studies involving an experiment</a:t>
            </a:r>
          </a:p>
          <a:p>
            <a:pPr lvl="1"/>
            <a:r>
              <a:rPr lang="en-US" dirty="0" smtClean="0"/>
              <a:t>Future research could expand to include empirical studies that do not include an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3B68-0ECC-E24B-B576-48BE2D3C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ED2F4C-EF2A-EA46-86DD-F73A844C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5806-50D5-6146-A721-FFE06E8E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tingyan@Westat.com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*A big thank-you to Alexis Kokoska and Winnie Xu for their help with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D23C-5C0F-984B-B958-14A5C017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A59-5FF1-4F4C-8B45-2C31D3F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525D-7F69-F945-8A31-5FF42073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multimode surveys using </a:t>
            </a:r>
            <a:r>
              <a:rPr lang="en-US" i="1" dirty="0" smtClean="0"/>
              <a:t>mail</a:t>
            </a:r>
            <a:r>
              <a:rPr lang="en-US" dirty="0" smtClean="0"/>
              <a:t> and </a:t>
            </a:r>
            <a:r>
              <a:rPr lang="en-US" i="1" dirty="0" smtClean="0"/>
              <a:t>web</a:t>
            </a:r>
            <a:r>
              <a:rPr lang="en-US" dirty="0" smtClean="0"/>
              <a:t> to collect data from potential respondents</a:t>
            </a:r>
          </a:p>
          <a:p>
            <a:r>
              <a:rPr lang="en-US" dirty="0" smtClean="0"/>
              <a:t>Using a meta-analytic approach to quantifying two benefits (de </a:t>
            </a:r>
            <a:r>
              <a:rPr lang="en-US" dirty="0" err="1" smtClean="0"/>
              <a:t>Leeuw</a:t>
            </a:r>
            <a:r>
              <a:rPr lang="en-US" dirty="0" smtClean="0"/>
              <a:t> 2018; Tourangeau 2017):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Improving coverage</a:t>
            </a:r>
          </a:p>
          <a:p>
            <a:pPr lvl="1"/>
            <a:r>
              <a:rPr lang="en-US" dirty="0" smtClean="0"/>
              <a:t>Increasing response rates</a:t>
            </a:r>
          </a:p>
          <a:p>
            <a:pPr lvl="2"/>
            <a:r>
              <a:rPr lang="en-US" i="1" dirty="0" smtClean="0"/>
              <a:t>Impact of design features on response rate</a:t>
            </a:r>
          </a:p>
          <a:p>
            <a:pPr lvl="1"/>
            <a:r>
              <a:rPr lang="en-US" dirty="0" smtClean="0"/>
              <a:t>Reducing cost</a:t>
            </a:r>
          </a:p>
          <a:p>
            <a:pPr lvl="2"/>
            <a:r>
              <a:rPr lang="en-US" i="1" dirty="0" smtClean="0"/>
              <a:t>Impact of design features on percent of web completes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Improving measurement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0446-A0F1-0248-ACE3-20DAF8C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5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and mail multimode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</a:t>
            </a:r>
          </a:p>
          <a:p>
            <a:pPr lvl="1"/>
            <a:r>
              <a:rPr lang="en-US" dirty="0" smtClean="0"/>
              <a:t>Web and mail are offered to respondents at the same time</a:t>
            </a:r>
          </a:p>
          <a:p>
            <a:pPr lvl="2"/>
            <a:r>
              <a:rPr lang="en-US" dirty="0" smtClean="0"/>
              <a:t>HINTS 5 Web Pilot (Westat, 2019): Web option condition</a:t>
            </a:r>
          </a:p>
          <a:p>
            <a:pPr lvl="3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contact: web login + paper questionnaire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contact: Postcard reminder</a:t>
            </a:r>
          </a:p>
          <a:p>
            <a:pPr lvl="3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contact: letter reminder with web login + paper questionnaire</a:t>
            </a:r>
          </a:p>
          <a:p>
            <a:pPr lvl="3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contact: letter reminder with web login + paper questionnaire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and mail multimode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mail and web</a:t>
            </a:r>
          </a:p>
          <a:p>
            <a:pPr lvl="1"/>
            <a:r>
              <a:rPr lang="en-US" dirty="0" smtClean="0"/>
              <a:t>Paper questionnaire is offered first and web is offered later</a:t>
            </a:r>
          </a:p>
          <a:p>
            <a:pPr lvl="2"/>
            <a:r>
              <a:rPr lang="en-US" dirty="0"/>
              <a:t>Lewiston and Clarkston Quality of Life </a:t>
            </a:r>
            <a:r>
              <a:rPr lang="en-US" dirty="0" smtClean="0"/>
              <a:t>Survey (Smyth et al. 2010)</a:t>
            </a:r>
          </a:p>
          <a:p>
            <a:pPr lvl="3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contact: pre-notification letter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contact: paper questionnaire</a:t>
            </a:r>
          </a:p>
          <a:p>
            <a:pPr lvl="3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contact: postcard reminder</a:t>
            </a:r>
          </a:p>
          <a:p>
            <a:pPr lvl="3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contact: paper questionnaire + web login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and mail multimode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web and mail</a:t>
            </a:r>
          </a:p>
          <a:p>
            <a:pPr lvl="1"/>
            <a:r>
              <a:rPr lang="en-US" dirty="0" smtClean="0"/>
              <a:t>Web is offered first and paper questionnaire offered later</a:t>
            </a:r>
          </a:p>
          <a:p>
            <a:pPr lvl="2"/>
            <a:r>
              <a:rPr lang="en-US" dirty="0" smtClean="0"/>
              <a:t>2015 VA Survey of Veteran Enrollee’s Health and Use of Health Care (Westat, 2015): Hard-to-interview control condition</a:t>
            </a:r>
          </a:p>
          <a:p>
            <a:pPr lvl="3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contact: pre-notification letter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contact: invitation letter with web login</a:t>
            </a:r>
          </a:p>
          <a:p>
            <a:pPr lvl="3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contact: IVR reminder</a:t>
            </a:r>
          </a:p>
          <a:p>
            <a:pPr lvl="3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contact: letter reminder with paper questionnaire</a:t>
            </a:r>
          </a:p>
          <a:p>
            <a:pPr lvl="3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contact: Postcard reminder</a:t>
            </a:r>
          </a:p>
          <a:p>
            <a:pPr lvl="3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contact: letter reminder with paper questionnaire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design features of multimode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Type of design</a:t>
            </a:r>
          </a:p>
          <a:p>
            <a:r>
              <a:rPr lang="en-US" dirty="0" smtClean="0"/>
              <a:t>Number of contacts</a:t>
            </a:r>
          </a:p>
          <a:p>
            <a:r>
              <a:rPr lang="en-US" dirty="0" smtClean="0"/>
              <a:t>Was a pre-notification letter sent?</a:t>
            </a:r>
          </a:p>
          <a:p>
            <a:r>
              <a:rPr lang="en-US" dirty="0"/>
              <a:t>Was incentive offered? </a:t>
            </a:r>
          </a:p>
          <a:p>
            <a:r>
              <a:rPr lang="en-US" dirty="0" smtClean="0"/>
              <a:t>Was email used to reach sampled persons?</a:t>
            </a:r>
          </a:p>
          <a:p>
            <a:r>
              <a:rPr lang="en-US" dirty="0" smtClean="0"/>
              <a:t>Timing of the </a:t>
            </a:r>
            <a:r>
              <a:rPr lang="en-US" dirty="0"/>
              <a:t>second mode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8960"/>
            <a:ext cx="7886700" cy="3577646"/>
          </a:xfrm>
        </p:spPr>
        <p:txBody>
          <a:bodyPr/>
          <a:lstStyle/>
          <a:p>
            <a:r>
              <a:rPr lang="en-US" dirty="0" smtClean="0"/>
              <a:t>Searched for experimental studies that varied design features</a:t>
            </a:r>
          </a:p>
          <a:p>
            <a:pPr lvl="1"/>
            <a:r>
              <a:rPr lang="en-US" dirty="0" smtClean="0"/>
              <a:t>Key words: multimode, mixed mode, multiple modes of data collection, web, mail, paper, sequential, concurrent, choice, push-to-web</a:t>
            </a:r>
          </a:p>
          <a:p>
            <a:r>
              <a:rPr lang="en-US" dirty="0" smtClean="0"/>
              <a:t>Reviewed studies for eligibility</a:t>
            </a:r>
          </a:p>
          <a:p>
            <a:pPr lvl="1"/>
            <a:r>
              <a:rPr lang="en-US" dirty="0" smtClean="0"/>
              <a:t>Has to be empirical studies</a:t>
            </a:r>
          </a:p>
          <a:p>
            <a:pPr lvl="1"/>
            <a:r>
              <a:rPr lang="en-US" dirty="0" smtClean="0"/>
              <a:t>Has to include experiments</a:t>
            </a:r>
          </a:p>
          <a:p>
            <a:pPr lvl="1"/>
            <a:r>
              <a:rPr lang="en-US" dirty="0" smtClean="0"/>
              <a:t>Has to include sufficient information on design features, sample size, response rate, number of web completes or percent of web completes</a:t>
            </a:r>
          </a:p>
          <a:p>
            <a:r>
              <a:rPr lang="en-US" dirty="0" smtClean="0"/>
              <a:t>Retained 29 papers for coding</a:t>
            </a:r>
          </a:p>
          <a:p>
            <a:pPr lvl="1"/>
            <a:r>
              <a:rPr lang="en-US" dirty="0" smtClean="0"/>
              <a:t>38 studies</a:t>
            </a:r>
          </a:p>
          <a:p>
            <a:pPr lvl="1"/>
            <a:r>
              <a:rPr lang="en-US" dirty="0" smtClean="0"/>
              <a:t>113 estimates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Meta-analysis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eligible study, </a:t>
            </a:r>
          </a:p>
          <a:p>
            <a:pPr lvl="1"/>
            <a:r>
              <a:rPr lang="en-US" dirty="0" smtClean="0"/>
              <a:t>Coded design features (e.g., type of multimode design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Entered or manually calculated</a:t>
            </a:r>
          </a:p>
          <a:p>
            <a:pPr lvl="2"/>
            <a:r>
              <a:rPr lang="en-US" dirty="0" smtClean="0"/>
              <a:t>Response rate</a:t>
            </a:r>
          </a:p>
          <a:p>
            <a:pPr lvl="2"/>
            <a:r>
              <a:rPr lang="en-US" dirty="0" smtClean="0"/>
              <a:t>Percent of interviews completed on web</a:t>
            </a:r>
          </a:p>
          <a:p>
            <a:pPr lvl="1"/>
            <a:r>
              <a:rPr lang="en-US" dirty="0" smtClean="0"/>
              <a:t>Calculated effect size (and variance) </a:t>
            </a:r>
            <a:endParaRPr lang="en-US" dirty="0"/>
          </a:p>
          <a:p>
            <a:pPr lvl="2"/>
            <a:r>
              <a:rPr lang="en-US" dirty="0" smtClean="0"/>
              <a:t>Logit transformation of response rate and web completion rate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3571" y="3412741"/>
                <a:ext cx="4572000" cy="15817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571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71" y="3412741"/>
                <a:ext cx="4572000" cy="1581780"/>
              </a:xfrm>
              <a:prstGeom prst="rect">
                <a:avLst/>
              </a:prstGeom>
              <a:blipFill>
                <a:blip r:embed="rId4"/>
                <a:stretch>
                  <a:fillRect t="-15830" b="-52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6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at2018">
  <a:themeElements>
    <a:clrScheme name="Custom 32">
      <a:dk1>
        <a:srgbClr val="000000"/>
      </a:dk1>
      <a:lt1>
        <a:srgbClr val="FFFFFF"/>
      </a:lt1>
      <a:dk2>
        <a:srgbClr val="1A2A57"/>
      </a:dk2>
      <a:lt2>
        <a:srgbClr val="E7E6E6"/>
      </a:lt2>
      <a:accent1>
        <a:srgbClr val="00467F"/>
      </a:accent1>
      <a:accent2>
        <a:srgbClr val="A71C20"/>
      </a:accent2>
      <a:accent3>
        <a:srgbClr val="007E9D"/>
      </a:accent3>
      <a:accent4>
        <a:srgbClr val="FAA61A"/>
      </a:accent4>
      <a:accent5>
        <a:srgbClr val="542785"/>
      </a:accent5>
      <a:accent6>
        <a:srgbClr val="3A7B3C"/>
      </a:accent6>
      <a:hlink>
        <a:srgbClr val="0563C1"/>
      </a:hlink>
      <a:folHlink>
        <a:srgbClr val="696C6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at_Standard" id="{EDA7ED6B-2EC9-174C-B1C3-08F61C58E62D}" vid="{5B89CB49-97DD-1E47-ACAE-271F6D2A0DAA}"/>
    </a:ext>
  </a:extLst>
</a:theme>
</file>

<file path=ppt/theme/theme2.xml><?xml version="1.0" encoding="utf-8"?>
<a:theme xmlns:a="http://schemas.openxmlformats.org/drawingml/2006/main" name="1_Westat2018">
  <a:themeElements>
    <a:clrScheme name="Custom 34">
      <a:dk1>
        <a:srgbClr val="000000"/>
      </a:dk1>
      <a:lt1>
        <a:srgbClr val="FFFFFF"/>
      </a:lt1>
      <a:dk2>
        <a:srgbClr val="1A2A57"/>
      </a:dk2>
      <a:lt2>
        <a:srgbClr val="E7E6E6"/>
      </a:lt2>
      <a:accent1>
        <a:srgbClr val="00467F"/>
      </a:accent1>
      <a:accent2>
        <a:srgbClr val="A71C20"/>
      </a:accent2>
      <a:accent3>
        <a:srgbClr val="007E9D"/>
      </a:accent3>
      <a:accent4>
        <a:srgbClr val="FAA61A"/>
      </a:accent4>
      <a:accent5>
        <a:srgbClr val="542785"/>
      </a:accent5>
      <a:accent6>
        <a:srgbClr val="3A7B3C"/>
      </a:accent6>
      <a:hlink>
        <a:srgbClr val="72CEF7"/>
      </a:hlink>
      <a:folHlink>
        <a:srgbClr val="BCCBCE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at_Standard" id="{EDA7ED6B-2EC9-174C-B1C3-08F61C58E62D}" vid="{5B89CB49-97DD-1E47-ACAE-271F6D2A0D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Collection xmlns="8a71790c-9e2b-4b5c-8262-50f257a38f5a">1</ContentCollec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223D8398AF942BEB8F00E736DEC64" ma:contentTypeVersion="4" ma:contentTypeDescription="Create a new document." ma:contentTypeScope="" ma:versionID="c87dc3f4fed91b692b923d6c94ea8ef1">
  <xsd:schema xmlns:xsd="http://www.w3.org/2001/XMLSchema" xmlns:xs="http://www.w3.org/2001/XMLSchema" xmlns:p="http://schemas.microsoft.com/office/2006/metadata/properties" xmlns:ns2="8a71790c-9e2b-4b5c-8262-50f257a38f5a" targetNamespace="http://schemas.microsoft.com/office/2006/metadata/properties" ma:root="true" ma:fieldsID="1bc78c2e2f8acc51f25995b2f691a54e" ns2:_="">
    <xsd:import namespace="8a71790c-9e2b-4b5c-8262-50f257a38f5a"/>
    <xsd:element name="properties">
      <xsd:complexType>
        <xsd:sequence>
          <xsd:element name="documentManagement">
            <xsd:complexType>
              <xsd:all>
                <xsd:element ref="ns2:ContentColle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1790c-9e2b-4b5c-8262-50f257a38f5a" elementFormDefault="qualified">
    <xsd:import namespace="http://schemas.microsoft.com/office/2006/documentManagement/types"/>
    <xsd:import namespace="http://schemas.microsoft.com/office/infopath/2007/PartnerControls"/>
    <xsd:element name="ContentCollection" ma:index="4" nillable="true" ma:displayName="ContentCollection" ma:description="Wesinfo - Content Collection (search buckets)" ma:list="{a88fcdae-fa0e-4888-9d48-f23c50695353}" ma:internalName="ContentCollection" ma:readOnly="false" ma:showField="Title" ma:web="8a71790c-9e2b-4b5c-8262-50f257a38f5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A5A21-0660-4AE3-AF5B-779494855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C072BF-ED8A-4D2F-9147-208E42480E1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8a71790c-9e2b-4b5c-8262-50f257a38f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7A404E-45A1-4BE9-BF40-54FC98764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71790c-9e2b-4b5c-8262-50f257a38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Westat2018</Template>
  <TotalTime>2350</TotalTime>
  <Words>1287</Words>
  <Application>Microsoft Office PowerPoint</Application>
  <PresentationFormat>On-screen Show (16:9)</PresentationFormat>
  <Paragraphs>219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.PingFang SC Regular</vt:lpstr>
      <vt:lpstr>Zapf Dingbats</vt:lpstr>
      <vt:lpstr>Arial</vt:lpstr>
      <vt:lpstr>Calibri</vt:lpstr>
      <vt:lpstr>Cambria Math</vt:lpstr>
      <vt:lpstr>Verdana</vt:lpstr>
      <vt:lpstr>Westat2018</vt:lpstr>
      <vt:lpstr>1_Westat2018</vt:lpstr>
      <vt:lpstr>A Meta-Analysis of the Impact of Number of Contact Attempts on Response Rates and Web Completion Rates in Multimode Surveys </vt:lpstr>
      <vt:lpstr>Multimode surveys</vt:lpstr>
      <vt:lpstr>This talk</vt:lpstr>
      <vt:lpstr>Types of web and mail multimode designs</vt:lpstr>
      <vt:lpstr>Types of web and mail multimode designs</vt:lpstr>
      <vt:lpstr>Types of web and mail multimode designs</vt:lpstr>
      <vt:lpstr>Impact of design features of multimode surveys</vt:lpstr>
      <vt:lpstr>Meta-analysis</vt:lpstr>
      <vt:lpstr>Meta-analysis (2)</vt:lpstr>
      <vt:lpstr>Meta-analysis (3)</vt:lpstr>
      <vt:lpstr>Results: Response rates by type of multimode designs</vt:lpstr>
      <vt:lpstr>Results: Response rates by number of contacts</vt:lpstr>
      <vt:lpstr>Results: Response rates by pre-notification letter</vt:lpstr>
      <vt:lpstr>Results: Response rates by incentive</vt:lpstr>
      <vt:lpstr>Results: Response rates by use of email</vt:lpstr>
      <vt:lpstr>Results: Response rates by timing of second mode</vt:lpstr>
      <vt:lpstr>Summary of findings on Response Rate</vt:lpstr>
      <vt:lpstr>Results: Web completion rates by type of design</vt:lpstr>
      <vt:lpstr>Results: Web completion rates by number of contacts</vt:lpstr>
      <vt:lpstr>Results: Web completion rates by Pre-notification</vt:lpstr>
      <vt:lpstr>Results: Web completion rates by Incentive</vt:lpstr>
      <vt:lpstr>Results: Web completion rates by use of email  (Sequential web/mail only)</vt:lpstr>
      <vt:lpstr>Results: Web completion rates by timing of second mode</vt:lpstr>
      <vt:lpstr>Summary of findings on web completion rate</vt:lpstr>
      <vt:lpstr>Recommended sequence</vt:lpstr>
      <vt:lpstr>Limitations and Future Research</vt:lpstr>
      <vt:lpstr>Thank You</vt:lpstr>
    </vt:vector>
  </TitlesOfParts>
  <Manager/>
  <Company>Westat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Westat Corporate PowerPoint Template</dc:title>
  <dc:subject>Westat Corporate PowerPoint Template</dc:subject>
  <dc:creator>Westat</dc:creator>
  <cp:keywords>Westat Corporate PowerPoint Template, marketing, presentation, conference presentation, client presentation</cp:keywords>
  <dc:description/>
  <cp:lastModifiedBy>Ting Yan</cp:lastModifiedBy>
  <cp:revision>150</cp:revision>
  <cp:lastPrinted>2019-01-25T18:29:40Z</cp:lastPrinted>
  <dcterms:created xsi:type="dcterms:W3CDTF">2019-01-25T19:51:04Z</dcterms:created>
  <dcterms:modified xsi:type="dcterms:W3CDTF">2021-10-21T23:27:15Z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0x0101007B9223D8398AF942BEB8F00E736DEC64</vt:lpwstr>
  </property>
</Properties>
</file>