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theme/themeOverride2.xml" ContentType="application/vnd.openxmlformats-officedocument.themeOverride+xml"/>
  <Override PartName="/ppt/notesSlides/notesSlide11.xml" ContentType="application/vnd.openxmlformats-officedocument.presentationml.notesSlide+xml"/>
  <Override PartName="/ppt/theme/themeOverride3.xml" ContentType="application/vnd.openxmlformats-officedocument.themeOverride+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4.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0"/>
  </p:notesMasterIdLst>
  <p:sldIdLst>
    <p:sldId id="264" r:id="rId5"/>
    <p:sldId id="299" r:id="rId6"/>
    <p:sldId id="265" r:id="rId7"/>
    <p:sldId id="266" r:id="rId8"/>
    <p:sldId id="267" r:id="rId9"/>
    <p:sldId id="301" r:id="rId10"/>
    <p:sldId id="300" r:id="rId11"/>
    <p:sldId id="271" r:id="rId12"/>
    <p:sldId id="291" r:id="rId13"/>
    <p:sldId id="292" r:id="rId14"/>
    <p:sldId id="293" r:id="rId15"/>
    <p:sldId id="294" r:id="rId16"/>
    <p:sldId id="302" r:id="rId17"/>
    <p:sldId id="276" r:id="rId18"/>
    <p:sldId id="277" r:id="rId19"/>
    <p:sldId id="278" r:id="rId20"/>
    <p:sldId id="279" r:id="rId21"/>
    <p:sldId id="280" r:id="rId22"/>
    <p:sldId id="281" r:id="rId23"/>
    <p:sldId id="283" r:id="rId24"/>
    <p:sldId id="284" r:id="rId25"/>
    <p:sldId id="285" r:id="rId26"/>
    <p:sldId id="288" r:id="rId27"/>
    <p:sldId id="289" r:id="rId28"/>
    <p:sldId id="290" r:id="rId2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rina T Washington (CENSUS/ESMD FED)" initials="KTW(F" lastIdx="102" clrIdx="0">
    <p:extLst>
      <p:ext uri="{19B8F6BF-5375-455C-9EA6-DF929625EA0E}">
        <p15:presenceInfo xmlns:p15="http://schemas.microsoft.com/office/powerpoint/2012/main" userId="S::katrina.t.washington@census.gov::5b9bb29e-454f-4aaf-9813-429eed0160de" providerId="AD"/>
      </p:ext>
    </p:extLst>
  </p:cmAuthor>
  <p:cmAuthor id="2" name="Kenishea Donaldson (CENSUS/ESMD FED)" initials="KD(F" lastIdx="64" clrIdx="1">
    <p:extLst>
      <p:ext uri="{19B8F6BF-5375-455C-9EA6-DF929625EA0E}">
        <p15:presenceInfo xmlns:p15="http://schemas.microsoft.com/office/powerpoint/2012/main" userId="S::kenishea.donaldson@census.gov::bc0803e3-ae66-43b8-b109-d76e5df358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549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62" autoAdjust="0"/>
    <p:restoredTop sz="77251" autoAdjust="0"/>
  </p:normalViewPr>
  <p:slideViewPr>
    <p:cSldViewPr snapToGrid="0">
      <p:cViewPr varScale="1">
        <p:scale>
          <a:sx n="51" d="100"/>
          <a:sy n="51" d="100"/>
        </p:scale>
        <p:origin x="682"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A235F9E-7F22-46ED-A69C-0DF20990157C}" type="datetimeFigureOut">
              <a:rPr lang="en-US" smtClean="0"/>
              <a:t>10/27/2021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6A33367-C7DD-4070-8A8A-4A94FB71ED67}" type="slidenum">
              <a:rPr lang="en-US" smtClean="0"/>
              <a:t>‹#›</a:t>
            </a:fld>
            <a:endParaRPr lang="en-US"/>
          </a:p>
        </p:txBody>
      </p:sp>
    </p:spTree>
    <p:extLst>
      <p:ext uri="{BB962C8B-B14F-4D97-AF65-F5344CB8AC3E}">
        <p14:creationId xmlns:p14="http://schemas.microsoft.com/office/powerpoint/2010/main" val="379885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FE067F97-C65E-497B-A37F-360420886021}" type="slidenum">
              <a:rPr lang="en-US" smtClean="0"/>
              <a:t>1</a:t>
            </a:fld>
            <a:endParaRPr lang="en-US"/>
          </a:p>
        </p:txBody>
      </p:sp>
    </p:spTree>
    <p:extLst>
      <p:ext uri="{BB962C8B-B14F-4D97-AF65-F5344CB8AC3E}">
        <p14:creationId xmlns:p14="http://schemas.microsoft.com/office/powerpoint/2010/main" val="527732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5AF52-C18E-4FEF-A68A-51556A132924}" type="slidenum">
              <a:rPr lang="en-US" smtClean="0"/>
              <a:t>10</a:t>
            </a:fld>
            <a:endParaRPr lang="en-US"/>
          </a:p>
        </p:txBody>
      </p:sp>
    </p:spTree>
    <p:extLst>
      <p:ext uri="{BB962C8B-B14F-4D97-AF65-F5344CB8AC3E}">
        <p14:creationId xmlns:p14="http://schemas.microsoft.com/office/powerpoint/2010/main" val="1701634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0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5F15AF52-C18E-4FEF-A68A-51556A132924}" type="slidenum">
              <a:rPr lang="en-US" smtClean="0"/>
              <a:t>11</a:t>
            </a:fld>
            <a:endParaRPr lang="en-US"/>
          </a:p>
        </p:txBody>
      </p:sp>
    </p:spTree>
    <p:extLst>
      <p:ext uri="{BB962C8B-B14F-4D97-AF65-F5344CB8AC3E}">
        <p14:creationId xmlns:p14="http://schemas.microsoft.com/office/powerpoint/2010/main" val="3394702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5AF52-C18E-4FEF-A68A-51556A132924}" type="slidenum">
              <a:rPr lang="en-US" smtClean="0"/>
              <a:t>12</a:t>
            </a:fld>
            <a:endParaRPr lang="en-US"/>
          </a:p>
        </p:txBody>
      </p:sp>
    </p:spTree>
    <p:extLst>
      <p:ext uri="{BB962C8B-B14F-4D97-AF65-F5344CB8AC3E}">
        <p14:creationId xmlns:p14="http://schemas.microsoft.com/office/powerpoint/2010/main" val="713645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strike="noStrike" dirty="0">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FE067F97-C65E-497B-A37F-360420886021}" type="slidenum">
              <a:rPr lang="en-US" smtClean="0"/>
              <a:t>14</a:t>
            </a:fld>
            <a:endParaRPr lang="en-US"/>
          </a:p>
        </p:txBody>
      </p:sp>
    </p:spTree>
    <p:extLst>
      <p:ext uri="{BB962C8B-B14F-4D97-AF65-F5344CB8AC3E}">
        <p14:creationId xmlns:p14="http://schemas.microsoft.com/office/powerpoint/2010/main" val="2033707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067F97-C65E-497B-A37F-360420886021}" type="slidenum">
              <a:rPr lang="en-US" smtClean="0"/>
              <a:t>15</a:t>
            </a:fld>
            <a:endParaRPr lang="en-US"/>
          </a:p>
        </p:txBody>
      </p:sp>
    </p:spTree>
    <p:extLst>
      <p:ext uri="{BB962C8B-B14F-4D97-AF65-F5344CB8AC3E}">
        <p14:creationId xmlns:p14="http://schemas.microsoft.com/office/powerpoint/2010/main" val="233962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E067F97-C65E-497B-A37F-360420886021}" type="slidenum">
              <a:rPr lang="en-US" smtClean="0"/>
              <a:t>16</a:t>
            </a:fld>
            <a:endParaRPr lang="en-US"/>
          </a:p>
        </p:txBody>
      </p:sp>
    </p:spTree>
    <p:extLst>
      <p:ext uri="{BB962C8B-B14F-4D97-AF65-F5344CB8AC3E}">
        <p14:creationId xmlns:p14="http://schemas.microsoft.com/office/powerpoint/2010/main" val="1225074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067F97-C65E-497B-A37F-360420886021}" type="slidenum">
              <a:rPr lang="en-US" smtClean="0"/>
              <a:t>17</a:t>
            </a:fld>
            <a:endParaRPr lang="en-US"/>
          </a:p>
        </p:txBody>
      </p:sp>
    </p:spTree>
    <p:extLst>
      <p:ext uri="{BB962C8B-B14F-4D97-AF65-F5344CB8AC3E}">
        <p14:creationId xmlns:p14="http://schemas.microsoft.com/office/powerpoint/2010/main" val="1664938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067F97-C65E-497B-A37F-360420886021}" type="slidenum">
              <a:rPr lang="en-US" smtClean="0"/>
              <a:t>18</a:t>
            </a:fld>
            <a:endParaRPr lang="en-US"/>
          </a:p>
        </p:txBody>
      </p:sp>
    </p:spTree>
    <p:extLst>
      <p:ext uri="{BB962C8B-B14F-4D97-AF65-F5344CB8AC3E}">
        <p14:creationId xmlns:p14="http://schemas.microsoft.com/office/powerpoint/2010/main" val="862196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067F97-C65E-497B-A37F-360420886021}" type="slidenum">
              <a:rPr lang="en-US" smtClean="0"/>
              <a:t>19</a:t>
            </a:fld>
            <a:endParaRPr lang="en-US"/>
          </a:p>
        </p:txBody>
      </p:sp>
    </p:spTree>
    <p:extLst>
      <p:ext uri="{BB962C8B-B14F-4D97-AF65-F5344CB8AC3E}">
        <p14:creationId xmlns:p14="http://schemas.microsoft.com/office/powerpoint/2010/main" val="2240171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E067F97-C65E-497B-A37F-360420886021}" type="slidenum">
              <a:rPr lang="en-US" smtClean="0"/>
              <a:t>20</a:t>
            </a:fld>
            <a:endParaRPr lang="en-US"/>
          </a:p>
        </p:txBody>
      </p:sp>
    </p:spTree>
    <p:extLst>
      <p:ext uri="{BB962C8B-B14F-4D97-AF65-F5344CB8AC3E}">
        <p14:creationId xmlns:p14="http://schemas.microsoft.com/office/powerpoint/2010/main" val="103871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2</a:t>
            </a:fld>
            <a:endParaRPr lang="en-US"/>
          </a:p>
        </p:txBody>
      </p:sp>
    </p:spTree>
    <p:extLst>
      <p:ext uri="{BB962C8B-B14F-4D97-AF65-F5344CB8AC3E}">
        <p14:creationId xmlns:p14="http://schemas.microsoft.com/office/powerpoint/2010/main" val="1506711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067F97-C65E-497B-A37F-360420886021}" type="slidenum">
              <a:rPr lang="en-US" smtClean="0"/>
              <a:t>21</a:t>
            </a:fld>
            <a:endParaRPr lang="en-US"/>
          </a:p>
        </p:txBody>
      </p:sp>
    </p:spTree>
    <p:extLst>
      <p:ext uri="{BB962C8B-B14F-4D97-AF65-F5344CB8AC3E}">
        <p14:creationId xmlns:p14="http://schemas.microsoft.com/office/powerpoint/2010/main" val="309744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0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FE067F97-C65E-497B-A37F-360420886021}" type="slidenum">
              <a:rPr lang="en-US" smtClean="0"/>
              <a:t>22</a:t>
            </a:fld>
            <a:endParaRPr lang="en-US"/>
          </a:p>
        </p:txBody>
      </p:sp>
    </p:spTree>
    <p:extLst>
      <p:ext uri="{BB962C8B-B14F-4D97-AF65-F5344CB8AC3E}">
        <p14:creationId xmlns:p14="http://schemas.microsoft.com/office/powerpoint/2010/main" val="3038165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067F97-C65E-497B-A37F-360420886021}" type="slidenum">
              <a:rPr lang="en-US" smtClean="0"/>
              <a:t>23</a:t>
            </a:fld>
            <a:endParaRPr lang="en-US"/>
          </a:p>
        </p:txBody>
      </p:sp>
    </p:spTree>
    <p:extLst>
      <p:ext uri="{BB962C8B-B14F-4D97-AF65-F5344CB8AC3E}">
        <p14:creationId xmlns:p14="http://schemas.microsoft.com/office/powerpoint/2010/main" val="378835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067F97-C65E-497B-A37F-360420886021}" type="slidenum">
              <a:rPr lang="en-US" smtClean="0"/>
              <a:t>24</a:t>
            </a:fld>
            <a:endParaRPr lang="en-US"/>
          </a:p>
        </p:txBody>
      </p:sp>
    </p:spTree>
    <p:extLst>
      <p:ext uri="{BB962C8B-B14F-4D97-AF65-F5344CB8AC3E}">
        <p14:creationId xmlns:p14="http://schemas.microsoft.com/office/powerpoint/2010/main" val="1536720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067F97-C65E-497B-A37F-360420886021}" type="slidenum">
              <a:rPr lang="en-US" smtClean="0"/>
              <a:t>25</a:t>
            </a:fld>
            <a:endParaRPr lang="en-US"/>
          </a:p>
        </p:txBody>
      </p:sp>
    </p:spTree>
    <p:extLst>
      <p:ext uri="{BB962C8B-B14F-4D97-AF65-F5344CB8AC3E}">
        <p14:creationId xmlns:p14="http://schemas.microsoft.com/office/powerpoint/2010/main" val="985656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067F97-C65E-497B-A37F-360420886021}" type="slidenum">
              <a:rPr lang="en-US" smtClean="0"/>
              <a:t>3</a:t>
            </a:fld>
            <a:endParaRPr lang="en-US"/>
          </a:p>
        </p:txBody>
      </p:sp>
    </p:spTree>
    <p:extLst>
      <p:ext uri="{BB962C8B-B14F-4D97-AF65-F5344CB8AC3E}">
        <p14:creationId xmlns:p14="http://schemas.microsoft.com/office/powerpoint/2010/main" val="3306451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067F97-C65E-497B-A37F-360420886021}" type="slidenum">
              <a:rPr lang="en-US" smtClean="0"/>
              <a:t>4</a:t>
            </a:fld>
            <a:endParaRPr lang="en-US"/>
          </a:p>
        </p:txBody>
      </p:sp>
    </p:spTree>
    <p:extLst>
      <p:ext uri="{BB962C8B-B14F-4D97-AF65-F5344CB8AC3E}">
        <p14:creationId xmlns:p14="http://schemas.microsoft.com/office/powerpoint/2010/main" val="3554170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E067F97-C65E-497B-A37F-360420886021}" type="slidenum">
              <a:rPr lang="en-US" smtClean="0"/>
              <a:t>5</a:t>
            </a:fld>
            <a:endParaRPr lang="en-US"/>
          </a:p>
        </p:txBody>
      </p:sp>
    </p:spTree>
    <p:extLst>
      <p:ext uri="{BB962C8B-B14F-4D97-AF65-F5344CB8AC3E}">
        <p14:creationId xmlns:p14="http://schemas.microsoft.com/office/powerpoint/2010/main" val="838853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067F97-C65E-497B-A37F-360420886021}" type="slidenum">
              <a:rPr lang="en-US" smtClean="0"/>
              <a:t>6</a:t>
            </a:fld>
            <a:endParaRPr lang="en-US"/>
          </a:p>
        </p:txBody>
      </p:sp>
    </p:spTree>
    <p:extLst>
      <p:ext uri="{BB962C8B-B14F-4D97-AF65-F5344CB8AC3E}">
        <p14:creationId xmlns:p14="http://schemas.microsoft.com/office/powerpoint/2010/main" val="3674200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trike="sngStrike" dirty="0"/>
          </a:p>
        </p:txBody>
      </p:sp>
      <p:sp>
        <p:nvSpPr>
          <p:cNvPr id="4" name="Slide Number Placeholder 3"/>
          <p:cNvSpPr>
            <a:spLocks noGrp="1"/>
          </p:cNvSpPr>
          <p:nvPr>
            <p:ph type="sldNum" sz="quarter" idx="5"/>
          </p:nvPr>
        </p:nvSpPr>
        <p:spPr/>
        <p:txBody>
          <a:bodyPr/>
          <a:lstStyle/>
          <a:p>
            <a:fld id="{F6A33367-C7DD-4070-8A8A-4A94FB71ED67}" type="slidenum">
              <a:rPr lang="en-US" smtClean="0"/>
              <a:t>7</a:t>
            </a:fld>
            <a:endParaRPr lang="en-US"/>
          </a:p>
        </p:txBody>
      </p:sp>
    </p:spTree>
    <p:extLst>
      <p:ext uri="{BB962C8B-B14F-4D97-AF65-F5344CB8AC3E}">
        <p14:creationId xmlns:p14="http://schemas.microsoft.com/office/powerpoint/2010/main" val="1332417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E067F97-C65E-497B-A37F-360420886021}" type="slidenum">
              <a:rPr lang="en-US" smtClean="0"/>
              <a:t>8</a:t>
            </a:fld>
            <a:endParaRPr lang="en-US"/>
          </a:p>
        </p:txBody>
      </p:sp>
    </p:spTree>
    <p:extLst>
      <p:ext uri="{BB962C8B-B14F-4D97-AF65-F5344CB8AC3E}">
        <p14:creationId xmlns:p14="http://schemas.microsoft.com/office/powerpoint/2010/main" val="854003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5AF52-C18E-4FEF-A68A-51556A132924}" type="slidenum">
              <a:rPr lang="en-US" smtClean="0"/>
              <a:t>9</a:t>
            </a:fld>
            <a:endParaRPr lang="en-US"/>
          </a:p>
        </p:txBody>
      </p:sp>
    </p:spTree>
    <p:extLst>
      <p:ext uri="{BB962C8B-B14F-4D97-AF65-F5344CB8AC3E}">
        <p14:creationId xmlns:p14="http://schemas.microsoft.com/office/powerpoint/2010/main" val="2381479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428639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20302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257117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Left Text &amp; Picture-Blu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AECE7C4-7847-4F18-878C-675EEB65FF35}"/>
              </a:ext>
            </a:extLst>
          </p:cNvPr>
          <p:cNvSpPr>
            <a:spLocks noGrp="1"/>
          </p:cNvSpPr>
          <p:nvPr>
            <p:ph type="pic" sz="quarter" idx="13"/>
          </p:nvPr>
        </p:nvSpPr>
        <p:spPr>
          <a:xfrm>
            <a:off x="6252210" y="723900"/>
            <a:ext cx="5184775" cy="4675188"/>
          </a:xfrm>
        </p:spPr>
        <p:txBody>
          <a:bodyPr/>
          <a:lstStyle/>
          <a:p>
            <a:r>
              <a:rPr lang="en-US"/>
              <a:t>Click icon to add picture</a:t>
            </a:r>
          </a:p>
        </p:txBody>
      </p:sp>
      <p:sp>
        <p:nvSpPr>
          <p:cNvPr id="2" name="Title 1">
            <a:extLst>
              <a:ext uri="{FF2B5EF4-FFF2-40B4-BE49-F238E27FC236}">
                <a16:creationId xmlns:a16="http://schemas.microsoft.com/office/drawing/2014/main" id="{108127B8-8C14-47B2-A497-0C901009033F}"/>
              </a:ext>
            </a:extLst>
          </p:cNvPr>
          <p:cNvSpPr>
            <a:spLocks noGrp="1"/>
          </p:cNvSpPr>
          <p:nvPr>
            <p:ph type="title"/>
          </p:nvPr>
        </p:nvSpPr>
        <p:spPr>
          <a:xfrm>
            <a:off x="670426" y="735240"/>
            <a:ext cx="5830387" cy="1325563"/>
          </a:xfrm>
        </p:spPr>
        <p:txBody>
          <a:bodyPr/>
          <a:lstStyle>
            <a:lvl1pPr>
              <a:defRPr spc="6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A4B5ABE-6010-4172-AB39-29DAE57AF578}"/>
              </a:ext>
            </a:extLst>
          </p:cNvPr>
          <p:cNvSpPr>
            <a:spLocks noGrp="1"/>
          </p:cNvSpPr>
          <p:nvPr>
            <p:ph sz="half" idx="1"/>
          </p:nvPr>
        </p:nvSpPr>
        <p:spPr>
          <a:xfrm>
            <a:off x="670079" y="2580478"/>
            <a:ext cx="5582130" cy="3505993"/>
          </a:xfrm>
        </p:spPr>
        <p:txBody>
          <a:bodyPr/>
          <a:lstStyle>
            <a:lvl1pPr>
              <a:lnSpc>
                <a:spcPts val="1900"/>
              </a:lnSpc>
              <a:spcBef>
                <a:spcPts val="0"/>
              </a:spcBef>
              <a:spcAft>
                <a:spcPts val="800"/>
              </a:spcAft>
              <a:defRPr spc="40" baseline="0"/>
            </a:lvl1pPr>
            <a:lvl2pPr>
              <a:lnSpc>
                <a:spcPts val="1750"/>
              </a:lnSpc>
              <a:spcBef>
                <a:spcPts val="0"/>
              </a:spcBef>
              <a:spcAft>
                <a:spcPts val="1800"/>
              </a:spcAft>
              <a:defRPr spc="30" baseline="0"/>
            </a:lvl2pPr>
            <a:lvl3pPr>
              <a:spcBef>
                <a:spcPts val="0"/>
              </a:spcBef>
              <a:spcAft>
                <a:spcPts val="300"/>
              </a:spcAft>
              <a:defRPr spc="30" baseline="0"/>
            </a:lvl3pPr>
            <a:lvl4pPr>
              <a:spcBef>
                <a:spcPts val="0"/>
              </a:spcBef>
              <a:spcAft>
                <a:spcPts val="300"/>
              </a:spcAft>
              <a:defRPr spc="30" baseline="0"/>
            </a:lvl4pPr>
            <a:lvl5pPr>
              <a:spcBef>
                <a:spcPts val="0"/>
              </a:spcBef>
              <a:spcAft>
                <a:spcPts val="300"/>
              </a:spcAft>
              <a:defRPr spc="3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a:extLst>
              <a:ext uri="{FF2B5EF4-FFF2-40B4-BE49-F238E27FC236}">
                <a16:creationId xmlns:a16="http://schemas.microsoft.com/office/drawing/2014/main" id="{ACAE3D7F-2B7C-44F1-BCB3-9C9015CEFD7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95291" y="5869782"/>
            <a:ext cx="1022956" cy="690070"/>
          </a:xfrm>
          <a:prstGeom prst="rect">
            <a:avLst/>
          </a:prstGeom>
        </p:spPr>
      </p:pic>
      <p:grpSp>
        <p:nvGrpSpPr>
          <p:cNvPr id="13" name="Group 12">
            <a:extLst>
              <a:ext uri="{FF2B5EF4-FFF2-40B4-BE49-F238E27FC236}">
                <a16:creationId xmlns:a16="http://schemas.microsoft.com/office/drawing/2014/main" id="{7DA78D2F-2D16-44D2-A903-CA76C9380416}"/>
              </a:ext>
            </a:extLst>
          </p:cNvPr>
          <p:cNvGrpSpPr/>
          <p:nvPr userDrawn="1"/>
        </p:nvGrpSpPr>
        <p:grpSpPr>
          <a:xfrm>
            <a:off x="10910889" y="5668963"/>
            <a:ext cx="1281112" cy="1188607"/>
            <a:chOff x="10910889" y="5668963"/>
            <a:chExt cx="1281112" cy="1188607"/>
          </a:xfrm>
        </p:grpSpPr>
        <p:sp>
          <p:nvSpPr>
            <p:cNvPr id="14" name="Rectangle 13">
              <a:extLst>
                <a:ext uri="{FF2B5EF4-FFF2-40B4-BE49-F238E27FC236}">
                  <a16:creationId xmlns:a16="http://schemas.microsoft.com/office/drawing/2014/main" id="{78C90F5B-84C9-4653-8B78-38CBCCD92433}"/>
                </a:ext>
              </a:extLst>
            </p:cNvPr>
            <p:cNvSpPr/>
            <p:nvPr userDrawn="1"/>
          </p:nvSpPr>
          <p:spPr>
            <a:xfrm>
              <a:off x="10910889" y="5668963"/>
              <a:ext cx="1281112" cy="11886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18363CEC-F2E0-499C-8410-072D6DE703B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16" name="Footer Placeholder 15">
            <a:extLst>
              <a:ext uri="{FF2B5EF4-FFF2-40B4-BE49-F238E27FC236}">
                <a16:creationId xmlns:a16="http://schemas.microsoft.com/office/drawing/2014/main" id="{84284A3D-9E89-467F-9F64-650E4CB6DF8D}"/>
              </a:ext>
            </a:extLst>
          </p:cNvPr>
          <p:cNvSpPr>
            <a:spLocks noGrp="1"/>
          </p:cNvSpPr>
          <p:nvPr>
            <p:ph type="ftr" sz="quarter" idx="14"/>
          </p:nvPr>
        </p:nvSpPr>
        <p:spPr/>
        <p:txBody>
          <a:bodyPr/>
          <a:lstStyle/>
          <a:p>
            <a:endParaRPr lang="en-US" dirty="0"/>
          </a:p>
        </p:txBody>
      </p:sp>
      <p:sp>
        <p:nvSpPr>
          <p:cNvPr id="17" name="Slide Number Placeholder 16">
            <a:extLst>
              <a:ext uri="{FF2B5EF4-FFF2-40B4-BE49-F238E27FC236}">
                <a16:creationId xmlns:a16="http://schemas.microsoft.com/office/drawing/2014/main" id="{EDDC720E-E682-4FBA-BDF2-60B56D0CE885}"/>
              </a:ext>
            </a:extLst>
          </p:cNvPr>
          <p:cNvSpPr>
            <a:spLocks noGrp="1"/>
          </p:cNvSpPr>
          <p:nvPr>
            <p:ph type="sldNum" sz="quarter" idx="15"/>
          </p:nvPr>
        </p:nvSpPr>
        <p:spPr/>
        <p:txBody>
          <a:bodyPr/>
          <a:lstStyle/>
          <a:p>
            <a:fld id="{2BEE099A-8562-47CA-944D-F82EDDAC5192}" type="slidenum">
              <a:rPr lang="en-US" smtClean="0"/>
              <a:pPr/>
              <a:t>‹#›</a:t>
            </a:fld>
            <a:endParaRPr lang="en-US" dirty="0"/>
          </a:p>
        </p:txBody>
      </p:sp>
    </p:spTree>
    <p:extLst>
      <p:ext uri="{BB962C8B-B14F-4D97-AF65-F5344CB8AC3E}">
        <p14:creationId xmlns:p14="http://schemas.microsoft.com/office/powerpoint/2010/main" val="311221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83500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35010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68667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438400" y="6319447"/>
            <a:ext cx="27432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59955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2438400" y="6319447"/>
            <a:ext cx="27432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03069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438400" y="6319447"/>
            <a:ext cx="27432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64034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82912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19473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3ECC8-719A-498E-B101-491B6A35558E}" type="slidenum">
              <a:rPr lang="en-US" smtClean="0"/>
              <a:t>‹#›</a:t>
            </a:fld>
            <a:endParaRPr lang="en-US"/>
          </a:p>
        </p:txBody>
      </p:sp>
      <p:pic>
        <p:nvPicPr>
          <p:cNvPr id="8" name="Picture 7"/>
          <p:cNvPicPr>
            <a:picLocks noSelect="1"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5325" y="5796743"/>
            <a:ext cx="1810669" cy="1030313"/>
          </a:xfrm>
          <a:prstGeom prst="rect">
            <a:avLst/>
          </a:prstGeom>
        </p:spPr>
      </p:pic>
    </p:spTree>
    <p:extLst>
      <p:ext uri="{BB962C8B-B14F-4D97-AF65-F5344CB8AC3E}">
        <p14:creationId xmlns:p14="http://schemas.microsoft.com/office/powerpoint/2010/main" val="2338593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3.xml"/><Relationship Id="rId7"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7.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3445-090B-44B5-8481-0D8BB69D9830}"/>
              </a:ext>
            </a:extLst>
          </p:cNvPr>
          <p:cNvSpPr>
            <a:spLocks noGrp="1"/>
          </p:cNvSpPr>
          <p:nvPr>
            <p:ph type="ctrTitle"/>
          </p:nvPr>
        </p:nvSpPr>
        <p:spPr>
          <a:xfrm>
            <a:off x="1524000" y="747132"/>
            <a:ext cx="9144000" cy="2533097"/>
          </a:xfrm>
        </p:spPr>
        <p:txBody>
          <a:bodyPr>
            <a:normAutofit/>
          </a:bodyPr>
          <a:lstStyle/>
          <a:p>
            <a:pPr marL="0" marR="0" algn="ctr">
              <a:spcBef>
                <a:spcPts val="0"/>
              </a:spcBef>
              <a:spcAft>
                <a:spcPts val="0"/>
              </a:spcAft>
            </a:pPr>
            <a:r>
              <a:rPr lang="en-US" sz="4000" kern="1400" spc="-5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How </a:t>
            </a:r>
            <a:r>
              <a:rPr lang="en-US" sz="4000" kern="1400" spc="-5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Can We Best Measure an Establishment's Size?</a:t>
            </a:r>
            <a:br>
              <a:rPr lang="en-US" sz="2400" kern="1400" spc="-50" dirty="0">
                <a:effectLst/>
                <a:latin typeface="Garamond" panose="02020404030301010803" pitchFamily="18" charset="0"/>
                <a:ea typeface="Times New Roman" panose="02020603050405020304" pitchFamily="18" charset="0"/>
                <a:cs typeface="Times New Roman" panose="02020603050405020304" pitchFamily="18" charset="0"/>
              </a:rPr>
            </a:br>
            <a:r>
              <a:rPr lang="en-US" sz="2400" spc="75" dirty="0">
                <a:solidFill>
                  <a:srgbClr val="5A5A5A"/>
                </a:solidFill>
                <a:effectLst/>
                <a:latin typeface="Garamond" panose="02020404030301010803" pitchFamily="18" charset="0"/>
                <a:ea typeface="Times New Roman" panose="02020603050405020304" pitchFamily="18" charset="0"/>
                <a:cs typeface="Calibri" panose="020F0502020204030204" pitchFamily="34" charset="0"/>
              </a:rPr>
              <a:t>An Evaluation of Universe Extraction for Select U.S. Census Bureau Business Surveys</a:t>
            </a:r>
            <a:endParaRPr lang="en-US" sz="2400" spc="75" dirty="0">
              <a:solidFill>
                <a:srgbClr val="5A5A5A"/>
              </a:solidFill>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B9E4D83-9950-4FA2-9A9B-DD8D0E0762DD}"/>
              </a:ext>
            </a:extLst>
          </p:cNvPr>
          <p:cNvSpPr>
            <a:spLocks noGrp="1"/>
          </p:cNvSpPr>
          <p:nvPr>
            <p:ph type="subTitle" idx="1"/>
          </p:nvPr>
        </p:nvSpPr>
        <p:spPr>
          <a:xfrm>
            <a:off x="1524000" y="3847007"/>
            <a:ext cx="9144000" cy="1697083"/>
          </a:xfrm>
        </p:spPr>
        <p:txBody>
          <a:bodyPr>
            <a:noAutofit/>
          </a:bodyPr>
          <a:lstStyle/>
          <a:p>
            <a:endParaRPr lang="en-US" sz="1400" dirty="0"/>
          </a:p>
          <a:p>
            <a:r>
              <a:rPr lang="en-US" sz="1400" dirty="0"/>
              <a:t>November 2, 2021 </a:t>
            </a:r>
          </a:p>
          <a:p>
            <a:r>
              <a:rPr lang="en-US" sz="1400" dirty="0"/>
              <a:t>Presented by: Kenishea Donaldson </a:t>
            </a:r>
          </a:p>
          <a:p>
            <a:r>
              <a:rPr lang="en-US" sz="1400" dirty="0"/>
              <a:t>Additional Authors: Katrina Washington, Erica Wong, Olivia </a:t>
            </a:r>
            <a:r>
              <a:rPr lang="en-US" sz="1400" dirty="0" err="1"/>
              <a:t>Brozek</a:t>
            </a:r>
            <a:r>
              <a:rPr lang="en-US" sz="1400" dirty="0"/>
              <a:t>, Jacob </a:t>
            </a:r>
            <a:r>
              <a:rPr lang="en-US" sz="1400" dirty="0" err="1"/>
              <a:t>Sandruck</a:t>
            </a:r>
            <a:r>
              <a:rPr lang="en-US" sz="1400" dirty="0"/>
              <a:t>, Micah Tyler</a:t>
            </a:r>
          </a:p>
          <a:p>
            <a:r>
              <a:rPr lang="en-US" sz="1400" dirty="0"/>
              <a:t>U.S. Census Bureau </a:t>
            </a:r>
          </a:p>
          <a:p>
            <a:endParaRPr lang="en-US" sz="1400" dirty="0"/>
          </a:p>
        </p:txBody>
      </p:sp>
      <p:sp>
        <p:nvSpPr>
          <p:cNvPr id="6" name="TextBox 5">
            <a:extLst>
              <a:ext uri="{FF2B5EF4-FFF2-40B4-BE49-F238E27FC236}">
                <a16:creationId xmlns:a16="http://schemas.microsoft.com/office/drawing/2014/main" id="{A1C23BD1-8531-4538-9CD6-692A1AB78897}"/>
              </a:ext>
            </a:extLst>
          </p:cNvPr>
          <p:cNvSpPr txBox="1"/>
          <p:nvPr/>
        </p:nvSpPr>
        <p:spPr>
          <a:xfrm>
            <a:off x="1984827" y="6110868"/>
            <a:ext cx="9249229" cy="410562"/>
          </a:xfrm>
          <a:prstGeom prst="rect">
            <a:avLst/>
          </a:prstGeom>
          <a:noFill/>
        </p:spPr>
        <p:txBody>
          <a:bodyPr wrap="square">
            <a:spAutoFit/>
          </a:bodyPr>
          <a:lstStyle/>
          <a:p>
            <a:pPr marL="0" marR="0">
              <a:lnSpc>
                <a:spcPct val="107000"/>
              </a:lnSpc>
              <a:spcBef>
                <a:spcPts val="0"/>
              </a:spcBef>
              <a:spcAft>
                <a:spcPts val="800"/>
              </a:spcAft>
            </a:pPr>
            <a:r>
              <a:rPr lang="en-US" sz="1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Any views expressed are those of the author(s) and not necessarily those of the U.S.  Census Bureau. The Census Bureau has reviewed this data product for unauthorized disclosure of confidential information and has approved the disclosure avoidance applied. (Approval </a:t>
            </a:r>
            <a:r>
              <a:rPr lang="en-US" sz="10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ID:CBDRB-FY22-ESMD005-002)</a:t>
            </a:r>
            <a:endParaRPr lang="en-US" sz="1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49530078"/>
      </p:ext>
    </p:extLst>
  </p:cSld>
  <p:clrMapOvr>
    <a:masterClrMapping/>
  </p:clrMapOvr>
  <mc:AlternateContent xmlns:mc="http://schemas.openxmlformats.org/markup-compatibility/2006" xmlns:p14="http://schemas.microsoft.com/office/powerpoint/2010/main">
    <mc:Choice Requires="p14">
      <p:transition spd="slow" p14:dur="2000" advTm="26951"/>
    </mc:Choice>
    <mc:Fallback xmlns="">
      <p:transition spd="slow" advTm="2695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rgbClr val="FFFFFF"/>
          </a:fgClr>
          <a:bgClr>
            <a:schemeClr val="bg1"/>
          </a:bgClr>
        </a:patt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CA71B7-DC2F-4648-8EED-9D575CB9943A}"/>
              </a:ext>
            </a:extLst>
          </p:cNvPr>
          <p:cNvSpPr>
            <a:spLocks noGrp="1"/>
          </p:cNvSpPr>
          <p:nvPr>
            <p:ph type="title"/>
          </p:nvPr>
        </p:nvSpPr>
        <p:spPr>
          <a:xfrm>
            <a:off x="838200" y="522813"/>
            <a:ext cx="10515600" cy="1325563"/>
          </a:xfrm>
        </p:spPr>
        <p:txBody>
          <a:bodyPr/>
          <a:lstStyle/>
          <a:p>
            <a:r>
              <a:rPr lang="en-US" dirty="0"/>
              <a:t>Verifying Variables</a:t>
            </a:r>
          </a:p>
        </p:txBody>
      </p:sp>
      <p:sp>
        <p:nvSpPr>
          <p:cNvPr id="10" name="Content Placeholder 9">
            <a:extLst>
              <a:ext uri="{FF2B5EF4-FFF2-40B4-BE49-F238E27FC236}">
                <a16:creationId xmlns:a16="http://schemas.microsoft.com/office/drawing/2014/main" id="{742B7CA3-F450-4C3B-A0F9-C2101B0B8319}"/>
              </a:ext>
            </a:extLst>
          </p:cNvPr>
          <p:cNvSpPr>
            <a:spLocks noGrp="1"/>
          </p:cNvSpPr>
          <p:nvPr>
            <p:ph sz="half" idx="1"/>
          </p:nvPr>
        </p:nvSpPr>
        <p:spPr>
          <a:xfrm>
            <a:off x="838200" y="2250569"/>
            <a:ext cx="3646714" cy="3413840"/>
          </a:xfrm>
        </p:spPr>
        <p:txBody>
          <a:bodyPr>
            <a:normAutofit/>
          </a:bodyPr>
          <a:lstStyle/>
          <a:p>
            <a:r>
              <a:rPr lang="en-US" sz="2400" dirty="0">
                <a:effectLst/>
                <a:latin typeface="+mn-lt"/>
                <a:ea typeface="Calibri" panose="020F0502020204030204" pitchFamily="34" charset="0"/>
                <a:cs typeface="Times New Roman" panose="02020603050405020304" pitchFamily="18" charset="0"/>
              </a:rPr>
              <a:t>PAYFIRST was created to represent the first occurrence of non-zero payroll on the BR</a:t>
            </a:r>
          </a:p>
          <a:p>
            <a:pPr lvl="1"/>
            <a:endParaRPr lang="en-US" sz="2400" dirty="0">
              <a:ea typeface="Calibri" panose="020F0502020204030204" pitchFamily="34" charset="0"/>
              <a:cs typeface="Times New Roman" panose="02020603050405020304" pitchFamily="18" charset="0"/>
            </a:endParaRPr>
          </a:p>
          <a:p>
            <a:r>
              <a:rPr lang="en-US" sz="2400" dirty="0">
                <a:effectLst/>
                <a:latin typeface="+mn-lt"/>
                <a:ea typeface="Calibri" panose="020F0502020204030204" pitchFamily="34" charset="0"/>
                <a:cs typeface="Times New Roman" panose="02020603050405020304" pitchFamily="18" charset="0"/>
              </a:rPr>
              <a:t>Only used non-missing and non-zero estimates and comparison dates from 2012 or later </a:t>
            </a:r>
          </a:p>
        </p:txBody>
      </p:sp>
      <p:graphicFrame>
        <p:nvGraphicFramePr>
          <p:cNvPr id="9" name="Picture Placeholder 8">
            <a:extLst>
              <a:ext uri="{FF2B5EF4-FFF2-40B4-BE49-F238E27FC236}">
                <a16:creationId xmlns:a16="http://schemas.microsoft.com/office/drawing/2014/main" id="{BB150658-8F79-4AF7-8560-F43BA5BCCF13}"/>
              </a:ext>
            </a:extLst>
          </p:cNvPr>
          <p:cNvGraphicFramePr>
            <a:graphicFrameLocks noGrp="1"/>
          </p:cNvGraphicFramePr>
          <p:nvPr>
            <p:ph sz="half" idx="2"/>
            <p:extLst>
              <p:ext uri="{D42A27DB-BD31-4B8C-83A1-F6EECF244321}">
                <p14:modId xmlns:p14="http://schemas.microsoft.com/office/powerpoint/2010/main" val="1509147071"/>
              </p:ext>
            </p:extLst>
          </p:nvPr>
        </p:nvGraphicFramePr>
        <p:xfrm>
          <a:off x="4844210" y="2450624"/>
          <a:ext cx="6821713" cy="3101340"/>
        </p:xfrm>
        <a:graphic>
          <a:graphicData uri="http://schemas.openxmlformats.org/drawingml/2006/table">
            <a:tbl>
              <a:tblPr/>
              <a:tblGrid>
                <a:gridCol w="2354876">
                  <a:extLst>
                    <a:ext uri="{9D8B030D-6E8A-4147-A177-3AD203B41FA5}">
                      <a16:colId xmlns:a16="http://schemas.microsoft.com/office/drawing/2014/main" val="3092078959"/>
                    </a:ext>
                  </a:extLst>
                </a:gridCol>
                <a:gridCol w="1301906">
                  <a:extLst>
                    <a:ext uri="{9D8B030D-6E8A-4147-A177-3AD203B41FA5}">
                      <a16:colId xmlns:a16="http://schemas.microsoft.com/office/drawing/2014/main" val="2179059800"/>
                    </a:ext>
                  </a:extLst>
                </a:gridCol>
                <a:gridCol w="1658673">
                  <a:extLst>
                    <a:ext uri="{9D8B030D-6E8A-4147-A177-3AD203B41FA5}">
                      <a16:colId xmlns:a16="http://schemas.microsoft.com/office/drawing/2014/main" val="164198142"/>
                    </a:ext>
                  </a:extLst>
                </a:gridCol>
                <a:gridCol w="1506258">
                  <a:extLst>
                    <a:ext uri="{9D8B030D-6E8A-4147-A177-3AD203B41FA5}">
                      <a16:colId xmlns:a16="http://schemas.microsoft.com/office/drawing/2014/main" val="3075210080"/>
                    </a:ext>
                  </a:extLst>
                </a:gridCol>
              </a:tblGrid>
              <a:tr h="495300">
                <a:tc>
                  <a:txBody>
                    <a:bodyPr/>
                    <a:lstStyle/>
                    <a:p>
                      <a:pPr algn="l" fontAlgn="ctr"/>
                      <a:r>
                        <a:rPr lang="en-US" sz="3200" b="0" i="0" u="none" strike="noStrike" dirty="0">
                          <a:solidFill>
                            <a:srgbClr val="000000"/>
                          </a:solidFill>
                          <a:effectLst/>
                          <a:latin typeface="Times New Roman" panose="02020603050405020304" pitchFamily="18"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2E5"/>
                    </a:solidFill>
                  </a:tcPr>
                </a:tc>
                <a:tc gridSpan="3">
                  <a:txBody>
                    <a:bodyPr/>
                    <a:lstStyle/>
                    <a:p>
                      <a:pPr algn="ctr" fontAlgn="ctr"/>
                      <a:r>
                        <a:rPr lang="en-US" sz="2400" b="0" i="0" u="none" strike="noStrike" dirty="0">
                          <a:solidFill>
                            <a:srgbClr val="000000"/>
                          </a:solidFill>
                          <a:effectLst/>
                          <a:latin typeface="Times New Roman" panose="02020603050405020304" pitchFamily="18" charset="0"/>
                        </a:rPr>
                        <a:t>Singleunits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2E5"/>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38982318"/>
                  </a:ext>
                </a:extLst>
              </a:tr>
              <a:tr h="739140">
                <a:tc>
                  <a:txBody>
                    <a:bodyPr/>
                    <a:lstStyle/>
                    <a:p>
                      <a:pPr algn="ctr" fontAlgn="ctr"/>
                      <a:r>
                        <a:rPr lang="en-US" sz="2400" b="0" i="0" u="none" strike="noStrike" dirty="0">
                          <a:solidFill>
                            <a:srgbClr val="000000"/>
                          </a:solidFill>
                          <a:effectLst/>
                          <a:latin typeface="Times New Roman" panose="02020603050405020304" pitchFamily="18" charset="0"/>
                        </a:rPr>
                        <a:t>Comparison Date Variable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2E5"/>
                    </a:solidFill>
                  </a:tcPr>
                </a:tc>
                <a:tc>
                  <a:txBody>
                    <a:bodyPr/>
                    <a:lstStyle/>
                    <a:p>
                      <a:pPr algn="ctr" fontAlgn="ctr"/>
                      <a:r>
                        <a:rPr lang="en-US" sz="2400" b="0" i="0" u="none" strike="noStrike" dirty="0">
                          <a:solidFill>
                            <a:srgbClr val="000000"/>
                          </a:solidFill>
                          <a:effectLst/>
                          <a:latin typeface="Times New Roman" panose="02020603050405020304" pitchFamily="18" charset="0"/>
                        </a:rPr>
                        <a:t>Equal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2E5"/>
                    </a:solidFill>
                  </a:tcPr>
                </a:tc>
                <a:tc>
                  <a:txBody>
                    <a:bodyPr/>
                    <a:lstStyle/>
                    <a:p>
                      <a:pPr algn="ctr" fontAlgn="ctr"/>
                      <a:r>
                        <a:rPr lang="en-US" sz="2400" b="0" i="0" u="none" strike="noStrike">
                          <a:solidFill>
                            <a:srgbClr val="000000"/>
                          </a:solidFill>
                          <a:effectLst/>
                          <a:latin typeface="Times New Roman" panose="02020603050405020304" pitchFamily="18" charset="0"/>
                        </a:rPr>
                        <a:t>PAYFIRST before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2E5"/>
                    </a:solidFill>
                  </a:tcPr>
                </a:tc>
                <a:tc>
                  <a:txBody>
                    <a:bodyPr/>
                    <a:lstStyle/>
                    <a:p>
                      <a:pPr algn="ctr" fontAlgn="ctr"/>
                      <a:r>
                        <a:rPr lang="en-US" sz="2400" b="0" i="0" u="none" strike="noStrike">
                          <a:solidFill>
                            <a:srgbClr val="000000"/>
                          </a:solidFill>
                          <a:effectLst/>
                          <a:latin typeface="Times New Roman" panose="02020603050405020304" pitchFamily="18" charset="0"/>
                        </a:rPr>
                        <a:t>PAYFIRST after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2E5"/>
                    </a:solidFill>
                  </a:tcPr>
                </a:tc>
                <a:extLst>
                  <a:ext uri="{0D108BD9-81ED-4DB2-BD59-A6C34878D82A}">
                    <a16:rowId xmlns:a16="http://schemas.microsoft.com/office/drawing/2014/main" val="4214779773"/>
                  </a:ext>
                </a:extLst>
              </a:tr>
              <a:tr h="373380">
                <a:tc>
                  <a:txBody>
                    <a:bodyPr/>
                    <a:lstStyle/>
                    <a:p>
                      <a:pPr algn="l" fontAlgn="ctr"/>
                      <a:r>
                        <a:rPr lang="en-US" sz="2400" b="0" i="0" u="none" strike="noStrike" dirty="0">
                          <a:solidFill>
                            <a:srgbClr val="000000"/>
                          </a:solidFill>
                          <a:effectLst/>
                          <a:latin typeface="Times New Roman" panose="02020603050405020304" pitchFamily="18" charset="0"/>
                        </a:rPr>
                        <a:t>BIRTHDAY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Times New Roman" panose="02020603050405020304" pitchFamily="18" charset="0"/>
                        </a:rPr>
                        <a:t>94.6%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Times New Roman" panose="02020603050405020304" pitchFamily="18" charset="0"/>
                        </a:rPr>
                        <a:t>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Times New Roman" panose="02020603050405020304" pitchFamily="18" charset="0"/>
                        </a:rPr>
                        <a:t>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7772815"/>
                  </a:ext>
                </a:extLst>
              </a:tr>
              <a:tr h="373380">
                <a:tc>
                  <a:txBody>
                    <a:bodyPr/>
                    <a:lstStyle/>
                    <a:p>
                      <a:pPr algn="l" fontAlgn="ctr"/>
                      <a:r>
                        <a:rPr lang="en-US" sz="2400" b="0" i="0" u="none" strike="noStrike" dirty="0">
                          <a:solidFill>
                            <a:srgbClr val="000000"/>
                          </a:solidFill>
                          <a:effectLst/>
                          <a:latin typeface="Times New Roman" panose="02020603050405020304" pitchFamily="18" charset="0"/>
                        </a:rPr>
                        <a:t>BIRTH_PAY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Times New Roman" panose="02020603050405020304" pitchFamily="18" charset="0"/>
                        </a:rPr>
                        <a:t>94.5%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Times New Roman" panose="02020603050405020304" pitchFamily="18" charset="0"/>
                        </a:rPr>
                        <a:t>5.3%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Times New Roman" panose="02020603050405020304" pitchFamily="18" charset="0"/>
                        </a:rPr>
                        <a:t>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5960939"/>
                  </a:ext>
                </a:extLst>
              </a:tr>
              <a:tr h="373380">
                <a:tc>
                  <a:txBody>
                    <a:bodyPr/>
                    <a:lstStyle/>
                    <a:p>
                      <a:pPr algn="l" fontAlgn="ctr"/>
                      <a:r>
                        <a:rPr lang="en-US" sz="2400" b="0" i="0" u="none" strike="noStrike">
                          <a:solidFill>
                            <a:srgbClr val="000000"/>
                          </a:solidFill>
                          <a:effectLst/>
                          <a:latin typeface="Times New Roman" panose="02020603050405020304" pitchFamily="18" charset="0"/>
                        </a:rPr>
                        <a:t>BIRTH_RCPT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Times New Roman" panose="02020603050405020304" pitchFamily="18" charset="0"/>
                        </a:rPr>
                        <a:t>18.5%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Times New Roman" panose="02020603050405020304" pitchFamily="18" charset="0"/>
                        </a:rPr>
                        <a:t>59.2%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Times New Roman" panose="02020603050405020304" pitchFamily="18" charset="0"/>
                        </a:rPr>
                        <a:t>22.2%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4345867"/>
                  </a:ext>
                </a:extLst>
              </a:tr>
              <a:tr h="373380">
                <a:tc>
                  <a:txBody>
                    <a:bodyPr/>
                    <a:lstStyle/>
                    <a:p>
                      <a:pPr algn="l" fontAlgn="ctr"/>
                      <a:r>
                        <a:rPr lang="en-US" sz="2400" b="0" i="0" u="none" strike="noStrike">
                          <a:solidFill>
                            <a:srgbClr val="000000"/>
                          </a:solidFill>
                          <a:effectLst/>
                          <a:latin typeface="Times New Roman" panose="02020603050405020304" pitchFamily="18" charset="0"/>
                        </a:rPr>
                        <a:t>BIRTH_START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Times New Roman" panose="02020603050405020304" pitchFamily="18" charset="0"/>
                        </a:rPr>
                        <a:t>28.6%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Times New Roman" panose="02020603050405020304" pitchFamily="18" charset="0"/>
                        </a:rPr>
                        <a:t>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Times New Roman" panose="02020603050405020304" pitchFamily="18" charset="0"/>
                        </a:rPr>
                        <a:t>68.8%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8324844"/>
                  </a:ext>
                </a:extLst>
              </a:tr>
              <a:tr h="373380">
                <a:tc>
                  <a:txBody>
                    <a:bodyPr/>
                    <a:lstStyle/>
                    <a:p>
                      <a:pPr algn="l" fontAlgn="ctr"/>
                      <a:r>
                        <a:rPr lang="en-US" sz="2400" b="0" i="0" u="none" strike="noStrike" dirty="0">
                          <a:solidFill>
                            <a:srgbClr val="000000"/>
                          </a:solidFill>
                          <a:effectLst/>
                          <a:latin typeface="Times New Roman" panose="02020603050405020304" pitchFamily="18" charset="0"/>
                        </a:rPr>
                        <a:t>BIRTH_WAGES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Times New Roman" panose="02020603050405020304" pitchFamily="18" charset="0"/>
                        </a:rPr>
                        <a:t>53.7%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Times New Roman" panose="02020603050405020304" pitchFamily="18" charset="0"/>
                        </a:rPr>
                        <a:t>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Times New Roman" panose="02020603050405020304" pitchFamily="18" charset="0"/>
                        </a:rPr>
                        <a:t>36.2%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7621002"/>
                  </a:ext>
                </a:extLst>
              </a:tr>
            </a:tbl>
          </a:graphicData>
        </a:graphic>
      </p:graphicFrame>
      <p:sp>
        <p:nvSpPr>
          <p:cNvPr id="3" name="Slide Number Placeholder 2">
            <a:extLst>
              <a:ext uri="{FF2B5EF4-FFF2-40B4-BE49-F238E27FC236}">
                <a16:creationId xmlns:a16="http://schemas.microsoft.com/office/drawing/2014/main" id="{5FB7F682-E215-4767-9FFE-94F85CDAABD5}"/>
              </a:ext>
            </a:extLst>
          </p:cNvPr>
          <p:cNvSpPr>
            <a:spLocks noGrp="1"/>
          </p:cNvSpPr>
          <p:nvPr>
            <p:ph type="sldNum" sz="quarter" idx="12"/>
          </p:nvPr>
        </p:nvSpPr>
        <p:spPr/>
        <p:txBody>
          <a:bodyPr/>
          <a:lstStyle/>
          <a:p>
            <a:fld id="{2BEE099A-8562-47CA-944D-F82EDDAC5192}" type="slidenum">
              <a:rPr lang="en-US" smtClean="0"/>
              <a:pPr/>
              <a:t>10</a:t>
            </a:fld>
            <a:endParaRPr lang="en-US"/>
          </a:p>
        </p:txBody>
      </p:sp>
      <p:sp>
        <p:nvSpPr>
          <p:cNvPr id="2" name="TextBox 1">
            <a:extLst>
              <a:ext uri="{FF2B5EF4-FFF2-40B4-BE49-F238E27FC236}">
                <a16:creationId xmlns:a16="http://schemas.microsoft.com/office/drawing/2014/main" id="{4E6C944C-5622-4089-89FA-480355A692AE}"/>
              </a:ext>
            </a:extLst>
          </p:cNvPr>
          <p:cNvSpPr txBox="1"/>
          <p:nvPr/>
        </p:nvSpPr>
        <p:spPr>
          <a:xfrm>
            <a:off x="4700951" y="2050514"/>
            <a:ext cx="7108229" cy="400110"/>
          </a:xfrm>
          <a:prstGeom prst="rect">
            <a:avLst/>
          </a:prstGeom>
          <a:noFill/>
        </p:spPr>
        <p:txBody>
          <a:bodyPr wrap="square" rtlCol="0">
            <a:spAutoFit/>
          </a:bodyPr>
          <a:lstStyle/>
          <a:p>
            <a:pPr algn="ctr"/>
            <a:r>
              <a:rPr lang="en-US" sz="2000" dirty="0">
                <a:effectLst/>
                <a:latin typeface="Calibri" panose="020F0502020204030204" pitchFamily="34" charset="0"/>
                <a:ea typeface="Calibri" panose="020F0502020204030204" pitchFamily="34" charset="0"/>
                <a:cs typeface="Calibri" panose="020F0502020204030204" pitchFamily="34" charset="0"/>
              </a:rPr>
              <a:t>Comparison of date variable vs. first occurrence of payroll </a:t>
            </a:r>
            <a:r>
              <a:rPr lang="en-US" sz="2000" dirty="0">
                <a:latin typeface="Calibri" panose="020F0502020204030204" pitchFamily="34" charset="0"/>
                <a:ea typeface="Calibri" panose="020F0502020204030204" pitchFamily="34" charset="0"/>
                <a:cs typeface="Calibri" panose="020F0502020204030204" pitchFamily="34" charset="0"/>
              </a:rPr>
              <a:t>data</a:t>
            </a:r>
            <a:endParaRPr lang="en-US"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9942F92-200A-4A77-BC09-15F5BF3E6F14}"/>
              </a:ext>
            </a:extLst>
          </p:cNvPr>
          <p:cNvSpPr txBox="1"/>
          <p:nvPr/>
        </p:nvSpPr>
        <p:spPr>
          <a:xfrm>
            <a:off x="6476730" y="5479743"/>
            <a:ext cx="3556670" cy="369332"/>
          </a:xfrm>
          <a:prstGeom prst="rect">
            <a:avLst/>
          </a:prstGeom>
          <a:noFill/>
        </p:spPr>
        <p:txBody>
          <a:bodyPr wrap="square" rtlCol="0">
            <a:spAutoFit/>
          </a:bodyPr>
          <a:lstStyle/>
          <a:p>
            <a:r>
              <a:rPr lang="en-US" dirty="0"/>
              <a:t>Data reflect the BR as of May 2020</a:t>
            </a:r>
          </a:p>
        </p:txBody>
      </p:sp>
    </p:spTree>
    <p:extLst>
      <p:ext uri="{BB962C8B-B14F-4D97-AF65-F5344CB8AC3E}">
        <p14:creationId xmlns:p14="http://schemas.microsoft.com/office/powerpoint/2010/main" val="31982400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96732"/>
    </mc:Choice>
    <mc:Fallback xmlns="">
      <p:transition spd="slow" advTm="9673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rgbClr val="FFFFFF"/>
          </a:fgClr>
          <a:bgClr>
            <a:schemeClr val="bg1"/>
          </a:bgClr>
        </a:patt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CA71B7-DC2F-4648-8EED-9D575CB9943A}"/>
              </a:ext>
            </a:extLst>
          </p:cNvPr>
          <p:cNvSpPr>
            <a:spLocks noGrp="1"/>
          </p:cNvSpPr>
          <p:nvPr>
            <p:ph type="title"/>
          </p:nvPr>
        </p:nvSpPr>
        <p:spPr/>
        <p:txBody>
          <a:bodyPr/>
          <a:lstStyle/>
          <a:p>
            <a:r>
              <a:rPr lang="en-US" dirty="0"/>
              <a:t>Creation of a Hierarchy </a:t>
            </a:r>
          </a:p>
        </p:txBody>
      </p:sp>
      <p:sp>
        <p:nvSpPr>
          <p:cNvPr id="10" name="Content Placeholder 9">
            <a:extLst>
              <a:ext uri="{FF2B5EF4-FFF2-40B4-BE49-F238E27FC236}">
                <a16:creationId xmlns:a16="http://schemas.microsoft.com/office/drawing/2014/main" id="{742B7CA3-F450-4C3B-A0F9-C2101B0B8319}"/>
              </a:ext>
            </a:extLst>
          </p:cNvPr>
          <p:cNvSpPr>
            <a:spLocks noGrp="1"/>
          </p:cNvSpPr>
          <p:nvPr>
            <p:ph sz="half" idx="1"/>
          </p:nvPr>
        </p:nvSpPr>
        <p:spPr>
          <a:xfrm>
            <a:off x="838200" y="1693703"/>
            <a:ext cx="4646638" cy="3984398"/>
          </a:xfrm>
        </p:spPr>
        <p:txBody>
          <a:bodyPr>
            <a:noAutofit/>
          </a:bodyPr>
          <a:lstStyle/>
          <a:p>
            <a:pPr marL="800100" lvl="2" indent="-342900">
              <a:lnSpc>
                <a:spcPct val="100000"/>
              </a:lnSpc>
              <a:spcAft>
                <a:spcPts val="0"/>
              </a:spcAft>
            </a:pPr>
            <a:r>
              <a:rPr lang="en-US" sz="3200" dirty="0"/>
              <a:t>BIRTH_WAGES</a:t>
            </a:r>
          </a:p>
          <a:p>
            <a:pPr marL="457200" lvl="2" indent="0">
              <a:lnSpc>
                <a:spcPct val="100000"/>
              </a:lnSpc>
              <a:spcAft>
                <a:spcPts val="0"/>
              </a:spcAft>
              <a:buNone/>
            </a:pPr>
            <a:endParaRPr lang="en-US" sz="3200" dirty="0"/>
          </a:p>
          <a:p>
            <a:pPr marL="800100" lvl="2" indent="-342900">
              <a:lnSpc>
                <a:spcPct val="100000"/>
              </a:lnSpc>
              <a:spcAft>
                <a:spcPts val="0"/>
              </a:spcAft>
            </a:pPr>
            <a:r>
              <a:rPr lang="en-US" sz="3200" dirty="0"/>
              <a:t>BIRTH_PAY</a:t>
            </a:r>
          </a:p>
          <a:p>
            <a:pPr marL="457200" lvl="2" indent="0">
              <a:lnSpc>
                <a:spcPct val="100000"/>
              </a:lnSpc>
              <a:spcAft>
                <a:spcPts val="0"/>
              </a:spcAft>
              <a:buNone/>
            </a:pPr>
            <a:endParaRPr lang="en-US" sz="3200" dirty="0"/>
          </a:p>
          <a:p>
            <a:pPr marL="800100" lvl="2" indent="-342900">
              <a:lnSpc>
                <a:spcPct val="100000"/>
              </a:lnSpc>
              <a:spcAft>
                <a:spcPts val="0"/>
              </a:spcAft>
            </a:pPr>
            <a:r>
              <a:rPr lang="en-US" sz="3200" dirty="0"/>
              <a:t>BIRTH_START</a:t>
            </a:r>
          </a:p>
          <a:p>
            <a:pPr marL="457200" lvl="2" indent="0">
              <a:lnSpc>
                <a:spcPct val="100000"/>
              </a:lnSpc>
              <a:spcAft>
                <a:spcPts val="0"/>
              </a:spcAft>
              <a:buNone/>
            </a:pPr>
            <a:endParaRPr lang="en-US" sz="3200" dirty="0"/>
          </a:p>
          <a:p>
            <a:pPr marL="800100" lvl="2" indent="-342900">
              <a:lnSpc>
                <a:spcPct val="100000"/>
              </a:lnSpc>
              <a:spcAft>
                <a:spcPts val="0"/>
              </a:spcAft>
            </a:pPr>
            <a:r>
              <a:rPr lang="en-US" sz="3200" dirty="0"/>
              <a:t>BIRTHDAY</a:t>
            </a:r>
          </a:p>
          <a:p>
            <a:pPr>
              <a:lnSpc>
                <a:spcPct val="100000"/>
              </a:lnSpc>
              <a:spcAft>
                <a:spcPts val="0"/>
              </a:spcAft>
            </a:pPr>
            <a:endParaRPr lang="en-US" sz="3200" dirty="0"/>
          </a:p>
        </p:txBody>
      </p:sp>
      <p:sp>
        <p:nvSpPr>
          <p:cNvPr id="3" name="Slide Number Placeholder 2">
            <a:extLst>
              <a:ext uri="{FF2B5EF4-FFF2-40B4-BE49-F238E27FC236}">
                <a16:creationId xmlns:a16="http://schemas.microsoft.com/office/drawing/2014/main" id="{5FB7F682-E215-4767-9FFE-94F85CDAABD5}"/>
              </a:ext>
            </a:extLst>
          </p:cNvPr>
          <p:cNvSpPr>
            <a:spLocks noGrp="1"/>
          </p:cNvSpPr>
          <p:nvPr>
            <p:ph type="sldNum" sz="quarter" idx="12"/>
          </p:nvPr>
        </p:nvSpPr>
        <p:spPr/>
        <p:txBody>
          <a:bodyPr/>
          <a:lstStyle/>
          <a:p>
            <a:fld id="{2BEE099A-8562-47CA-944D-F82EDDAC5192}" type="slidenum">
              <a:rPr lang="en-US" smtClean="0"/>
              <a:pPr/>
              <a:t>11</a:t>
            </a:fld>
            <a:endParaRPr lang="en-US"/>
          </a:p>
        </p:txBody>
      </p:sp>
      <p:sp>
        <p:nvSpPr>
          <p:cNvPr id="7" name="Star: 5 Points 6">
            <a:extLst>
              <a:ext uri="{FF2B5EF4-FFF2-40B4-BE49-F238E27FC236}">
                <a16:creationId xmlns:a16="http://schemas.microsoft.com/office/drawing/2014/main" id="{07FBD3C5-3386-41F7-827A-D474FA69B361}"/>
              </a:ext>
            </a:extLst>
          </p:cNvPr>
          <p:cNvSpPr/>
          <p:nvPr/>
        </p:nvSpPr>
        <p:spPr>
          <a:xfrm>
            <a:off x="5566580" y="1436801"/>
            <a:ext cx="4465321" cy="3984398"/>
          </a:xfrm>
          <a:prstGeom prst="star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BEST </a:t>
            </a:r>
          </a:p>
          <a:p>
            <a:pPr algn="ctr"/>
            <a:r>
              <a:rPr lang="en-US" sz="2800" dirty="0">
                <a:solidFill>
                  <a:schemeClr val="tx1"/>
                </a:solidFill>
              </a:rPr>
              <a:t>BUSINESS START DATE</a:t>
            </a:r>
          </a:p>
        </p:txBody>
      </p:sp>
    </p:spTree>
    <p:extLst>
      <p:ext uri="{BB962C8B-B14F-4D97-AF65-F5344CB8AC3E}">
        <p14:creationId xmlns:p14="http://schemas.microsoft.com/office/powerpoint/2010/main" val="37280667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2866"/>
    </mc:Choice>
    <mc:Fallback xmlns="">
      <p:transition spd="slow" advTm="3286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rgbClr val="FFFFFF"/>
          </a:fgClr>
          <a:bgClr>
            <a:schemeClr val="bg1"/>
          </a:bgClr>
        </a:patt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CA71B7-DC2F-4648-8EED-9D575CB9943A}"/>
              </a:ext>
            </a:extLst>
          </p:cNvPr>
          <p:cNvSpPr>
            <a:spLocks noGrp="1"/>
          </p:cNvSpPr>
          <p:nvPr>
            <p:ph type="title"/>
          </p:nvPr>
        </p:nvSpPr>
        <p:spPr/>
        <p:txBody>
          <a:bodyPr/>
          <a:lstStyle/>
          <a:p>
            <a:r>
              <a:rPr lang="en-US"/>
              <a:t>Validating the Hierarchy </a:t>
            </a:r>
            <a:endParaRPr lang="en-US" dirty="0"/>
          </a:p>
        </p:txBody>
      </p:sp>
      <p:sp>
        <p:nvSpPr>
          <p:cNvPr id="10" name="Content Placeholder 9">
            <a:extLst>
              <a:ext uri="{FF2B5EF4-FFF2-40B4-BE49-F238E27FC236}">
                <a16:creationId xmlns:a16="http://schemas.microsoft.com/office/drawing/2014/main" id="{742B7CA3-F450-4C3B-A0F9-C2101B0B8319}"/>
              </a:ext>
            </a:extLst>
          </p:cNvPr>
          <p:cNvSpPr>
            <a:spLocks noGrp="1"/>
          </p:cNvSpPr>
          <p:nvPr>
            <p:ph sz="half" idx="1"/>
          </p:nvPr>
        </p:nvSpPr>
        <p:spPr>
          <a:xfrm>
            <a:off x="838200" y="4968337"/>
            <a:ext cx="10515599" cy="1089647"/>
          </a:xfrm>
        </p:spPr>
        <p:txBody>
          <a:bodyPr>
            <a:normAutofit/>
          </a:bodyPr>
          <a:lstStyle/>
          <a:p>
            <a:pPr>
              <a:lnSpc>
                <a:spcPct val="100000"/>
              </a:lnSpc>
              <a:spcAft>
                <a:spcPts val="0"/>
              </a:spcAft>
            </a:pPr>
            <a:r>
              <a:rPr lang="en-US" sz="2800" dirty="0"/>
              <a:t>The current methodology using BIRTHDAY is more effective than the proposed hierarchy </a:t>
            </a:r>
          </a:p>
        </p:txBody>
      </p:sp>
      <p:graphicFrame>
        <p:nvGraphicFramePr>
          <p:cNvPr id="9" name="Content Placeholder 3">
            <a:extLst>
              <a:ext uri="{FF2B5EF4-FFF2-40B4-BE49-F238E27FC236}">
                <a16:creationId xmlns:a16="http://schemas.microsoft.com/office/drawing/2014/main" id="{40B63D6E-CED1-480C-90AF-5245661B475B}"/>
              </a:ext>
            </a:extLst>
          </p:cNvPr>
          <p:cNvGraphicFramePr>
            <a:graphicFrameLocks noGrp="1"/>
          </p:cNvGraphicFramePr>
          <p:nvPr>
            <p:ph sz="half" idx="2"/>
            <p:extLst>
              <p:ext uri="{D42A27DB-BD31-4B8C-83A1-F6EECF244321}">
                <p14:modId xmlns:p14="http://schemas.microsoft.com/office/powerpoint/2010/main" val="291541117"/>
              </p:ext>
            </p:extLst>
          </p:nvPr>
        </p:nvGraphicFramePr>
        <p:xfrm>
          <a:off x="3173186" y="2038949"/>
          <a:ext cx="6226845" cy="2780104"/>
        </p:xfrm>
        <a:graphic>
          <a:graphicData uri="http://schemas.openxmlformats.org/drawingml/2006/table">
            <a:tbl>
              <a:tblPr/>
              <a:tblGrid>
                <a:gridCol w="2195705">
                  <a:extLst>
                    <a:ext uri="{9D8B030D-6E8A-4147-A177-3AD203B41FA5}">
                      <a16:colId xmlns:a16="http://schemas.microsoft.com/office/drawing/2014/main" val="3001965436"/>
                    </a:ext>
                  </a:extLst>
                </a:gridCol>
                <a:gridCol w="1272555">
                  <a:extLst>
                    <a:ext uri="{9D8B030D-6E8A-4147-A177-3AD203B41FA5}">
                      <a16:colId xmlns:a16="http://schemas.microsoft.com/office/drawing/2014/main" val="230630832"/>
                    </a:ext>
                  </a:extLst>
                </a:gridCol>
                <a:gridCol w="1372446">
                  <a:extLst>
                    <a:ext uri="{9D8B030D-6E8A-4147-A177-3AD203B41FA5}">
                      <a16:colId xmlns:a16="http://schemas.microsoft.com/office/drawing/2014/main" val="2853718408"/>
                    </a:ext>
                  </a:extLst>
                </a:gridCol>
                <a:gridCol w="1386139">
                  <a:extLst>
                    <a:ext uri="{9D8B030D-6E8A-4147-A177-3AD203B41FA5}">
                      <a16:colId xmlns:a16="http://schemas.microsoft.com/office/drawing/2014/main" val="1383659409"/>
                    </a:ext>
                  </a:extLst>
                </a:gridCol>
              </a:tblGrid>
              <a:tr h="340504">
                <a:tc>
                  <a:txBody>
                    <a:bodyPr/>
                    <a:lstStyle/>
                    <a:p>
                      <a:pPr algn="l" fontAlgn="ctr"/>
                      <a:r>
                        <a:rPr lang="en-US" sz="2000" b="0" i="0" u="none" strike="noStrike" dirty="0">
                          <a:solidFill>
                            <a:srgbClr val="000000"/>
                          </a:solidFill>
                          <a:effectLst/>
                          <a:latin typeface="Times New Roman" panose="02020603050405020304" pitchFamily="18"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2E5"/>
                    </a:solidFill>
                  </a:tcPr>
                </a:tc>
                <a:tc gridSpan="3">
                  <a:txBody>
                    <a:bodyPr/>
                    <a:lstStyle/>
                    <a:p>
                      <a:pPr algn="ctr" fontAlgn="ctr"/>
                      <a:r>
                        <a:rPr lang="en-US" sz="2000" b="0" i="0" u="none" strike="noStrike" dirty="0">
                          <a:solidFill>
                            <a:srgbClr val="000000"/>
                          </a:solidFill>
                          <a:effectLst/>
                          <a:latin typeface="Times New Roman" panose="02020603050405020304" pitchFamily="18" charset="0"/>
                        </a:rPr>
                        <a:t>Singleunits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2E5"/>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11729713"/>
                  </a:ext>
                </a:extLst>
              </a:tr>
              <a:tr h="655504">
                <a:tc>
                  <a:txBody>
                    <a:bodyPr/>
                    <a:lstStyle/>
                    <a:p>
                      <a:pPr algn="ctr" fontAlgn="ctr"/>
                      <a:r>
                        <a:rPr lang="en-US" sz="2000" b="0" i="0" u="none" strike="noStrike" dirty="0">
                          <a:solidFill>
                            <a:srgbClr val="000000"/>
                          </a:solidFill>
                          <a:effectLst/>
                          <a:latin typeface="Times New Roman" panose="02020603050405020304" pitchFamily="18" charset="0"/>
                        </a:rPr>
                        <a:t>Comparison Date Variable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2E5"/>
                    </a:solidFill>
                  </a:tcPr>
                </a:tc>
                <a:tc>
                  <a:txBody>
                    <a:bodyPr/>
                    <a:lstStyle/>
                    <a:p>
                      <a:pPr algn="ctr" fontAlgn="ctr"/>
                      <a:r>
                        <a:rPr lang="en-US" sz="2000" b="0" i="0" u="none" strike="noStrike" dirty="0">
                          <a:solidFill>
                            <a:srgbClr val="000000"/>
                          </a:solidFill>
                          <a:effectLst/>
                          <a:latin typeface="Times New Roman" panose="02020603050405020304" pitchFamily="18" charset="0"/>
                        </a:rPr>
                        <a:t>Equal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2E5"/>
                    </a:solidFill>
                  </a:tcPr>
                </a:tc>
                <a:tc>
                  <a:txBody>
                    <a:bodyPr/>
                    <a:lstStyle/>
                    <a:p>
                      <a:pPr algn="ctr" fontAlgn="ctr"/>
                      <a:r>
                        <a:rPr lang="en-US" sz="2000" b="0" i="0" u="none" strike="noStrike" dirty="0">
                          <a:solidFill>
                            <a:srgbClr val="000000"/>
                          </a:solidFill>
                          <a:effectLst/>
                          <a:latin typeface="Times New Roman" panose="02020603050405020304" pitchFamily="18" charset="0"/>
                        </a:rPr>
                        <a:t>PAYFIRST after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2E5"/>
                    </a:solidFill>
                  </a:tcPr>
                </a:tc>
                <a:tc>
                  <a:txBody>
                    <a:bodyPr/>
                    <a:lstStyle/>
                    <a:p>
                      <a:pPr algn="ctr" fontAlgn="ctr"/>
                      <a:r>
                        <a:rPr lang="en-US" sz="2000" b="0" i="0" u="none" strike="noStrike" dirty="0">
                          <a:solidFill>
                            <a:srgbClr val="000000"/>
                          </a:solidFill>
                          <a:effectLst/>
                          <a:latin typeface="Times New Roman" panose="02020603050405020304" pitchFamily="18" charset="0"/>
                        </a:rPr>
                        <a:t>PAYFIRST before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2E5"/>
                    </a:solidFill>
                  </a:tcPr>
                </a:tc>
                <a:extLst>
                  <a:ext uri="{0D108BD9-81ED-4DB2-BD59-A6C34878D82A}">
                    <a16:rowId xmlns:a16="http://schemas.microsoft.com/office/drawing/2014/main" val="2292638983"/>
                  </a:ext>
                </a:extLst>
              </a:tr>
              <a:tr h="340504">
                <a:tc>
                  <a:txBody>
                    <a:bodyPr/>
                    <a:lstStyle/>
                    <a:p>
                      <a:pPr algn="l" fontAlgn="ctr"/>
                      <a:r>
                        <a:rPr lang="en-US" sz="2000" b="0" i="0" u="none" strike="noStrike" dirty="0">
                          <a:solidFill>
                            <a:srgbClr val="000000"/>
                          </a:solidFill>
                          <a:effectLst/>
                          <a:latin typeface="Times New Roman" panose="02020603050405020304" pitchFamily="18" charset="0"/>
                        </a:rPr>
                        <a:t>BIRTHDAY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rPr>
                        <a:t>94.6%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1462126"/>
                  </a:ext>
                </a:extLst>
              </a:tr>
              <a:tr h="360898">
                <a:tc>
                  <a:txBody>
                    <a:bodyPr/>
                    <a:lstStyle/>
                    <a:p>
                      <a:pPr algn="l" fontAlgn="ctr"/>
                      <a:r>
                        <a:rPr lang="en-US" sz="2000" b="0" i="0" u="none" strike="noStrike" dirty="0">
                          <a:solidFill>
                            <a:srgbClr val="000000"/>
                          </a:solidFill>
                          <a:effectLst/>
                          <a:latin typeface="Times New Roman" panose="02020603050405020304" pitchFamily="18" charset="0"/>
                        </a:rPr>
                        <a:t>BIRTH_PAY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rPr>
                        <a:t>94.5%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5.3%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9905562"/>
                  </a:ext>
                </a:extLst>
              </a:tr>
              <a:tr h="360898">
                <a:tc>
                  <a:txBody>
                    <a:bodyPr/>
                    <a:lstStyle/>
                    <a:p>
                      <a:pPr algn="l" fontAlgn="ctr"/>
                      <a:r>
                        <a:rPr lang="en-US" sz="2000" b="0" i="0" u="none" strike="noStrike" dirty="0">
                          <a:solidFill>
                            <a:srgbClr val="000000"/>
                          </a:solidFill>
                          <a:effectLst/>
                          <a:latin typeface="Times New Roman" panose="02020603050405020304" pitchFamily="18" charset="0"/>
                        </a:rPr>
                        <a:t>BIRTH_START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rPr>
                        <a:t>28.6%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68.8%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6347661"/>
                  </a:ext>
                </a:extLst>
              </a:tr>
              <a:tr h="360898">
                <a:tc>
                  <a:txBody>
                    <a:bodyPr/>
                    <a:lstStyle/>
                    <a:p>
                      <a:pPr algn="l" fontAlgn="ctr"/>
                      <a:r>
                        <a:rPr lang="en-US" sz="2000" b="0" i="0" u="none" strike="noStrike" dirty="0">
                          <a:solidFill>
                            <a:srgbClr val="000000"/>
                          </a:solidFill>
                          <a:effectLst/>
                          <a:latin typeface="Times New Roman" panose="02020603050405020304" pitchFamily="18" charset="0"/>
                        </a:rPr>
                        <a:t>BIRTH_WAGES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rPr>
                        <a:t>53.7%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rPr>
                        <a:t>36.2%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7284650"/>
                  </a:ext>
                </a:extLst>
              </a:tr>
              <a:tr h="360898">
                <a:tc>
                  <a:txBody>
                    <a:bodyPr/>
                    <a:lstStyle/>
                    <a:p>
                      <a:pPr algn="l" fontAlgn="ctr"/>
                      <a:r>
                        <a:rPr lang="en-US" sz="2000" b="1" i="0" u="none" strike="noStrike">
                          <a:solidFill>
                            <a:srgbClr val="000000"/>
                          </a:solidFill>
                          <a:effectLst/>
                          <a:latin typeface="Times New Roman" panose="02020603050405020304" pitchFamily="18" charset="0"/>
                        </a:rPr>
                        <a:t>HIERARCHY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Times New Roman" panose="02020603050405020304" pitchFamily="18" charset="0"/>
                        </a:rPr>
                        <a:t>75.1%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Times New Roman" panose="02020603050405020304" pitchFamily="18" charset="0"/>
                        </a:rPr>
                        <a:t>17.3%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Times New Roman" panose="02020603050405020304" pitchFamily="18" charset="0"/>
                        </a:rPr>
                        <a:t>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2339303"/>
                  </a:ext>
                </a:extLst>
              </a:tr>
            </a:tbl>
          </a:graphicData>
        </a:graphic>
      </p:graphicFrame>
      <p:sp>
        <p:nvSpPr>
          <p:cNvPr id="3" name="Slide Number Placeholder 2">
            <a:extLst>
              <a:ext uri="{FF2B5EF4-FFF2-40B4-BE49-F238E27FC236}">
                <a16:creationId xmlns:a16="http://schemas.microsoft.com/office/drawing/2014/main" id="{5FB7F682-E215-4767-9FFE-94F85CDAABD5}"/>
              </a:ext>
            </a:extLst>
          </p:cNvPr>
          <p:cNvSpPr>
            <a:spLocks noGrp="1"/>
          </p:cNvSpPr>
          <p:nvPr>
            <p:ph type="sldNum" sz="quarter" idx="12"/>
          </p:nvPr>
        </p:nvSpPr>
        <p:spPr/>
        <p:txBody>
          <a:bodyPr/>
          <a:lstStyle/>
          <a:p>
            <a:fld id="{2BEE099A-8562-47CA-944D-F82EDDAC5192}" type="slidenum">
              <a:rPr lang="en-US" smtClean="0"/>
              <a:pPr/>
              <a:t>12</a:t>
            </a:fld>
            <a:endParaRPr lang="en-US"/>
          </a:p>
        </p:txBody>
      </p:sp>
      <p:sp>
        <p:nvSpPr>
          <p:cNvPr id="8" name="TextBox 7">
            <a:extLst>
              <a:ext uri="{FF2B5EF4-FFF2-40B4-BE49-F238E27FC236}">
                <a16:creationId xmlns:a16="http://schemas.microsoft.com/office/drawing/2014/main" id="{D4FEE8A1-8FF8-4F24-9E0C-ADF4C14E6C6F}"/>
              </a:ext>
            </a:extLst>
          </p:cNvPr>
          <p:cNvSpPr txBox="1"/>
          <p:nvPr/>
        </p:nvSpPr>
        <p:spPr>
          <a:xfrm>
            <a:off x="2175932" y="1638839"/>
            <a:ext cx="7840133" cy="400110"/>
          </a:xfrm>
          <a:prstGeom prst="rect">
            <a:avLst/>
          </a:prstGeom>
          <a:noFill/>
        </p:spPr>
        <p:txBody>
          <a:bodyPr wrap="square" rtlCol="0">
            <a:spAutoFit/>
          </a:bodyPr>
          <a:lstStyle/>
          <a:p>
            <a:pPr algn="ctr"/>
            <a:r>
              <a:rPr lang="en-US" sz="2000" dirty="0">
                <a:effectLst/>
                <a:latin typeface="Calibri" panose="020F0502020204030204" pitchFamily="34" charset="0"/>
                <a:ea typeface="Calibri" panose="020F0502020204030204" pitchFamily="34" charset="0"/>
                <a:cs typeface="Calibri" panose="020F0502020204030204" pitchFamily="34" charset="0"/>
              </a:rPr>
              <a:t>Updated</a:t>
            </a:r>
            <a:r>
              <a:rPr lang="en-US" sz="2000" b="1" dirty="0">
                <a:effectLst/>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c</a:t>
            </a:r>
            <a:r>
              <a:rPr lang="en-US" sz="2000" dirty="0">
                <a:effectLst/>
                <a:latin typeface="Calibri" panose="020F0502020204030204" pitchFamily="34" charset="0"/>
                <a:ea typeface="Calibri" panose="020F0502020204030204" pitchFamily="34" charset="0"/>
                <a:cs typeface="Calibri" panose="020F0502020204030204" pitchFamily="34" charset="0"/>
              </a:rPr>
              <a:t>omparison of date variable vs first occurrence of payroll </a:t>
            </a:r>
            <a:r>
              <a:rPr lang="en-US" sz="2000" dirty="0">
                <a:latin typeface="Calibri" panose="020F0502020204030204" pitchFamily="34" charset="0"/>
                <a:ea typeface="Calibri" panose="020F0502020204030204" pitchFamily="34" charset="0"/>
                <a:cs typeface="Calibri" panose="020F0502020204030204" pitchFamily="34" charset="0"/>
              </a:rPr>
              <a:t>data</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90494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5807"/>
    </mc:Choice>
    <mc:Fallback xmlns="">
      <p:transition spd="slow" advTm="2580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2D488E-F650-498E-8D10-84800BC32933}"/>
              </a:ext>
            </a:extLst>
          </p:cNvPr>
          <p:cNvSpPr>
            <a:spLocks noGrp="1"/>
          </p:cNvSpPr>
          <p:nvPr>
            <p:ph type="sldNum" sz="quarter" idx="12"/>
          </p:nvPr>
        </p:nvSpPr>
        <p:spPr/>
        <p:txBody>
          <a:bodyPr/>
          <a:lstStyle/>
          <a:p>
            <a:fld id="{FC63ECC8-719A-498E-B101-491B6A35558E}" type="slidenum">
              <a:rPr lang="en-US" smtClean="0"/>
              <a:t>13</a:t>
            </a:fld>
            <a:endParaRPr lang="en-US"/>
          </a:p>
        </p:txBody>
      </p:sp>
      <p:sp>
        <p:nvSpPr>
          <p:cNvPr id="4" name="Title 1">
            <a:extLst>
              <a:ext uri="{FF2B5EF4-FFF2-40B4-BE49-F238E27FC236}">
                <a16:creationId xmlns:a16="http://schemas.microsoft.com/office/drawing/2014/main" id="{2D76803B-2BC7-40EF-9DB1-2F39FE9517E8}"/>
              </a:ext>
            </a:extLst>
          </p:cNvPr>
          <p:cNvSpPr>
            <a:spLocks noGrp="1"/>
          </p:cNvSpPr>
          <p:nvPr>
            <p:ph type="title"/>
          </p:nvPr>
        </p:nvSpPr>
        <p:spPr>
          <a:xfrm>
            <a:off x="838200" y="365125"/>
            <a:ext cx="10515600" cy="1325563"/>
          </a:xfrm>
        </p:spPr>
        <p:txBody>
          <a:bodyPr/>
          <a:lstStyle/>
          <a:p>
            <a:r>
              <a:rPr lang="en-US" dirty="0"/>
              <a:t>Creation of MOS</a:t>
            </a:r>
          </a:p>
        </p:txBody>
      </p:sp>
      <p:sp>
        <p:nvSpPr>
          <p:cNvPr id="5" name="Content Placeholder 2">
            <a:extLst>
              <a:ext uri="{FF2B5EF4-FFF2-40B4-BE49-F238E27FC236}">
                <a16:creationId xmlns:a16="http://schemas.microsoft.com/office/drawing/2014/main" id="{EA02E87C-015F-4BF1-91E0-F7D1011B7706}"/>
              </a:ext>
            </a:extLst>
          </p:cNvPr>
          <p:cNvSpPr txBox="1">
            <a:spLocks/>
          </p:cNvSpPr>
          <p:nvPr/>
        </p:nvSpPr>
        <p:spPr>
          <a:xfrm>
            <a:off x="646610" y="1858963"/>
            <a:ext cx="10707190" cy="42516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Six established MOS formulas used in BSR-17</a:t>
            </a:r>
          </a:p>
          <a:p>
            <a:endParaRPr lang="en-US" sz="3200" dirty="0"/>
          </a:p>
          <a:p>
            <a:r>
              <a:rPr lang="en-US" sz="3200" dirty="0"/>
              <a:t>Estimates annual receipts for given year</a:t>
            </a:r>
          </a:p>
          <a:p>
            <a:endParaRPr lang="en-US" sz="3200" dirty="0"/>
          </a:p>
          <a:p>
            <a:r>
              <a:rPr lang="en-US" sz="3200" dirty="0"/>
              <a:t>Uses annualized data from BR administrative sources, Census parameters and surveys</a:t>
            </a:r>
          </a:p>
        </p:txBody>
      </p:sp>
    </p:spTree>
    <p:extLst>
      <p:ext uri="{BB962C8B-B14F-4D97-AF65-F5344CB8AC3E}">
        <p14:creationId xmlns:p14="http://schemas.microsoft.com/office/powerpoint/2010/main" val="3276863886"/>
      </p:ext>
    </p:extLst>
  </p:cSld>
  <p:clrMapOvr>
    <a:masterClrMapping/>
  </p:clrMapOvr>
  <mc:AlternateContent xmlns:mc="http://schemas.openxmlformats.org/markup-compatibility/2006" xmlns:p14="http://schemas.microsoft.com/office/powerpoint/2010/main">
    <mc:Choice Requires="p14">
      <p:transition spd="slow" p14:dur="2000" advTm="37391"/>
    </mc:Choice>
    <mc:Fallback xmlns="">
      <p:transition spd="slow" advTm="3739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4BB07-D135-47E4-819F-43B0E7DDF883}"/>
              </a:ext>
            </a:extLst>
          </p:cNvPr>
          <p:cNvSpPr>
            <a:spLocks noGrp="1"/>
          </p:cNvSpPr>
          <p:nvPr>
            <p:ph type="title"/>
          </p:nvPr>
        </p:nvSpPr>
        <p:spPr>
          <a:xfrm>
            <a:off x="386806" y="694944"/>
            <a:ext cx="10707189" cy="790278"/>
          </a:xfrm>
        </p:spPr>
        <p:txBody>
          <a:bodyPr>
            <a:normAutofit fontScale="90000"/>
          </a:bodyPr>
          <a:lstStyle/>
          <a:p>
            <a:pPr>
              <a:lnSpc>
                <a:spcPct val="100000"/>
              </a:lnSpc>
            </a:pPr>
            <a:r>
              <a:rPr lang="en-US" dirty="0"/>
              <a:t>Creation of MOS:  </a:t>
            </a:r>
            <a:r>
              <a:rPr lang="en-US" sz="4400" dirty="0"/>
              <a:t>BSR-17 Formulas </a:t>
            </a:r>
            <a:br>
              <a:rPr lang="en-US" sz="4400" dirty="0"/>
            </a:br>
            <a:endParaRPr lang="en-US" dirty="0"/>
          </a:p>
        </p:txBody>
      </p:sp>
      <p:sp>
        <p:nvSpPr>
          <p:cNvPr id="23" name="Rectangle 22">
            <a:extLst>
              <a:ext uri="{FF2B5EF4-FFF2-40B4-BE49-F238E27FC236}">
                <a16:creationId xmlns:a16="http://schemas.microsoft.com/office/drawing/2014/main" id="{9846BD81-3EDC-4D14-96BB-1F5E8F28292D}"/>
              </a:ext>
            </a:extLst>
          </p:cNvPr>
          <p:cNvSpPr/>
          <p:nvPr/>
        </p:nvSpPr>
        <p:spPr>
          <a:xfrm>
            <a:off x="6095996" y="4555254"/>
            <a:ext cx="5168549" cy="400110"/>
          </a:xfrm>
          <a:prstGeom prst="rect">
            <a:avLst/>
          </a:prstGeom>
          <a:noFill/>
        </p:spPr>
        <p:txBody>
          <a:bodyPr wrap="square" lIns="91440" tIns="45720" rIns="91440" bIns="45720">
            <a:spAutoFit/>
          </a:bodyPr>
          <a:lstStyle/>
          <a:p>
            <a:pPr algn="ctr"/>
            <a: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a:t>MOS6 = Beta Factor * 2014 Admin Payroll </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453EF07E-6B6E-49D6-B936-F858F58D4D0F}"/>
                  </a:ext>
                </a:extLst>
              </p:cNvPr>
              <p:cNvSpPr/>
              <p:nvPr/>
            </p:nvSpPr>
            <p:spPr>
              <a:xfrm>
                <a:off x="6095996" y="2962042"/>
                <a:ext cx="5509929" cy="620106"/>
              </a:xfrm>
              <a:prstGeom prst="rect">
                <a:avLst/>
              </a:prstGeom>
              <a:noFill/>
            </p:spPr>
            <p:txBody>
              <a:bodyPr wrap="square" lIns="91440" tIns="45720" rIns="91440" bIns="45720">
                <a:spAutoFit/>
              </a:bodyPr>
              <a:lstStyle/>
              <a:p>
                <a: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a:t>MOS5 =</a:t>
                </a:r>
                <a:r>
                  <a:rPr lang="en-US" sz="2000" dirty="0">
                    <a:ln w="0"/>
                    <a:solidFill>
                      <a:schemeClr val="accent1"/>
                    </a:solidFill>
                    <a:effectLst>
                      <a:outerShdw blurRad="38100" dist="25400" dir="5400000" algn="ctr" rotWithShape="0">
                        <a:srgbClr val="6E747A">
                          <a:alpha val="43000"/>
                        </a:srgbClr>
                      </a:outerShdw>
                    </a:effectLst>
                  </a:rPr>
                  <a:t> </a:t>
                </a:r>
                <a14:m>
                  <m:oMath xmlns:m="http://schemas.openxmlformats.org/officeDocument/2006/math">
                    <m:f>
                      <m:fPr>
                        <m:ctrlPr>
                          <a:rPr lang="en-US" sz="2000" b="1" i="1" spc="-20" dirty="0">
                            <a:ln w="0"/>
                            <a:solidFill>
                              <a:srgbClr val="205493"/>
                            </a:solidFill>
                            <a:effectLst>
                              <a:outerShdw blurRad="38100" dist="25400" dir="5400000" algn="ctr" rotWithShape="0">
                                <a:srgbClr val="6E747A">
                                  <a:alpha val="43000"/>
                                </a:srgbClr>
                              </a:outerShdw>
                            </a:effectLst>
                            <a:latin typeface="Cambria Math" panose="02040503050406030204" pitchFamily="18" charset="0"/>
                          </a:rPr>
                        </m:ctrlPr>
                      </m:fPr>
                      <m:num>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2012 </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Census</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 </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Receipts</m:t>
                        </m:r>
                      </m:num>
                      <m:den>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 </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Deflation</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 </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Factor</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 </m:t>
                        </m:r>
                      </m:den>
                    </m:f>
                  </m:oMath>
                </a14:m>
                <a:endPar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endParaRPr>
              </a:p>
            </p:txBody>
          </p:sp>
        </mc:Choice>
        <mc:Fallback xmlns="">
          <p:sp>
            <p:nvSpPr>
              <p:cNvPr id="24" name="Rectangle 23">
                <a:extLst>
                  <a:ext uri="{FF2B5EF4-FFF2-40B4-BE49-F238E27FC236}">
                    <a16:creationId xmlns:a16="http://schemas.microsoft.com/office/drawing/2014/main" id="{453EF07E-6B6E-49D6-B936-F858F58D4D0F}"/>
                  </a:ext>
                </a:extLst>
              </p:cNvPr>
              <p:cNvSpPr>
                <a:spLocks noRot="1" noChangeAspect="1" noMove="1" noResize="1" noEditPoints="1" noAdjustHandles="1" noChangeArrowheads="1" noChangeShapeType="1" noTextEdit="1"/>
              </p:cNvSpPr>
              <p:nvPr/>
            </p:nvSpPr>
            <p:spPr>
              <a:xfrm>
                <a:off x="6095996" y="2962042"/>
                <a:ext cx="5509929" cy="620106"/>
              </a:xfrm>
              <a:prstGeom prst="rect">
                <a:avLst/>
              </a:prstGeom>
              <a:blipFill>
                <a:blip r:embed="rId6"/>
                <a:stretch>
                  <a:fillRect l="-1549"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71FB6609-053E-4676-A86B-0E0817665B3F}"/>
                  </a:ext>
                </a:extLst>
              </p:cNvPr>
              <p:cNvSpPr/>
              <p:nvPr/>
            </p:nvSpPr>
            <p:spPr>
              <a:xfrm>
                <a:off x="355600" y="4353981"/>
                <a:ext cx="6230164" cy="970715"/>
              </a:xfrm>
              <a:prstGeom prst="rect">
                <a:avLst/>
              </a:prstGeom>
              <a:noFill/>
            </p:spPr>
            <p:txBody>
              <a:bodyPr wrap="square">
                <a:spAutoFit/>
              </a:bodyPr>
              <a:lstStyle/>
              <a:p>
                <a: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a:t>MOS3 </a:t>
                </a:r>
              </a:p>
              <a:p>
                <a: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a:t>= 2012 Census Receipts * </a:t>
                </a:r>
                <a14:m>
                  <m:oMath xmlns:m="http://schemas.openxmlformats.org/officeDocument/2006/math">
                    <m:f>
                      <m:fPr>
                        <m:ctrlPr>
                          <a:rPr lang="en-US" sz="2000" b="1" i="1" spc="-20">
                            <a:ln w="0"/>
                            <a:solidFill>
                              <a:srgbClr val="205493"/>
                            </a:solidFill>
                            <a:effectLst>
                              <a:outerShdw blurRad="38100" dist="25400" dir="5400000" algn="ctr" rotWithShape="0">
                                <a:srgbClr val="6E747A">
                                  <a:alpha val="43000"/>
                                </a:srgbClr>
                              </a:outerShdw>
                            </a:effectLst>
                            <a:latin typeface="Cambria Math" panose="02040503050406030204" pitchFamily="18" charset="0"/>
                          </a:rPr>
                        </m:ctrlPr>
                      </m:fPr>
                      <m:num>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2014 </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Admin</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 </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Payroll</m:t>
                        </m:r>
                      </m:num>
                      <m:den>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2012 </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Census</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 </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Payroll</m:t>
                        </m:r>
                      </m:den>
                    </m:f>
                  </m:oMath>
                </a14:m>
                <a:endPar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endParaRPr>
              </a:p>
            </p:txBody>
          </p:sp>
        </mc:Choice>
        <mc:Fallback xmlns="">
          <p:sp>
            <p:nvSpPr>
              <p:cNvPr id="27" name="Rectangle 26">
                <a:extLst>
                  <a:ext uri="{FF2B5EF4-FFF2-40B4-BE49-F238E27FC236}">
                    <a16:creationId xmlns:a16="http://schemas.microsoft.com/office/drawing/2014/main" id="{71FB6609-053E-4676-A86B-0E0817665B3F}"/>
                  </a:ext>
                </a:extLst>
              </p:cNvPr>
              <p:cNvSpPr>
                <a:spLocks noRot="1" noChangeAspect="1" noMove="1" noResize="1" noEditPoints="1" noAdjustHandles="1" noChangeArrowheads="1" noChangeShapeType="1" noTextEdit="1"/>
              </p:cNvSpPr>
              <p:nvPr/>
            </p:nvSpPr>
            <p:spPr>
              <a:xfrm>
                <a:off x="355600" y="4353981"/>
                <a:ext cx="6230164" cy="970715"/>
              </a:xfrm>
              <a:prstGeom prst="rect">
                <a:avLst/>
              </a:prstGeom>
              <a:blipFill>
                <a:blip r:embed="rId7"/>
                <a:stretch>
                  <a:fillRect l="-1370" t="-3774" b="-629"/>
                </a:stretch>
              </a:blipFill>
            </p:spPr>
            <p:txBody>
              <a:bodyPr/>
              <a:lstStyle/>
              <a:p>
                <a:r>
                  <a:rPr lang="en-US">
                    <a:noFill/>
                  </a:rPr>
                  <a:t> </a:t>
                </a:r>
              </a:p>
            </p:txBody>
          </p:sp>
        </mc:Fallback>
      </mc:AlternateContent>
      <p:sp>
        <p:nvSpPr>
          <p:cNvPr id="32" name="Rectangle 31">
            <a:extLst>
              <a:ext uri="{FF2B5EF4-FFF2-40B4-BE49-F238E27FC236}">
                <a16:creationId xmlns:a16="http://schemas.microsoft.com/office/drawing/2014/main" id="{3985D689-9B4E-46C8-9E7D-DAC727C9092A}"/>
              </a:ext>
            </a:extLst>
          </p:cNvPr>
          <p:cNvSpPr/>
          <p:nvPr/>
        </p:nvSpPr>
        <p:spPr>
          <a:xfrm>
            <a:off x="386806" y="1487356"/>
            <a:ext cx="5509928" cy="400110"/>
          </a:xfrm>
          <a:prstGeom prst="rect">
            <a:avLst/>
          </a:prstGeom>
          <a:noFill/>
        </p:spPr>
        <p:txBody>
          <a:bodyPr wrap="square">
            <a:spAutoFit/>
          </a:bodyPr>
          <a:lstStyle/>
          <a:p>
            <a: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a:t>MOS1</a:t>
            </a:r>
            <a:r>
              <a:rPr lang="en-US" sz="2000" b="1" baseline="30000" dirty="0">
                <a:solidFill>
                  <a:srgbClr val="205493"/>
                </a:solidFill>
                <a:effectLst>
                  <a:outerShdw blurRad="38100" dist="38100" dir="2700000" algn="tl">
                    <a:srgbClr val="000000">
                      <a:alpha val="43137"/>
                    </a:srgbClr>
                  </a:outerShdw>
                </a:effectLst>
              </a:rPr>
              <a:t>†</a:t>
            </a:r>
            <a: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a:t> = 2014 Admin Receipts </a:t>
            </a:r>
          </a:p>
        </p:txBody>
      </p: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35D7894-DA49-43F9-BF59-8FB8824002BA}"/>
                  </a:ext>
                </a:extLst>
              </p:cNvPr>
              <p:cNvSpPr/>
              <p:nvPr/>
            </p:nvSpPr>
            <p:spPr>
              <a:xfrm>
                <a:off x="355600" y="2784975"/>
                <a:ext cx="5740400" cy="974241"/>
              </a:xfrm>
              <a:prstGeom prst="rect">
                <a:avLst/>
              </a:prstGeom>
              <a:noFill/>
            </p:spPr>
            <p:txBody>
              <a:bodyPr wrap="square">
                <a:spAutoFit/>
              </a:bodyPr>
              <a:lstStyle/>
              <a:p>
                <a: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a:t>MOS2</a:t>
                </a:r>
                <a:r>
                  <a:rPr lang="en-US" sz="2000" b="1" baseline="30000" dirty="0">
                    <a:solidFill>
                      <a:srgbClr val="205493"/>
                    </a:solidFill>
                    <a:effectLst>
                      <a:outerShdw blurRad="38100" dist="38100" dir="2700000" algn="tl">
                        <a:srgbClr val="000000">
                          <a:alpha val="43137"/>
                        </a:srgbClr>
                      </a:outerShdw>
                    </a:effectLst>
                  </a:rPr>
                  <a:t>†</a:t>
                </a:r>
                <a: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a:t> </a:t>
                </a:r>
              </a:p>
              <a:p>
                <a:pPr algn="ctr"/>
                <a: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a:t>= 2013 Admin Receipts * </a:t>
                </a:r>
                <a14:m>
                  <m:oMath xmlns:m="http://schemas.openxmlformats.org/officeDocument/2006/math">
                    <m:f>
                      <m:fPr>
                        <m:ctrlPr>
                          <a:rPr lang="en-US" sz="2000" b="1" i="1" spc="-20">
                            <a:ln w="0"/>
                            <a:solidFill>
                              <a:srgbClr val="205493"/>
                            </a:solidFill>
                            <a:effectLst>
                              <a:outerShdw blurRad="38100" dist="25400" dir="5400000" algn="ctr" rotWithShape="0">
                                <a:srgbClr val="6E747A">
                                  <a:alpha val="43000"/>
                                </a:srgbClr>
                              </a:outerShdw>
                            </a:effectLst>
                            <a:latin typeface="Cambria Math" panose="02040503050406030204" pitchFamily="18" charset="0"/>
                          </a:rPr>
                        </m:ctrlPr>
                      </m:fPr>
                      <m:num>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2014 </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Admin</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 </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Payroll</m:t>
                        </m:r>
                      </m:num>
                      <m:den>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2013 </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Admin</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 </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Payroll</m:t>
                        </m:r>
                      </m:den>
                    </m:f>
                  </m:oMath>
                </a14:m>
                <a:endPar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endParaRPr>
              </a:p>
            </p:txBody>
          </p:sp>
        </mc:Choice>
        <mc:Fallback xmlns="">
          <p:sp>
            <p:nvSpPr>
              <p:cNvPr id="33" name="Rectangle 32">
                <a:extLst>
                  <a:ext uri="{FF2B5EF4-FFF2-40B4-BE49-F238E27FC236}">
                    <a16:creationId xmlns:a16="http://schemas.microsoft.com/office/drawing/2014/main" id="{535D7894-DA49-43F9-BF59-8FB8824002BA}"/>
                  </a:ext>
                </a:extLst>
              </p:cNvPr>
              <p:cNvSpPr>
                <a:spLocks noRot="1" noChangeAspect="1" noMove="1" noResize="1" noEditPoints="1" noAdjustHandles="1" noChangeArrowheads="1" noChangeShapeType="1" noTextEdit="1"/>
              </p:cNvSpPr>
              <p:nvPr/>
            </p:nvSpPr>
            <p:spPr>
              <a:xfrm>
                <a:off x="355600" y="2784975"/>
                <a:ext cx="5740400" cy="974241"/>
              </a:xfrm>
              <a:prstGeom prst="rect">
                <a:avLst/>
              </a:prstGeom>
              <a:blipFill>
                <a:blip r:embed="rId8"/>
                <a:stretch>
                  <a:fillRect l="-1380" t="-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DFA48F0-7C6B-4154-9878-61BC6D573719}"/>
                  </a:ext>
                </a:extLst>
              </p:cNvPr>
              <p:cNvSpPr txBox="1"/>
              <p:nvPr/>
            </p:nvSpPr>
            <p:spPr>
              <a:xfrm>
                <a:off x="6096001" y="1481294"/>
                <a:ext cx="5740400" cy="974241"/>
              </a:xfrm>
              <a:prstGeom prst="rect">
                <a:avLst/>
              </a:prstGeom>
              <a:noFill/>
            </p:spPr>
            <p:txBody>
              <a:bodyPr wrap="square">
                <a:spAutoFit/>
              </a:bodyPr>
              <a:lstStyle/>
              <a:p>
                <a:r>
                  <a:rPr kumimoji="0" lang="en-US" sz="2000" b="1" i="0" u="none" strike="noStrike" kern="1200" cap="none" spc="-20" normalizeH="0" baseline="0" noProof="0" dirty="0">
                    <a:ln w="0"/>
                    <a:solidFill>
                      <a:srgbClr val="205493"/>
                    </a:solidFill>
                    <a:effectLst>
                      <a:outerShdw blurRad="38100" dist="25400" dir="5400000" algn="ctr" rotWithShape="0">
                        <a:srgbClr val="6E747A">
                          <a:alpha val="43000"/>
                        </a:srgbClr>
                      </a:outerShdw>
                    </a:effectLst>
                    <a:uLnTx/>
                    <a:uFillTx/>
                    <a:latin typeface="Century Gothic" panose="020B0502020202020204" pitchFamily="34" charset="0"/>
                    <a:ea typeface="+mn-ea"/>
                    <a:cs typeface="+mn-cs"/>
                  </a:rPr>
                  <a:t>MOS4 </a:t>
                </a:r>
              </a:p>
              <a:p>
                <a:r>
                  <a:rPr kumimoji="0" lang="en-US" sz="2000" b="1" i="0" u="none" strike="noStrike" kern="1200" cap="none" spc="-20" normalizeH="0" baseline="0" noProof="0" dirty="0">
                    <a:ln w="0"/>
                    <a:solidFill>
                      <a:srgbClr val="205493"/>
                    </a:solidFill>
                    <a:effectLst>
                      <a:outerShdw blurRad="38100" dist="25400" dir="5400000" algn="ctr" rotWithShape="0">
                        <a:srgbClr val="6E747A">
                          <a:alpha val="43000"/>
                        </a:srgbClr>
                      </a:outerShdw>
                    </a:effectLst>
                    <a:uLnTx/>
                    <a:uFillTx/>
                    <a:latin typeface="Century Gothic" panose="020B0502020202020204" pitchFamily="34" charset="0"/>
                    <a:ea typeface="+mn-ea"/>
                    <a:cs typeface="+mn-cs"/>
                  </a:rPr>
                  <a:t>= 2012 Census Receipts * </a:t>
                </a:r>
                <a14:m>
                  <m:oMath xmlns:m="http://schemas.openxmlformats.org/officeDocument/2006/math">
                    <m:f>
                      <m:fPr>
                        <m:ctrlPr>
                          <a:rPr lang="en-US" sz="2000" b="1" i="1" spc="-20">
                            <a:ln w="0"/>
                            <a:solidFill>
                              <a:srgbClr val="205493"/>
                            </a:solidFill>
                            <a:effectLst>
                              <a:outerShdw blurRad="38100" dist="25400" dir="5400000" algn="ctr" rotWithShape="0">
                                <a:srgbClr val="6E747A">
                                  <a:alpha val="43000"/>
                                </a:srgbClr>
                              </a:outerShdw>
                            </a:effectLst>
                            <a:latin typeface="Cambria Math" panose="02040503050406030204" pitchFamily="18" charset="0"/>
                          </a:rPr>
                        </m:ctrlPr>
                      </m:fPr>
                      <m:num>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2014 </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Admin</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 </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Payroll</m:t>
                        </m:r>
                      </m:num>
                      <m:den>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2012 </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Admin</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 </m:t>
                        </m:r>
                        <m:r>
                          <m:rPr>
                            <m:nor/>
                          </m:rPr>
                          <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rPr>
                          <m:t>Payroll</m:t>
                        </m:r>
                      </m:den>
                    </m:f>
                  </m:oMath>
                </a14:m>
                <a:endParaRPr lang="en-US" sz="2000" b="1" spc="-20" dirty="0">
                  <a:ln w="0"/>
                  <a:solidFill>
                    <a:srgbClr val="205493"/>
                  </a:solidFill>
                  <a:effectLst>
                    <a:outerShdw blurRad="38100" dist="25400" dir="5400000" algn="ctr" rotWithShape="0">
                      <a:srgbClr val="6E747A">
                        <a:alpha val="43000"/>
                      </a:srgbClr>
                    </a:outerShdw>
                  </a:effectLst>
                  <a:latin typeface="Century Gothic" panose="020B0502020202020204" pitchFamily="34" charset="0"/>
                </a:endParaRPr>
              </a:p>
            </p:txBody>
          </p:sp>
        </mc:Choice>
        <mc:Fallback xmlns="">
          <p:sp>
            <p:nvSpPr>
              <p:cNvPr id="11" name="TextBox 10">
                <a:extLst>
                  <a:ext uri="{FF2B5EF4-FFF2-40B4-BE49-F238E27FC236}">
                    <a16:creationId xmlns:a16="http://schemas.microsoft.com/office/drawing/2014/main" id="{6DFA48F0-7C6B-4154-9878-61BC6D573719}"/>
                  </a:ext>
                </a:extLst>
              </p:cNvPr>
              <p:cNvSpPr txBox="1">
                <a:spLocks noRot="1" noChangeAspect="1" noMove="1" noResize="1" noEditPoints="1" noAdjustHandles="1" noChangeArrowheads="1" noChangeShapeType="1" noTextEdit="1"/>
              </p:cNvSpPr>
              <p:nvPr/>
            </p:nvSpPr>
            <p:spPr>
              <a:xfrm>
                <a:off x="6096001" y="1481294"/>
                <a:ext cx="5740400" cy="974241"/>
              </a:xfrm>
              <a:prstGeom prst="rect">
                <a:avLst/>
              </a:prstGeom>
              <a:blipFill>
                <a:blip r:embed="rId9"/>
                <a:stretch>
                  <a:fillRect l="-1486" t="-375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30B90A3-355F-4FBB-9575-F2BCCC0F878B}"/>
              </a:ext>
            </a:extLst>
          </p:cNvPr>
          <p:cNvSpPr txBox="1"/>
          <p:nvPr/>
        </p:nvSpPr>
        <p:spPr>
          <a:xfrm>
            <a:off x="4945178" y="6092587"/>
            <a:ext cx="2301635" cy="369332"/>
          </a:xfrm>
          <a:prstGeom prst="rect">
            <a:avLst/>
          </a:prstGeom>
          <a:noFill/>
        </p:spPr>
        <p:txBody>
          <a:bodyPr wrap="square" rtlCol="0">
            <a:spAutoFit/>
          </a:bodyPr>
          <a:lstStyle/>
          <a:p>
            <a:r>
              <a:rPr lang="en-US" sz="1800" b="1" baseline="30000" dirty="0">
                <a:solidFill>
                  <a:srgbClr val="205493"/>
                </a:solidFill>
                <a:effectLst>
                  <a:outerShdw blurRad="38100" dist="38100" dir="2700000" algn="tl">
                    <a:srgbClr val="000000">
                      <a:alpha val="43137"/>
                    </a:srgbClr>
                  </a:outerShdw>
                </a:effectLst>
              </a:rPr>
              <a:t>†</a:t>
            </a:r>
            <a:r>
              <a:rPr lang="en-US" b="1" dirty="0">
                <a:solidFill>
                  <a:srgbClr val="205493"/>
                </a:solidFill>
                <a:effectLst>
                  <a:outerShdw blurRad="38100" dist="38100" dir="2700000" algn="tl">
                    <a:srgbClr val="000000">
                      <a:alpha val="43137"/>
                    </a:srgbClr>
                  </a:outerShdw>
                </a:effectLst>
              </a:rPr>
              <a:t> For </a:t>
            </a:r>
            <a:r>
              <a:rPr lang="en-US" b="1" dirty="0">
                <a:solidFill>
                  <a:srgbClr val="205493"/>
                </a:solidFill>
                <a:effectLst>
                  <a:outerShdw blurRad="38100" dist="38100" dir="2700000" algn="tl">
                    <a:srgbClr val="000000">
                      <a:alpha val="43137"/>
                    </a:srgbClr>
                  </a:outerShdw>
                </a:effectLst>
                <a:latin typeface="Century Gothic" panose="020B0502020202020204" pitchFamily="34" charset="0"/>
              </a:rPr>
              <a:t>singleunits</a:t>
            </a:r>
            <a:r>
              <a:rPr lang="en-US" b="1" dirty="0">
                <a:solidFill>
                  <a:srgbClr val="205493"/>
                </a:solidFill>
                <a:effectLst>
                  <a:outerShdw blurRad="38100" dist="38100" dir="2700000" algn="tl">
                    <a:srgbClr val="000000">
                      <a:alpha val="43137"/>
                    </a:srgbClr>
                  </a:outerShdw>
                </a:effectLst>
              </a:rPr>
              <a:t> only</a:t>
            </a:r>
          </a:p>
        </p:txBody>
      </p:sp>
      <p:sp>
        <p:nvSpPr>
          <p:cNvPr id="3" name="Slide Number Placeholder 2">
            <a:extLst>
              <a:ext uri="{FF2B5EF4-FFF2-40B4-BE49-F238E27FC236}">
                <a16:creationId xmlns:a16="http://schemas.microsoft.com/office/drawing/2014/main" id="{3CC68004-8E95-49CE-AAB1-80CF2F8CC80C}"/>
              </a:ext>
            </a:extLst>
          </p:cNvPr>
          <p:cNvSpPr>
            <a:spLocks noGrp="1"/>
          </p:cNvSpPr>
          <p:nvPr>
            <p:ph type="sldNum" sz="quarter" idx="12"/>
          </p:nvPr>
        </p:nvSpPr>
        <p:spPr/>
        <p:txBody>
          <a:bodyPr/>
          <a:lstStyle/>
          <a:p>
            <a:fld id="{FC63ECC8-719A-498E-B101-491B6A35558E}" type="slidenum">
              <a:rPr lang="en-US" smtClean="0"/>
              <a:t>14</a:t>
            </a:fld>
            <a:endParaRPr lang="en-US"/>
          </a:p>
        </p:txBody>
      </p:sp>
    </p:spTree>
    <p:custDataLst>
      <p:tags r:id="rId1"/>
    </p:custDataLst>
    <p:extLst>
      <p:ext uri="{BB962C8B-B14F-4D97-AF65-F5344CB8AC3E}">
        <p14:creationId xmlns:p14="http://schemas.microsoft.com/office/powerpoint/2010/main" val="1216142175"/>
      </p:ext>
    </p:extLst>
  </p:cSld>
  <p:clrMapOvr>
    <a:masterClrMapping/>
  </p:clrMapOvr>
  <mc:AlternateContent xmlns:mc="http://schemas.openxmlformats.org/markup-compatibility/2006" xmlns:p14="http://schemas.microsoft.com/office/powerpoint/2010/main">
    <mc:Choice Requires="p14">
      <p:transition spd="slow" p14:dur="2000" advTm="52797"/>
    </mc:Choice>
    <mc:Fallback xmlns="">
      <p:transition spd="slow" advTm="52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1"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7" grpId="0"/>
      <p:bldP spid="32" grpId="0"/>
      <p:bldP spid="33" grpId="0"/>
      <p:bldP spid="1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FE335-4106-43F7-B5B8-CCCF5A67987D}"/>
              </a:ext>
            </a:extLst>
          </p:cNvPr>
          <p:cNvSpPr>
            <a:spLocks noGrp="1"/>
          </p:cNvSpPr>
          <p:nvPr>
            <p:ph type="title"/>
          </p:nvPr>
        </p:nvSpPr>
        <p:spPr>
          <a:xfrm>
            <a:off x="667512" y="738415"/>
            <a:ext cx="10707189" cy="1172448"/>
          </a:xfrm>
        </p:spPr>
        <p:txBody>
          <a:bodyPr/>
          <a:lstStyle/>
          <a:p>
            <a:r>
              <a:rPr lang="en-US" dirty="0"/>
              <a:t>MOS Editing </a:t>
            </a:r>
          </a:p>
        </p:txBody>
      </p:sp>
      <p:sp>
        <p:nvSpPr>
          <p:cNvPr id="3" name="Content Placeholder 2">
            <a:extLst>
              <a:ext uri="{FF2B5EF4-FFF2-40B4-BE49-F238E27FC236}">
                <a16:creationId xmlns:a16="http://schemas.microsoft.com/office/drawing/2014/main" id="{1C4606FF-5A73-4C64-A0FA-4451EC830A07}"/>
              </a:ext>
            </a:extLst>
          </p:cNvPr>
          <p:cNvSpPr>
            <a:spLocks noGrp="1"/>
          </p:cNvSpPr>
          <p:nvPr>
            <p:ph idx="1"/>
          </p:nvPr>
        </p:nvSpPr>
        <p:spPr>
          <a:xfrm>
            <a:off x="667511" y="1910863"/>
            <a:ext cx="10707189" cy="3504527"/>
          </a:xfrm>
        </p:spPr>
        <p:txBody>
          <a:bodyPr>
            <a:noAutofit/>
          </a:bodyPr>
          <a:lstStyle/>
          <a:p>
            <a:pPr>
              <a:lnSpc>
                <a:spcPct val="120000"/>
              </a:lnSpc>
              <a:spcBef>
                <a:spcPts val="0"/>
              </a:spcBef>
            </a:pPr>
            <a:r>
              <a:rPr lang="en-US" dirty="0"/>
              <a:t>Ratios using the MOS input data are created and tested against edit boundaries</a:t>
            </a:r>
          </a:p>
          <a:p>
            <a:pPr lvl="1">
              <a:lnSpc>
                <a:spcPct val="120000"/>
              </a:lnSpc>
              <a:spcBef>
                <a:spcPts val="0"/>
              </a:spcBef>
            </a:pPr>
            <a:r>
              <a:rPr lang="en-US" dirty="0"/>
              <a:t>The 1</a:t>
            </a:r>
            <a:r>
              <a:rPr lang="en-US" baseline="30000" dirty="0"/>
              <a:t>st</a:t>
            </a:r>
            <a:r>
              <a:rPr lang="en-US" dirty="0"/>
              <a:t> and 99</a:t>
            </a:r>
            <a:r>
              <a:rPr lang="en-US" baseline="30000" dirty="0"/>
              <a:t>th</a:t>
            </a:r>
            <a:r>
              <a:rPr lang="en-US" dirty="0"/>
              <a:t> percentiles were set as edit boundaries for each ratio test</a:t>
            </a:r>
          </a:p>
          <a:p>
            <a:pPr lvl="1">
              <a:lnSpc>
                <a:spcPct val="120000"/>
              </a:lnSpc>
              <a:spcBef>
                <a:spcPts val="0"/>
              </a:spcBef>
            </a:pPr>
            <a:endParaRPr lang="en-US" dirty="0"/>
          </a:p>
          <a:p>
            <a:pPr>
              <a:lnSpc>
                <a:spcPct val="120000"/>
              </a:lnSpc>
              <a:spcBef>
                <a:spcPts val="0"/>
              </a:spcBef>
            </a:pPr>
            <a:r>
              <a:rPr lang="en-US" dirty="0"/>
              <a:t>The ‘best’ MOS is set based on which ratios pass edits</a:t>
            </a:r>
          </a:p>
          <a:p>
            <a:pPr lvl="1">
              <a:lnSpc>
                <a:spcPct val="120000"/>
              </a:lnSpc>
              <a:spcBef>
                <a:spcPts val="0"/>
              </a:spcBef>
            </a:pPr>
            <a:r>
              <a:rPr lang="en-US" dirty="0"/>
              <a:t>The number portion of the MOS indicates optimal choice of method</a:t>
            </a:r>
            <a:endParaRPr lang="en-US" sz="2400" dirty="0">
              <a:effectLst/>
              <a:latin typeface="+mn-lt"/>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C56B669-31FC-4BA0-8699-B933E2C1BC09}"/>
              </a:ext>
            </a:extLst>
          </p:cNvPr>
          <p:cNvSpPr>
            <a:spLocks noGrp="1"/>
          </p:cNvSpPr>
          <p:nvPr>
            <p:ph type="sldNum" sz="quarter" idx="12"/>
          </p:nvPr>
        </p:nvSpPr>
        <p:spPr/>
        <p:txBody>
          <a:bodyPr/>
          <a:lstStyle/>
          <a:p>
            <a:fld id="{FC63ECC8-719A-498E-B101-491B6A35558E}" type="slidenum">
              <a:rPr lang="en-US" smtClean="0"/>
              <a:t>15</a:t>
            </a:fld>
            <a:endParaRPr lang="en-US"/>
          </a:p>
        </p:txBody>
      </p:sp>
    </p:spTree>
    <p:extLst>
      <p:ext uri="{BB962C8B-B14F-4D97-AF65-F5344CB8AC3E}">
        <p14:creationId xmlns:p14="http://schemas.microsoft.com/office/powerpoint/2010/main" val="877187648"/>
      </p:ext>
    </p:extLst>
  </p:cSld>
  <p:clrMapOvr>
    <a:masterClrMapping/>
  </p:clrMapOvr>
  <mc:AlternateContent xmlns:mc="http://schemas.openxmlformats.org/markup-compatibility/2006" xmlns:p14="http://schemas.microsoft.com/office/powerpoint/2010/main">
    <mc:Choice Requires="p14">
      <p:transition spd="slow" p14:dur="2000" advTm="52075"/>
    </mc:Choice>
    <mc:Fallback xmlns="">
      <p:transition spd="slow" advTm="5207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8" name="Content Placeholder 27">
                <a:extLst>
                  <a:ext uri="{FF2B5EF4-FFF2-40B4-BE49-F238E27FC236}">
                    <a16:creationId xmlns:a16="http://schemas.microsoft.com/office/drawing/2014/main" id="{2503BC44-CA2B-41C0-96F4-1CD2108D82D7}"/>
                  </a:ext>
                </a:extLst>
              </p:cNvPr>
              <p:cNvGraphicFramePr>
                <a:graphicFrameLocks noGrp="1"/>
              </p:cNvGraphicFramePr>
              <p:nvPr>
                <p:ph idx="1"/>
                <p:extLst>
                  <p:ext uri="{D42A27DB-BD31-4B8C-83A1-F6EECF244321}">
                    <p14:modId xmlns:p14="http://schemas.microsoft.com/office/powerpoint/2010/main" val="3099463032"/>
                  </p:ext>
                </p:extLst>
              </p:nvPr>
            </p:nvGraphicFramePr>
            <p:xfrm>
              <a:off x="1869394" y="602022"/>
              <a:ext cx="8830583" cy="6118412"/>
            </p:xfrm>
            <a:graphic>
              <a:graphicData uri="http://schemas.openxmlformats.org/drawingml/2006/table">
                <a:tbl>
                  <a:tblPr firstRow="1" firstCol="1" bandRow="1"/>
                  <a:tblGrid>
                    <a:gridCol w="794738">
                      <a:extLst>
                        <a:ext uri="{9D8B030D-6E8A-4147-A177-3AD203B41FA5}">
                          <a16:colId xmlns:a16="http://schemas.microsoft.com/office/drawing/2014/main" val="823444754"/>
                        </a:ext>
                      </a:extLst>
                    </a:gridCol>
                    <a:gridCol w="847125">
                      <a:extLst>
                        <a:ext uri="{9D8B030D-6E8A-4147-A177-3AD203B41FA5}">
                          <a16:colId xmlns:a16="http://schemas.microsoft.com/office/drawing/2014/main" val="2351064915"/>
                        </a:ext>
                      </a:extLst>
                    </a:gridCol>
                    <a:gridCol w="3261266">
                      <a:extLst>
                        <a:ext uri="{9D8B030D-6E8A-4147-A177-3AD203B41FA5}">
                          <a16:colId xmlns:a16="http://schemas.microsoft.com/office/drawing/2014/main" val="3776066806"/>
                        </a:ext>
                      </a:extLst>
                    </a:gridCol>
                    <a:gridCol w="840458">
                      <a:extLst>
                        <a:ext uri="{9D8B030D-6E8A-4147-A177-3AD203B41FA5}">
                          <a16:colId xmlns:a16="http://schemas.microsoft.com/office/drawing/2014/main" val="3651719737"/>
                        </a:ext>
                      </a:extLst>
                    </a:gridCol>
                    <a:gridCol w="3086996">
                      <a:extLst>
                        <a:ext uri="{9D8B030D-6E8A-4147-A177-3AD203B41FA5}">
                          <a16:colId xmlns:a16="http://schemas.microsoft.com/office/drawing/2014/main" val="2604395910"/>
                        </a:ext>
                      </a:extLst>
                    </a:gridCol>
                  </a:tblGrid>
                  <a:tr h="254022">
                    <a:tc>
                      <a:txBody>
                        <a:bodyPr/>
                        <a:lstStyle/>
                        <a:p>
                          <a:pPr marL="0" marR="0" algn="ctr">
                            <a:lnSpc>
                              <a:spcPct val="110000"/>
                            </a:lnSpc>
                            <a:spcBef>
                              <a:spcPts val="0"/>
                            </a:spcBef>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SU/MU</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gridSpan="2">
                      <a:txBody>
                        <a:bodyPr/>
                        <a:lstStyle/>
                        <a:p>
                          <a:pPr marL="0" marR="0" algn="ctr">
                            <a:lnSpc>
                              <a:spcPct val="110000"/>
                            </a:lnSpc>
                            <a:spcBef>
                              <a:spcPts val="0"/>
                            </a:spcBef>
                            <a:spcAft>
                              <a:spcPts val="80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Measure of Size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hMerge="1">
                      <a:txBody>
                        <a:bodyPr/>
                        <a:lstStyle/>
                        <a:p>
                          <a:endParaRPr lang="en-US"/>
                        </a:p>
                      </a:txBody>
                      <a:tcPr/>
                    </a:tc>
                    <a:tc gridSpan="2">
                      <a:txBody>
                        <a:bodyPr/>
                        <a:lstStyle/>
                        <a:p>
                          <a:pPr marL="0" marR="0" algn="ctr">
                            <a:lnSpc>
                              <a:spcPct val="110000"/>
                            </a:lnSpc>
                            <a:spcBef>
                              <a:spcPts val="0"/>
                            </a:spcBef>
                            <a:spcAft>
                              <a:spcPts val="800"/>
                            </a:spcAft>
                          </a:pPr>
                          <a:r>
                            <a:rPr lang="en-US" sz="16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Corresponding Ratio Edit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hMerge="1">
                      <a:txBody>
                        <a:bodyPr/>
                        <a:lstStyle/>
                        <a:p>
                          <a:endParaRPr lang="en-US"/>
                        </a:p>
                      </a:txBody>
                      <a:tcPr/>
                    </a:tc>
                    <a:extLst>
                      <a:ext uri="{0D108BD9-81ED-4DB2-BD59-A6C34878D82A}">
                        <a16:rowId xmlns:a16="http://schemas.microsoft.com/office/drawing/2014/main" val="2141551840"/>
                      </a:ext>
                    </a:extLst>
                  </a:tr>
                  <a:tr h="1710447">
                    <a:tc>
                      <a:txBody>
                        <a:bodyPr/>
                        <a:lstStyle/>
                        <a:p>
                          <a:pPr marL="0" marR="0" algn="ctr">
                            <a:lnSpc>
                              <a:spcPct val="11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11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MOS2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11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2013 Annualized Admin Receipts * </a:t>
                          </a:r>
                          <a14:m>
                            <m:oMath xmlns:m="http://schemas.openxmlformats.org/officeDocument/2006/math">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a:effectLst/>
                                      <a:latin typeface="Cambria Math" panose="02040503050406030204" pitchFamily="18" charset="0"/>
                                      <a:ea typeface="Calibri" panose="020F0502020204030204" pitchFamily="34" charset="0"/>
                                      <a:cs typeface="Times New Roman" panose="02020603050405020304" pitchFamily="18" charset="0"/>
                                    </a:rPr>
                                    <m:t>2014 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Annualized</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Admin</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Payroll</m:t>
                                  </m:r>
                                </m:num>
                                <m:den>
                                  <m:r>
                                    <a:rPr lang="en-US" sz="1800">
                                      <a:effectLst/>
                                      <a:latin typeface="Cambria Math" panose="02040503050406030204" pitchFamily="18" charset="0"/>
                                      <a:ea typeface="Calibri" panose="020F0502020204030204" pitchFamily="34" charset="0"/>
                                      <a:cs typeface="Times New Roman" panose="02020603050405020304" pitchFamily="18" charset="0"/>
                                    </a:rPr>
                                    <m:t>2013 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Annualized</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Admin</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Payroll</m:t>
                                  </m:r>
                                </m:den>
                              </m:f>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RAT4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RAT6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100000"/>
                            </a:lnSpc>
                            <a:spcBef>
                              <a:spcPts val="0"/>
                            </a:spcBef>
                            <a:spcAft>
                              <a:spcPts val="0"/>
                            </a:spcAft>
                          </a:pPr>
                          <a:r>
                            <a:rPr lang="en-US" sz="1600"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2014 Annualized Admin Payroll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2013 Annualized Admin Payroll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b="1" u="sng" dirty="0">
                              <a:effectLst/>
                              <a:latin typeface="Times New Roman" panose="02020603050405020304" pitchFamily="18" charset="0"/>
                              <a:ea typeface="Calibri" panose="020F0502020204030204" pitchFamily="34" charset="0"/>
                              <a:cs typeface="Times New Roman" panose="02020603050405020304" pitchFamily="18" charset="0"/>
                            </a:rPr>
                            <a:t>2013 Annualized Admin Receipts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2013 Annualized Admin Payroll</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1994310"/>
                      </a:ext>
                    </a:extLst>
                  </a:tr>
                  <a:tr h="2443496">
                    <a:tc>
                      <a:txBody>
                        <a:bodyPr/>
                        <a:lstStyle/>
                        <a:p>
                          <a:pPr marL="0" marR="0" algn="ctr">
                            <a:lnSpc>
                              <a:spcPct val="110000"/>
                            </a:lnSpc>
                            <a:spcBef>
                              <a:spcPts val="0"/>
                            </a:spcBef>
                            <a:spcAft>
                              <a:spcPts val="0"/>
                            </a:spcAft>
                          </a:pPr>
                          <a:r>
                            <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Both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110000"/>
                            </a:lnSpc>
                            <a:spcBef>
                              <a:spcPts val="0"/>
                            </a:spcBef>
                            <a:spcAft>
                              <a:spcPts val="0"/>
                            </a:spcAft>
                          </a:pPr>
                          <a:r>
                            <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MOS3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11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2012 Annualized Census Receipts * </a:t>
                          </a:r>
                          <a14:m>
                            <m:oMath xmlns:m="http://schemas.openxmlformats.org/officeDocument/2006/math">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a:effectLst/>
                                      <a:latin typeface="Cambria Math" panose="02040503050406030204" pitchFamily="18" charset="0"/>
                                      <a:ea typeface="Calibri" panose="020F0502020204030204" pitchFamily="34" charset="0"/>
                                      <a:cs typeface="Times New Roman" panose="02020603050405020304" pitchFamily="18" charset="0"/>
                                    </a:rPr>
                                    <m:t>2014 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Annualized</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Admin</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Payroll</m:t>
                                  </m:r>
                                </m:num>
                                <m:den>
                                  <m:r>
                                    <a:rPr lang="en-US" sz="1800">
                                      <a:effectLst/>
                                      <a:latin typeface="Cambria Math" panose="02040503050406030204" pitchFamily="18" charset="0"/>
                                      <a:ea typeface="Calibri" panose="020F0502020204030204" pitchFamily="34" charset="0"/>
                                      <a:cs typeface="Times New Roman" panose="02020603050405020304" pitchFamily="18" charset="0"/>
                                    </a:rPr>
                                    <m:t>2012 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Annualized</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Census</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Payroll</m:t>
                                  </m:r>
                                </m:den>
                              </m:f>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RAT1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RAT2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RAT3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100000"/>
                            </a:lnSpc>
                            <a:spcBef>
                              <a:spcPts val="0"/>
                            </a:spcBef>
                            <a:spcAft>
                              <a:spcPts val="0"/>
                            </a:spcAft>
                          </a:pPr>
                          <a:r>
                            <a:rPr lang="en-US" sz="1600"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2014 Annualized Admin Payroll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2012 Annualized Census Receipts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2012 Annualized Census Payroll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2014 Annualized Admin Payroll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2012 Annualized Census Payroll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2012 Annualized Census Receipts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941526"/>
                      </a:ext>
                    </a:extLst>
                  </a:tr>
                  <a:tr h="1710447">
                    <a:tc>
                      <a:txBody>
                        <a:bodyPr/>
                        <a:lstStyle/>
                        <a:p>
                          <a:pPr marL="0" marR="0" algn="ctr">
                            <a:lnSpc>
                              <a:spcPct val="110000"/>
                            </a:lnSpc>
                            <a:spcBef>
                              <a:spcPts val="0"/>
                            </a:spcBef>
                            <a:spcAft>
                              <a:spcPts val="0"/>
                            </a:spcAft>
                          </a:pPr>
                          <a:r>
                            <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Both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110000"/>
                            </a:lnSpc>
                            <a:spcBef>
                              <a:spcPts val="0"/>
                            </a:spcBef>
                            <a:spcAft>
                              <a:spcPts val="0"/>
                            </a:spcAft>
                          </a:pPr>
                          <a:r>
                            <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MOS4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11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2012 Annualized Census Receipts</a:t>
                          </a:r>
                          <a:r>
                            <a:rPr lang="en-US" sz="18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a:effectLst/>
                                      <a:latin typeface="Cambria Math" panose="02040503050406030204" pitchFamily="18" charset="0"/>
                                      <a:ea typeface="Calibri" panose="020F0502020204030204" pitchFamily="34" charset="0"/>
                                      <a:cs typeface="Times New Roman" panose="02020603050405020304" pitchFamily="18" charset="0"/>
                                    </a:rPr>
                                    <m:t>2014 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Annualized</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Admin</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Payroll</m:t>
                                  </m:r>
                                </m:num>
                                <m:den>
                                  <m:r>
                                    <a:rPr lang="en-US" sz="1800">
                                      <a:effectLst/>
                                      <a:latin typeface="Cambria Math" panose="02040503050406030204" pitchFamily="18" charset="0"/>
                                      <a:ea typeface="Calibri" panose="020F0502020204030204" pitchFamily="34" charset="0"/>
                                      <a:cs typeface="Times New Roman" panose="02020603050405020304" pitchFamily="18" charset="0"/>
                                    </a:rPr>
                                    <m:t>2012 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Annualized</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b="0" i="0" smtClean="0">
                                      <a:effectLst/>
                                      <a:latin typeface="Cambria Math" panose="02040503050406030204" pitchFamily="18" charset="0"/>
                                      <a:ea typeface="Calibri" panose="020F0502020204030204" pitchFamily="34" charset="0"/>
                                      <a:cs typeface="Times New Roman" panose="02020603050405020304" pitchFamily="18" charset="0"/>
                                    </a:rPr>
                                    <m:t>Admin</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Payroll</m:t>
                                  </m:r>
                                </m:den>
                              </m:f>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RAT1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RAT5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100000"/>
                            </a:lnSpc>
                            <a:spcBef>
                              <a:spcPts val="0"/>
                            </a:spcBef>
                            <a:spcAft>
                              <a:spcPts val="0"/>
                            </a:spcAft>
                          </a:pPr>
                          <a:r>
                            <a:rPr lang="en-US" sz="1600"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2014 Annualized Admin Payroll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2012 Annualized Census Receipts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2012 Annualized Census Receipts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2012 Annualized Admin Payroll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0006701"/>
                      </a:ext>
                    </a:extLst>
                  </a:tr>
                </a:tbl>
              </a:graphicData>
            </a:graphic>
          </p:graphicFrame>
        </mc:Choice>
        <mc:Fallback xmlns="">
          <p:graphicFrame>
            <p:nvGraphicFramePr>
              <p:cNvPr id="28" name="Content Placeholder 27">
                <a:extLst>
                  <a:ext uri="{FF2B5EF4-FFF2-40B4-BE49-F238E27FC236}">
                    <a16:creationId xmlns:a16="http://schemas.microsoft.com/office/drawing/2014/main" id="{2503BC44-CA2B-41C0-96F4-1CD2108D82D7}"/>
                  </a:ext>
                </a:extLst>
              </p:cNvPr>
              <p:cNvGraphicFramePr>
                <a:graphicFrameLocks noGrp="1"/>
              </p:cNvGraphicFramePr>
              <p:nvPr>
                <p:ph idx="1"/>
                <p:extLst>
                  <p:ext uri="{D42A27DB-BD31-4B8C-83A1-F6EECF244321}">
                    <p14:modId xmlns:p14="http://schemas.microsoft.com/office/powerpoint/2010/main" val="3099463032"/>
                  </p:ext>
                </p:extLst>
              </p:nvPr>
            </p:nvGraphicFramePr>
            <p:xfrm>
              <a:off x="1869394" y="602022"/>
              <a:ext cx="8830583" cy="6118412"/>
            </p:xfrm>
            <a:graphic>
              <a:graphicData uri="http://schemas.openxmlformats.org/drawingml/2006/table">
                <a:tbl>
                  <a:tblPr firstRow="1" firstCol="1" bandRow="1"/>
                  <a:tblGrid>
                    <a:gridCol w="794738">
                      <a:extLst>
                        <a:ext uri="{9D8B030D-6E8A-4147-A177-3AD203B41FA5}">
                          <a16:colId xmlns:a16="http://schemas.microsoft.com/office/drawing/2014/main" val="823444754"/>
                        </a:ext>
                      </a:extLst>
                    </a:gridCol>
                    <a:gridCol w="847125">
                      <a:extLst>
                        <a:ext uri="{9D8B030D-6E8A-4147-A177-3AD203B41FA5}">
                          <a16:colId xmlns:a16="http://schemas.microsoft.com/office/drawing/2014/main" val="2351064915"/>
                        </a:ext>
                      </a:extLst>
                    </a:gridCol>
                    <a:gridCol w="3261266">
                      <a:extLst>
                        <a:ext uri="{9D8B030D-6E8A-4147-A177-3AD203B41FA5}">
                          <a16:colId xmlns:a16="http://schemas.microsoft.com/office/drawing/2014/main" val="3776066806"/>
                        </a:ext>
                      </a:extLst>
                    </a:gridCol>
                    <a:gridCol w="840458">
                      <a:extLst>
                        <a:ext uri="{9D8B030D-6E8A-4147-A177-3AD203B41FA5}">
                          <a16:colId xmlns:a16="http://schemas.microsoft.com/office/drawing/2014/main" val="3651719737"/>
                        </a:ext>
                      </a:extLst>
                    </a:gridCol>
                    <a:gridCol w="3086996">
                      <a:extLst>
                        <a:ext uri="{9D8B030D-6E8A-4147-A177-3AD203B41FA5}">
                          <a16:colId xmlns:a16="http://schemas.microsoft.com/office/drawing/2014/main" val="2604395910"/>
                        </a:ext>
                      </a:extLst>
                    </a:gridCol>
                  </a:tblGrid>
                  <a:tr h="254022">
                    <a:tc>
                      <a:txBody>
                        <a:bodyPr/>
                        <a:lstStyle/>
                        <a:p>
                          <a:pPr marL="0" marR="0" algn="ctr">
                            <a:lnSpc>
                              <a:spcPct val="110000"/>
                            </a:lnSpc>
                            <a:spcBef>
                              <a:spcPts val="0"/>
                            </a:spcBef>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SU/MU</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gridSpan="2">
                      <a:txBody>
                        <a:bodyPr/>
                        <a:lstStyle/>
                        <a:p>
                          <a:pPr marL="0" marR="0" algn="ctr">
                            <a:lnSpc>
                              <a:spcPct val="110000"/>
                            </a:lnSpc>
                            <a:spcBef>
                              <a:spcPts val="0"/>
                            </a:spcBef>
                            <a:spcAft>
                              <a:spcPts val="80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Measure of Size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hMerge="1">
                      <a:txBody>
                        <a:bodyPr/>
                        <a:lstStyle/>
                        <a:p>
                          <a:endParaRPr lang="en-US"/>
                        </a:p>
                      </a:txBody>
                      <a:tcPr/>
                    </a:tc>
                    <a:tc gridSpan="2">
                      <a:txBody>
                        <a:bodyPr/>
                        <a:lstStyle/>
                        <a:p>
                          <a:pPr marL="0" marR="0" algn="ctr">
                            <a:lnSpc>
                              <a:spcPct val="110000"/>
                            </a:lnSpc>
                            <a:spcBef>
                              <a:spcPts val="0"/>
                            </a:spcBef>
                            <a:spcAft>
                              <a:spcPts val="800"/>
                            </a:spcAft>
                          </a:pPr>
                          <a:r>
                            <a:rPr lang="en-US" sz="16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Corresponding Ratio Edit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hMerge="1">
                      <a:txBody>
                        <a:bodyPr/>
                        <a:lstStyle/>
                        <a:p>
                          <a:endParaRPr lang="en-US"/>
                        </a:p>
                      </a:txBody>
                      <a:tcPr/>
                    </a:tc>
                    <a:extLst>
                      <a:ext uri="{0D108BD9-81ED-4DB2-BD59-A6C34878D82A}">
                        <a16:rowId xmlns:a16="http://schemas.microsoft.com/office/drawing/2014/main" val="2141551840"/>
                      </a:ext>
                    </a:extLst>
                  </a:tr>
                  <a:tr h="1710447">
                    <a:tc>
                      <a:txBody>
                        <a:bodyPr/>
                        <a:lstStyle/>
                        <a:p>
                          <a:pPr marL="0" marR="0" algn="ctr">
                            <a:lnSpc>
                              <a:spcPct val="11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11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MOS2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endParaRPr lang="en-US"/>
                        </a:p>
                      </a:txBody>
                      <a:tcPr marL="47325" marR="4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stretch>
                            <a:fillRect l="-50654" t="-18149" r="-120935" b="-243416"/>
                          </a:stretch>
                        </a:blipFill>
                      </a:tcPr>
                    </a:tc>
                    <a:tc>
                      <a:txBody>
                        <a:bodyPr/>
                        <a:lstStyle/>
                        <a:p>
                          <a:pPr marL="0" marR="0">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RAT4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RAT6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100000"/>
                            </a:lnSpc>
                            <a:spcBef>
                              <a:spcPts val="0"/>
                            </a:spcBef>
                            <a:spcAft>
                              <a:spcPts val="0"/>
                            </a:spcAft>
                          </a:pPr>
                          <a:r>
                            <a:rPr lang="en-US" sz="1600"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2014 Annualized Admin Payroll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2013 Annualized Admin Payroll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b="1" u="sng" dirty="0">
                              <a:effectLst/>
                              <a:latin typeface="Times New Roman" panose="02020603050405020304" pitchFamily="18" charset="0"/>
                              <a:ea typeface="Calibri" panose="020F0502020204030204" pitchFamily="34" charset="0"/>
                              <a:cs typeface="Times New Roman" panose="02020603050405020304" pitchFamily="18" charset="0"/>
                            </a:rPr>
                            <a:t>2013 Annualized Admin Receipts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2013 Annualized Admin Payroll</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1994310"/>
                      </a:ext>
                    </a:extLst>
                  </a:tr>
                  <a:tr h="2443496">
                    <a:tc>
                      <a:txBody>
                        <a:bodyPr/>
                        <a:lstStyle/>
                        <a:p>
                          <a:pPr marL="0" marR="0" algn="ctr">
                            <a:lnSpc>
                              <a:spcPct val="110000"/>
                            </a:lnSpc>
                            <a:spcBef>
                              <a:spcPts val="0"/>
                            </a:spcBef>
                            <a:spcAft>
                              <a:spcPts val="0"/>
                            </a:spcAft>
                          </a:pPr>
                          <a:r>
                            <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Both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110000"/>
                            </a:lnSpc>
                            <a:spcBef>
                              <a:spcPts val="0"/>
                            </a:spcBef>
                            <a:spcAft>
                              <a:spcPts val="0"/>
                            </a:spcAft>
                          </a:pPr>
                          <a:r>
                            <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MOS3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endParaRPr lang="en-US"/>
                        </a:p>
                      </a:txBody>
                      <a:tcPr marL="47325" marR="4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stretch>
                            <a:fillRect l="-50654" t="-82793" r="-120935" b="-70574"/>
                          </a:stretch>
                        </a:blipFill>
                      </a:tcPr>
                    </a:tc>
                    <a:tc>
                      <a:txBody>
                        <a:bodyPr/>
                        <a:lstStyle/>
                        <a:p>
                          <a:pPr marL="0" marR="0">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RAT1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RAT2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RAT3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100000"/>
                            </a:lnSpc>
                            <a:spcBef>
                              <a:spcPts val="0"/>
                            </a:spcBef>
                            <a:spcAft>
                              <a:spcPts val="0"/>
                            </a:spcAft>
                          </a:pPr>
                          <a:r>
                            <a:rPr lang="en-US" sz="1600"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2014 Annualized Admin Payroll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2012 Annualized Census Receipts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2012 Annualized Census Payroll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2014 Annualized Admin Payroll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2012 Annualized Census Payroll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2012 Annualized Census Receipts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941526"/>
                      </a:ext>
                    </a:extLst>
                  </a:tr>
                  <a:tr h="1710447">
                    <a:tc>
                      <a:txBody>
                        <a:bodyPr/>
                        <a:lstStyle/>
                        <a:p>
                          <a:pPr marL="0" marR="0" algn="ctr">
                            <a:lnSpc>
                              <a:spcPct val="110000"/>
                            </a:lnSpc>
                            <a:spcBef>
                              <a:spcPts val="0"/>
                            </a:spcBef>
                            <a:spcAft>
                              <a:spcPts val="0"/>
                            </a:spcAft>
                          </a:pPr>
                          <a:r>
                            <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Both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110000"/>
                            </a:lnSpc>
                            <a:spcBef>
                              <a:spcPts val="0"/>
                            </a:spcBef>
                            <a:spcAft>
                              <a:spcPts val="0"/>
                            </a:spcAft>
                          </a:pPr>
                          <a:r>
                            <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MOS4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endParaRPr lang="en-US"/>
                        </a:p>
                      </a:txBody>
                      <a:tcPr marL="47325" marR="4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stretch>
                            <a:fillRect l="-50654" t="-260854" r="-120935" b="-712"/>
                          </a:stretch>
                        </a:blipFill>
                      </a:tcPr>
                    </a:tc>
                    <a:tc>
                      <a:txBody>
                        <a:bodyPr/>
                        <a:lstStyle/>
                        <a:p>
                          <a:pPr marL="0" marR="0">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RAT1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RAT5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100000"/>
                            </a:lnSpc>
                            <a:spcBef>
                              <a:spcPts val="0"/>
                            </a:spcBef>
                            <a:spcAft>
                              <a:spcPts val="0"/>
                            </a:spcAft>
                          </a:pPr>
                          <a:r>
                            <a:rPr lang="en-US" sz="1600"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2014 Annualized Admin Payroll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2012 Annualized Census Receipts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2012 Annualized Census Receipts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2012 Annualized Admin Payroll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325" marR="473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0006701"/>
                      </a:ext>
                    </a:extLst>
                  </a:tr>
                </a:tbl>
              </a:graphicData>
            </a:graphic>
          </p:graphicFrame>
        </mc:Fallback>
      </mc:AlternateContent>
      <p:sp>
        <p:nvSpPr>
          <p:cNvPr id="3" name="TextBox 2">
            <a:extLst>
              <a:ext uri="{FF2B5EF4-FFF2-40B4-BE49-F238E27FC236}">
                <a16:creationId xmlns:a16="http://schemas.microsoft.com/office/drawing/2014/main" id="{A06AE9B9-A10D-43EE-85A7-7D650157D47E}"/>
              </a:ext>
            </a:extLst>
          </p:cNvPr>
          <p:cNvSpPr txBox="1"/>
          <p:nvPr/>
        </p:nvSpPr>
        <p:spPr>
          <a:xfrm>
            <a:off x="3127223" y="201912"/>
            <a:ext cx="5937551" cy="400110"/>
          </a:xfrm>
          <a:prstGeom prst="rect">
            <a:avLst/>
          </a:prstGeom>
          <a:noFill/>
        </p:spPr>
        <p:txBody>
          <a:bodyPr wrap="square" rtlCol="0">
            <a:spAutoFit/>
          </a:bodyPr>
          <a:lstStyle/>
          <a:p>
            <a:pPr algn="ctr"/>
            <a:r>
              <a:rPr lang="en-US" sz="2000" dirty="0">
                <a:effectLst/>
                <a:latin typeface="Calibri" panose="020F0502020204030204" pitchFamily="34" charset="0"/>
                <a:ea typeface="Calibri" panose="020F0502020204030204" pitchFamily="34" charset="0"/>
                <a:cs typeface="Calibri" panose="020F0502020204030204" pitchFamily="34" charset="0"/>
              </a:rPr>
              <a:t>BSR-17 MOS ratio </a:t>
            </a:r>
            <a:r>
              <a:rPr lang="en-US" sz="2000" dirty="0">
                <a:latin typeface="Calibri" panose="020F0502020204030204" pitchFamily="34" charset="0"/>
                <a:ea typeface="Calibri" panose="020F0502020204030204" pitchFamily="34" charset="0"/>
                <a:cs typeface="Calibri" panose="020F0502020204030204" pitchFamily="34" charset="0"/>
              </a:rPr>
              <a:t>t</a:t>
            </a:r>
            <a:r>
              <a:rPr lang="en-US" sz="2000" dirty="0">
                <a:effectLst/>
                <a:latin typeface="Calibri" panose="020F0502020204030204" pitchFamily="34" charset="0"/>
                <a:ea typeface="Calibri" panose="020F0502020204030204" pitchFamily="34" charset="0"/>
                <a:cs typeface="Calibri" panose="020F0502020204030204" pitchFamily="34" charset="0"/>
              </a:rPr>
              <a:t>ests for singleunits and multiunits</a:t>
            </a:r>
          </a:p>
        </p:txBody>
      </p:sp>
      <p:sp>
        <p:nvSpPr>
          <p:cNvPr id="4" name="Slide Number Placeholder 3">
            <a:extLst>
              <a:ext uri="{FF2B5EF4-FFF2-40B4-BE49-F238E27FC236}">
                <a16:creationId xmlns:a16="http://schemas.microsoft.com/office/drawing/2014/main" id="{60DFE517-1A96-4F76-8A4D-8569E93EBE2C}"/>
              </a:ext>
            </a:extLst>
          </p:cNvPr>
          <p:cNvSpPr>
            <a:spLocks noGrp="1"/>
          </p:cNvSpPr>
          <p:nvPr>
            <p:ph type="sldNum" sz="quarter" idx="12"/>
          </p:nvPr>
        </p:nvSpPr>
        <p:spPr/>
        <p:txBody>
          <a:bodyPr/>
          <a:lstStyle/>
          <a:p>
            <a:fld id="{FC63ECC8-719A-498E-B101-491B6A35558E}" type="slidenum">
              <a:rPr lang="en-US" smtClean="0"/>
              <a:t>16</a:t>
            </a:fld>
            <a:endParaRPr lang="en-US"/>
          </a:p>
        </p:txBody>
      </p:sp>
      <p:sp>
        <p:nvSpPr>
          <p:cNvPr id="6" name="Arrow: Right 5">
            <a:extLst>
              <a:ext uri="{FF2B5EF4-FFF2-40B4-BE49-F238E27FC236}">
                <a16:creationId xmlns:a16="http://schemas.microsoft.com/office/drawing/2014/main" id="{734E9035-B47D-4020-A740-79EA69D4AA6A}"/>
              </a:ext>
            </a:extLst>
          </p:cNvPr>
          <p:cNvSpPr/>
          <p:nvPr/>
        </p:nvSpPr>
        <p:spPr>
          <a:xfrm rot="10800000">
            <a:off x="10841212" y="1887545"/>
            <a:ext cx="512588"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99752851"/>
      </p:ext>
    </p:extLst>
  </p:cSld>
  <p:clrMapOvr>
    <a:masterClrMapping/>
  </p:clrMapOvr>
  <mc:AlternateContent xmlns:mc="http://schemas.openxmlformats.org/markup-compatibility/2006" xmlns:p14="http://schemas.microsoft.com/office/powerpoint/2010/main">
    <mc:Choice Requires="p14">
      <p:transition spd="slow" p14:dur="2000" advTm="56287"/>
    </mc:Choice>
    <mc:Fallback xmlns="">
      <p:transition spd="slow" advTm="562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6" presetClass="emph" presetSubtype="0" fill="hold" grpId="0" nodeType="withEffect">
                                  <p:stCondLst>
                                    <p:cond delay="0"/>
                                  </p:stCondLst>
                                  <p:childTnLst>
                                    <p:animEffect transition="out" filter="fade">
                                      <p:cBhvr>
                                        <p:cTn id="8" dur="2000" tmFilter="0, 0; .2, .5; .8, .5; 1, 0"/>
                                        <p:tgtEl>
                                          <p:spTgt spid="6"/>
                                        </p:tgtEl>
                                      </p:cBhvr>
                                    </p:animEffect>
                                    <p:animScale>
                                      <p:cBhvr>
                                        <p:cTn id="9" dur="1000" autoRev="1" fill="hold"/>
                                        <p:tgtEl>
                                          <p:spTgt spid="6"/>
                                        </p:tgtEl>
                                      </p:cBhvr>
                                      <p:by x="105000" y="105000"/>
                                    </p:animScale>
                                  </p:childTnLst>
                                </p:cTn>
                              </p:par>
                            </p:childTnLst>
                          </p:cTn>
                        </p:par>
                        <p:par>
                          <p:cTn id="10" fill="hold">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83CF-5F71-4D8D-951C-C73FBEAB07A4}"/>
              </a:ext>
            </a:extLst>
          </p:cNvPr>
          <p:cNvSpPr>
            <a:spLocks noGrp="1"/>
          </p:cNvSpPr>
          <p:nvPr>
            <p:ph type="title"/>
          </p:nvPr>
        </p:nvSpPr>
        <p:spPr>
          <a:xfrm>
            <a:off x="667512" y="106391"/>
            <a:ext cx="10707189" cy="1016978"/>
          </a:xfrm>
        </p:spPr>
        <p:txBody>
          <a:bodyPr/>
          <a:lstStyle/>
          <a:p>
            <a:r>
              <a:rPr lang="en-US" dirty="0"/>
              <a:t>Input Data Issues</a:t>
            </a:r>
          </a:p>
        </p:txBody>
      </p:sp>
      <p:sp>
        <p:nvSpPr>
          <p:cNvPr id="3" name="Content Placeholder 2">
            <a:extLst>
              <a:ext uri="{FF2B5EF4-FFF2-40B4-BE49-F238E27FC236}">
                <a16:creationId xmlns:a16="http://schemas.microsoft.com/office/drawing/2014/main" id="{20AF488B-1A40-4A3B-B42A-B6E3E72ED489}"/>
              </a:ext>
            </a:extLst>
          </p:cNvPr>
          <p:cNvSpPr>
            <a:spLocks noGrp="1"/>
          </p:cNvSpPr>
          <p:nvPr>
            <p:ph idx="1"/>
          </p:nvPr>
        </p:nvSpPr>
        <p:spPr>
          <a:xfrm>
            <a:off x="667512" y="1103647"/>
            <a:ext cx="10515600" cy="5647962"/>
          </a:xfrm>
        </p:spPr>
        <p:txBody>
          <a:bodyPr>
            <a:noAutofit/>
          </a:bodyPr>
          <a:lstStyle/>
          <a:p>
            <a:pPr marL="0">
              <a:spcBef>
                <a:spcPts val="0"/>
              </a:spcBef>
            </a:pPr>
            <a:r>
              <a:rPr lang="en-US" sz="2400" dirty="0">
                <a:effectLst/>
                <a:latin typeface="+mn-lt"/>
                <a:ea typeface="Calibri" panose="020F0502020204030204" pitchFamily="34" charset="0"/>
                <a:cs typeface="Times New Roman" panose="02020603050405020304" pitchFamily="18" charset="0"/>
              </a:rPr>
              <a:t>Approximately 2% of the administrative receipts data values truncated</a:t>
            </a:r>
            <a:endParaRPr lang="en-US" sz="2400" strike="sngStrike" dirty="0">
              <a:effectLst/>
              <a:latin typeface="+mn-lt"/>
              <a:ea typeface="Calibri" panose="020F0502020204030204" pitchFamily="34" charset="0"/>
              <a:cs typeface="Times New Roman" panose="02020603050405020304" pitchFamily="18" charset="0"/>
            </a:endParaRPr>
          </a:p>
          <a:p>
            <a:pPr marL="0">
              <a:spcBef>
                <a:spcPts val="0"/>
              </a:spcBef>
            </a:pPr>
            <a:endParaRPr lang="en-US" sz="2200" dirty="0">
              <a:effectLst/>
              <a:latin typeface="+mn-lt"/>
              <a:ea typeface="Calibri" panose="020F0502020204030204" pitchFamily="34" charset="0"/>
              <a:cs typeface="Times New Roman" panose="02020603050405020304" pitchFamily="18" charset="0"/>
            </a:endParaRPr>
          </a:p>
          <a:p>
            <a:pPr marL="0">
              <a:spcBef>
                <a:spcPts val="0"/>
              </a:spcBef>
            </a:pPr>
            <a:r>
              <a:rPr lang="en-US" sz="2400" dirty="0">
                <a:effectLst/>
                <a:latin typeface="+mn-lt"/>
                <a:ea typeface="Calibri" panose="020F0502020204030204" pitchFamily="34" charset="0"/>
                <a:cs typeface="Times New Roman" panose="02020603050405020304" pitchFamily="18" charset="0"/>
              </a:rPr>
              <a:t>Affected only the 2014 and/or 2013 administrative receipts data</a:t>
            </a:r>
          </a:p>
          <a:p>
            <a:pPr lvl="1">
              <a:spcBef>
                <a:spcPts val="0"/>
              </a:spcBef>
            </a:pPr>
            <a:r>
              <a:rPr lang="en-US" sz="2200" dirty="0">
                <a:ea typeface="Calibri" panose="020F0502020204030204" pitchFamily="34" charset="0"/>
                <a:cs typeface="Times New Roman" panose="02020603050405020304" pitchFamily="18" charset="0"/>
              </a:rPr>
              <a:t>U</a:t>
            </a:r>
            <a:r>
              <a:rPr lang="en-US" sz="2200" dirty="0">
                <a:effectLst/>
                <a:latin typeface="+mn-lt"/>
                <a:ea typeface="Calibri" panose="020F0502020204030204" pitchFamily="34" charset="0"/>
                <a:cs typeface="Times New Roman" panose="02020603050405020304" pitchFamily="18" charset="0"/>
              </a:rPr>
              <a:t>sed in MOS calculations for MOS1 and MOS2 </a:t>
            </a:r>
          </a:p>
          <a:p>
            <a:pPr lvl="1">
              <a:spcBef>
                <a:spcPts val="0"/>
              </a:spcBef>
            </a:pPr>
            <a:r>
              <a:rPr lang="en-US" sz="2200" dirty="0">
                <a:ea typeface="Calibri" panose="020F0502020204030204" pitchFamily="34" charset="0"/>
                <a:cs typeface="Times New Roman" panose="02020603050405020304" pitchFamily="18" charset="0"/>
              </a:rPr>
              <a:t>Affects MOS calculations for singleunit establishments only</a:t>
            </a:r>
          </a:p>
          <a:p>
            <a:pPr marL="457200" lvl="1" indent="0">
              <a:spcBef>
                <a:spcPts val="0"/>
              </a:spcBef>
              <a:buNone/>
            </a:pPr>
            <a:endParaRPr lang="en-US" sz="2200" dirty="0">
              <a:ea typeface="Calibri" panose="020F0502020204030204" pitchFamily="34" charset="0"/>
              <a:cs typeface="Times New Roman" panose="02020603050405020304" pitchFamily="18" charset="0"/>
            </a:endParaRPr>
          </a:p>
          <a:p>
            <a:pPr>
              <a:spcBef>
                <a:spcPts val="0"/>
              </a:spcBef>
            </a:pPr>
            <a:r>
              <a:rPr lang="en-US" sz="2400" dirty="0">
                <a:effectLst/>
                <a:latin typeface="+mn-lt"/>
                <a:ea typeface="Calibri" panose="020F0502020204030204" pitchFamily="34" charset="0"/>
                <a:cs typeface="Times New Roman" panose="02020603050405020304" pitchFamily="18" charset="0"/>
              </a:rPr>
              <a:t>MOS1 truncated data used</a:t>
            </a:r>
          </a:p>
          <a:p>
            <a:pPr>
              <a:spcBef>
                <a:spcPts val="0"/>
              </a:spcBef>
            </a:pPr>
            <a:endParaRPr lang="en-US" sz="2400" dirty="0">
              <a:ea typeface="Calibri" panose="020F0502020204030204" pitchFamily="34" charset="0"/>
              <a:cs typeface="Times New Roman" panose="02020603050405020304" pitchFamily="18" charset="0"/>
            </a:endParaRPr>
          </a:p>
          <a:p>
            <a:pPr>
              <a:spcBef>
                <a:spcPts val="0"/>
              </a:spcBef>
            </a:pPr>
            <a:r>
              <a:rPr lang="en-US" sz="2400" dirty="0">
                <a:ea typeface="Calibri" panose="020F0502020204030204" pitchFamily="34" charset="0"/>
                <a:cs typeface="Times New Roman" panose="02020603050405020304" pitchFamily="18" charset="0"/>
              </a:rPr>
              <a:t>For MOS2, a ratio edit existed (RAT6) that potentially flagged the truncated data</a:t>
            </a:r>
            <a:endParaRPr lang="en-US" sz="2400" dirty="0"/>
          </a:p>
        </p:txBody>
      </p:sp>
      <p:pic>
        <p:nvPicPr>
          <p:cNvPr id="5" name="Picture 4">
            <a:extLst>
              <a:ext uri="{FF2B5EF4-FFF2-40B4-BE49-F238E27FC236}">
                <a16:creationId xmlns:a16="http://schemas.microsoft.com/office/drawing/2014/main" id="{1DBBBE12-9645-4FEF-9D2D-0E3F11B043B8}"/>
              </a:ext>
            </a:extLst>
          </p:cNvPr>
          <p:cNvPicPr>
            <a:picLocks noChangeAspect="1"/>
          </p:cNvPicPr>
          <p:nvPr/>
        </p:nvPicPr>
        <p:blipFill>
          <a:blip r:embed="rId3"/>
          <a:stretch>
            <a:fillRect/>
          </a:stretch>
        </p:blipFill>
        <p:spPr>
          <a:xfrm>
            <a:off x="-261395" y="4491388"/>
            <a:ext cx="12714790" cy="2619829"/>
          </a:xfrm>
          <a:prstGeom prst="rect">
            <a:avLst/>
          </a:prstGeom>
        </p:spPr>
      </p:pic>
      <p:sp>
        <p:nvSpPr>
          <p:cNvPr id="6" name="TextBox 5">
            <a:extLst>
              <a:ext uri="{FF2B5EF4-FFF2-40B4-BE49-F238E27FC236}">
                <a16:creationId xmlns:a16="http://schemas.microsoft.com/office/drawing/2014/main" id="{061D6F0F-9245-40CF-BB64-C246EC3600B1}"/>
              </a:ext>
            </a:extLst>
          </p:cNvPr>
          <p:cNvSpPr txBox="1"/>
          <p:nvPr/>
        </p:nvSpPr>
        <p:spPr>
          <a:xfrm>
            <a:off x="1947333" y="4165600"/>
            <a:ext cx="8568267" cy="369332"/>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Ratio Edit 6 Results by 2013 administrative </a:t>
            </a:r>
            <a:r>
              <a:rPr lang="en-US" dirty="0">
                <a:latin typeface="Times New Roman" panose="02020603050405020304" pitchFamily="18" charset="0"/>
                <a:ea typeface="Calibri" panose="020F0502020204030204" pitchFamily="34" charset="0"/>
              </a:rPr>
              <a:t>r</a:t>
            </a:r>
            <a:r>
              <a:rPr lang="en-US" sz="1800" dirty="0">
                <a:effectLst/>
                <a:latin typeface="Times New Roman" panose="02020603050405020304" pitchFamily="18" charset="0"/>
                <a:ea typeface="Calibri" panose="020F0502020204030204" pitchFamily="34" charset="0"/>
              </a:rPr>
              <a:t>eceipts </a:t>
            </a:r>
            <a:r>
              <a:rPr lang="en-US" dirty="0">
                <a:latin typeface="Times New Roman" panose="02020603050405020304" pitchFamily="18" charset="0"/>
                <a:ea typeface="Calibri" panose="020F0502020204030204" pitchFamily="34" charset="0"/>
              </a:rPr>
              <a:t>d</a:t>
            </a:r>
            <a:r>
              <a:rPr lang="en-US" sz="1800" dirty="0">
                <a:effectLst/>
                <a:latin typeface="Times New Roman" panose="02020603050405020304" pitchFamily="18" charset="0"/>
                <a:ea typeface="Calibri" panose="020F0502020204030204" pitchFamily="34" charset="0"/>
              </a:rPr>
              <a:t>ata </a:t>
            </a:r>
            <a:r>
              <a:rPr lang="en-US" dirty="0">
                <a:latin typeface="Times New Roman" panose="02020603050405020304" pitchFamily="18" charset="0"/>
                <a:ea typeface="Calibri" panose="020F0502020204030204" pitchFamily="34" charset="0"/>
              </a:rPr>
              <a:t>d</a:t>
            </a:r>
            <a:r>
              <a:rPr lang="en-US" sz="1800" dirty="0">
                <a:effectLst/>
                <a:latin typeface="Times New Roman" panose="02020603050405020304" pitchFamily="18" charset="0"/>
                <a:ea typeface="Calibri" panose="020F0502020204030204" pitchFamily="34" charset="0"/>
              </a:rPr>
              <a:t>isposition for s</a:t>
            </a:r>
            <a:r>
              <a:rPr lang="en-US" dirty="0">
                <a:latin typeface="Times New Roman" panose="02020603050405020304" pitchFamily="18" charset="0"/>
              </a:rPr>
              <a:t>ingleunits</a:t>
            </a:r>
            <a:endParaRPr lang="en-US" dirty="0"/>
          </a:p>
        </p:txBody>
      </p:sp>
      <p:sp>
        <p:nvSpPr>
          <p:cNvPr id="7" name="Slide Number Placeholder 6">
            <a:extLst>
              <a:ext uri="{FF2B5EF4-FFF2-40B4-BE49-F238E27FC236}">
                <a16:creationId xmlns:a16="http://schemas.microsoft.com/office/drawing/2014/main" id="{8FE5A3AE-1187-483C-BF26-3601B5DC5F3D}"/>
              </a:ext>
            </a:extLst>
          </p:cNvPr>
          <p:cNvSpPr>
            <a:spLocks noGrp="1"/>
          </p:cNvSpPr>
          <p:nvPr>
            <p:ph type="sldNum" sz="quarter" idx="12"/>
          </p:nvPr>
        </p:nvSpPr>
        <p:spPr/>
        <p:txBody>
          <a:bodyPr/>
          <a:lstStyle/>
          <a:p>
            <a:fld id="{FC63ECC8-719A-498E-B101-491B6A35558E}" type="slidenum">
              <a:rPr lang="en-US" smtClean="0"/>
              <a:t>17</a:t>
            </a:fld>
            <a:endParaRPr lang="en-US"/>
          </a:p>
        </p:txBody>
      </p:sp>
    </p:spTree>
    <p:extLst>
      <p:ext uri="{BB962C8B-B14F-4D97-AF65-F5344CB8AC3E}">
        <p14:creationId xmlns:p14="http://schemas.microsoft.com/office/powerpoint/2010/main" val="4142671114"/>
      </p:ext>
    </p:extLst>
  </p:cSld>
  <p:clrMapOvr>
    <a:masterClrMapping/>
  </p:clrMapOvr>
  <mc:AlternateContent xmlns:mc="http://schemas.openxmlformats.org/markup-compatibility/2006" xmlns:p14="http://schemas.microsoft.com/office/powerpoint/2010/main">
    <mc:Choice Requires="p14">
      <p:transition spd="slow" p14:dur="2000" advTm="74106"/>
    </mc:Choice>
    <mc:Fallback xmlns="">
      <p:transition spd="slow" advTm="7410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BDAA9-DBC4-4D52-8D70-1BFECE3C15D0}"/>
              </a:ext>
            </a:extLst>
          </p:cNvPr>
          <p:cNvSpPr>
            <a:spLocks noGrp="1"/>
          </p:cNvSpPr>
          <p:nvPr>
            <p:ph type="title"/>
          </p:nvPr>
        </p:nvSpPr>
        <p:spPr/>
        <p:txBody>
          <a:bodyPr/>
          <a:lstStyle/>
          <a:p>
            <a:r>
              <a:rPr lang="en-US" dirty="0"/>
              <a:t>Improvements to MOS Editing </a:t>
            </a:r>
          </a:p>
        </p:txBody>
      </p:sp>
      <p:sp>
        <p:nvSpPr>
          <p:cNvPr id="3" name="Content Placeholder 2">
            <a:extLst>
              <a:ext uri="{FF2B5EF4-FFF2-40B4-BE49-F238E27FC236}">
                <a16:creationId xmlns:a16="http://schemas.microsoft.com/office/drawing/2014/main" id="{E6B27503-D893-4F1D-8B90-0BB56BA74EFF}"/>
              </a:ext>
            </a:extLst>
          </p:cNvPr>
          <p:cNvSpPr>
            <a:spLocks noGrp="1"/>
          </p:cNvSpPr>
          <p:nvPr>
            <p:ph idx="1"/>
          </p:nvPr>
        </p:nvSpPr>
        <p:spPr>
          <a:xfrm>
            <a:off x="838200" y="2225040"/>
            <a:ext cx="10515600" cy="3273083"/>
          </a:xfrm>
        </p:spPr>
        <p:txBody>
          <a:bodyPr>
            <a:normAutofit/>
          </a:bodyPr>
          <a:lstStyle/>
          <a:p>
            <a:pPr>
              <a:spcBef>
                <a:spcPts val="0"/>
              </a:spcBef>
            </a:pPr>
            <a:r>
              <a:rPr lang="en-US" sz="2800" dirty="0">
                <a:latin typeface="+mn-lt"/>
                <a:ea typeface="Calibri" panose="020F0502020204030204" pitchFamily="34" charset="0"/>
                <a:cs typeface="Times New Roman" panose="02020603050405020304" pitchFamily="18" charset="0"/>
              </a:rPr>
              <a:t>Data truncation issue went largely undetected </a:t>
            </a:r>
          </a:p>
          <a:p>
            <a:pPr lvl="1">
              <a:spcBef>
                <a:spcPts val="0"/>
              </a:spcBef>
            </a:pPr>
            <a:r>
              <a:rPr lang="en-US" dirty="0">
                <a:ea typeface="Calibri" panose="020F0502020204030204" pitchFamily="34" charset="0"/>
                <a:cs typeface="Times New Roman" panose="02020603050405020304" pitchFamily="18" charset="0"/>
              </a:rPr>
              <a:t>Need method to more</a:t>
            </a:r>
            <a:r>
              <a:rPr lang="en-US" dirty="0">
                <a:effectLst/>
                <a:ea typeface="Calibri" panose="020F0502020204030204" pitchFamily="34" charset="0"/>
                <a:cs typeface="Times New Roman" panose="02020603050405020304" pitchFamily="18" charset="0"/>
              </a:rPr>
              <a:t> effectively edit the input data used in MOS calculations</a:t>
            </a:r>
          </a:p>
          <a:p>
            <a:pPr lvl="1">
              <a:spcBef>
                <a:spcPts val="0"/>
              </a:spcBef>
            </a:pPr>
            <a:endParaRPr lang="en-US" dirty="0">
              <a:effectLst/>
              <a:ea typeface="Calibri" panose="020F0502020204030204" pitchFamily="34" charset="0"/>
              <a:cs typeface="Times New Roman" panose="02020603050405020304" pitchFamily="18" charset="0"/>
            </a:endParaRPr>
          </a:p>
          <a:p>
            <a:pPr marL="457200" lvl="1" indent="0">
              <a:spcBef>
                <a:spcPts val="0"/>
              </a:spcBef>
              <a:buNone/>
            </a:pPr>
            <a:endParaRPr lang="en-US" sz="1800" dirty="0">
              <a:ea typeface="Calibri" panose="020F0502020204030204" pitchFamily="34" charset="0"/>
              <a:cs typeface="Times New Roman" panose="02020603050405020304" pitchFamily="18" charset="0"/>
            </a:endParaRPr>
          </a:p>
          <a:p>
            <a:pPr>
              <a:spcBef>
                <a:spcPts val="0"/>
              </a:spcBef>
            </a:pPr>
            <a:r>
              <a:rPr lang="en-US" dirty="0">
                <a:effectLst/>
                <a:latin typeface="+mn-lt"/>
                <a:ea typeface="Calibri" panose="020F0502020204030204" pitchFamily="34" charset="0"/>
                <a:cs typeface="Times New Roman" panose="02020603050405020304" pitchFamily="18" charset="0"/>
              </a:rPr>
              <a:t>Tested several methods of outlier detection methodology</a:t>
            </a:r>
          </a:p>
          <a:p>
            <a:pPr lvl="1">
              <a:spcBef>
                <a:spcPts val="0"/>
              </a:spcBef>
            </a:pPr>
            <a:r>
              <a:rPr lang="en-US" dirty="0">
                <a:ea typeface="Calibri" panose="020F0502020204030204" pitchFamily="34" charset="0"/>
                <a:cs typeface="Times New Roman" panose="02020603050405020304" pitchFamily="18" charset="0"/>
              </a:rPr>
              <a:t>Method should be more robust than the ratio edits used currently</a:t>
            </a:r>
          </a:p>
          <a:p>
            <a:pPr>
              <a:spcBef>
                <a:spcPts val="0"/>
              </a:spcBef>
            </a:pPr>
            <a:endParaRPr lang="en-US" sz="4400" dirty="0">
              <a:effectLst/>
              <a:latin typeface="+mn-lt"/>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B3006CE-CAAC-4150-B9CB-82BF49878A8C}"/>
              </a:ext>
            </a:extLst>
          </p:cNvPr>
          <p:cNvSpPr>
            <a:spLocks noGrp="1"/>
          </p:cNvSpPr>
          <p:nvPr>
            <p:ph type="sldNum" sz="quarter" idx="12"/>
          </p:nvPr>
        </p:nvSpPr>
        <p:spPr/>
        <p:txBody>
          <a:bodyPr/>
          <a:lstStyle/>
          <a:p>
            <a:fld id="{FC63ECC8-719A-498E-B101-491B6A35558E}" type="slidenum">
              <a:rPr lang="en-US" smtClean="0"/>
              <a:t>18</a:t>
            </a:fld>
            <a:endParaRPr lang="en-US"/>
          </a:p>
        </p:txBody>
      </p:sp>
    </p:spTree>
    <p:extLst>
      <p:ext uri="{BB962C8B-B14F-4D97-AF65-F5344CB8AC3E}">
        <p14:creationId xmlns:p14="http://schemas.microsoft.com/office/powerpoint/2010/main" val="587430523"/>
      </p:ext>
    </p:extLst>
  </p:cSld>
  <p:clrMapOvr>
    <a:masterClrMapping/>
  </p:clrMapOvr>
  <mc:AlternateContent xmlns:mc="http://schemas.openxmlformats.org/markup-compatibility/2006" xmlns:p14="http://schemas.microsoft.com/office/powerpoint/2010/main">
    <mc:Choice Requires="p14">
      <p:transition spd="slow" p14:dur="2000" advTm="35713"/>
    </mc:Choice>
    <mc:Fallback xmlns="">
      <p:transition spd="slow" advTm="3571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0B046-B407-45BA-97D7-F3BC970B20A6}"/>
              </a:ext>
            </a:extLst>
          </p:cNvPr>
          <p:cNvSpPr>
            <a:spLocks noGrp="1"/>
          </p:cNvSpPr>
          <p:nvPr>
            <p:ph type="title"/>
          </p:nvPr>
        </p:nvSpPr>
        <p:spPr>
          <a:xfrm>
            <a:off x="667512" y="738414"/>
            <a:ext cx="10707189" cy="996601"/>
          </a:xfrm>
        </p:spPr>
        <p:txBody>
          <a:bodyPr/>
          <a:lstStyle/>
          <a:p>
            <a:r>
              <a:rPr lang="en-US" dirty="0"/>
              <a:t>Outlier Detection Methodology </a:t>
            </a:r>
          </a:p>
        </p:txBody>
      </p:sp>
      <p:sp>
        <p:nvSpPr>
          <p:cNvPr id="3" name="Content Placeholder 2">
            <a:extLst>
              <a:ext uri="{FF2B5EF4-FFF2-40B4-BE49-F238E27FC236}">
                <a16:creationId xmlns:a16="http://schemas.microsoft.com/office/drawing/2014/main" id="{6D993337-976A-485F-878E-DFA8E89C8394}"/>
              </a:ext>
            </a:extLst>
          </p:cNvPr>
          <p:cNvSpPr>
            <a:spLocks noGrp="1"/>
          </p:cNvSpPr>
          <p:nvPr>
            <p:ph idx="1"/>
          </p:nvPr>
        </p:nvSpPr>
        <p:spPr>
          <a:xfrm>
            <a:off x="667512" y="1735015"/>
            <a:ext cx="10707189" cy="4215842"/>
          </a:xfrm>
        </p:spPr>
        <p:txBody>
          <a:bodyPr>
            <a:normAutofit lnSpcReduction="10000"/>
          </a:bodyPr>
          <a:lstStyle/>
          <a:p>
            <a:pPr>
              <a:lnSpc>
                <a:spcPct val="120000"/>
              </a:lnSpc>
              <a:spcBef>
                <a:spcPts val="0"/>
              </a:spcBef>
            </a:pPr>
            <a:r>
              <a:rPr lang="en-US" sz="2600" dirty="0">
                <a:latin typeface="+mn-lt"/>
                <a:cs typeface="Times New Roman" panose="02020603050405020304" pitchFamily="18" charset="0"/>
              </a:rPr>
              <a:t>Traditional Ratio Edits</a:t>
            </a:r>
          </a:p>
          <a:p>
            <a:pPr lvl="1">
              <a:lnSpc>
                <a:spcPct val="120000"/>
              </a:lnSpc>
              <a:spcBef>
                <a:spcPts val="0"/>
              </a:spcBef>
            </a:pPr>
            <a:r>
              <a:rPr lang="en-US" sz="2000" dirty="0">
                <a:ea typeface="Times-Roman"/>
                <a:cs typeface="Times New Roman" panose="02020603050405020304" pitchFamily="18" charset="0"/>
              </a:rPr>
              <a:t>De</a:t>
            </a:r>
            <a:r>
              <a:rPr lang="en-US" sz="2000" dirty="0">
                <a:effectLst/>
                <a:ea typeface="Times-Roman"/>
                <a:cs typeface="Times New Roman" panose="02020603050405020304" pitchFamily="18" charset="0"/>
              </a:rPr>
              <a:t>tect if ratio of two variables for a given unit differs markedly from the ratios of the remaining units</a:t>
            </a:r>
          </a:p>
          <a:p>
            <a:pPr lvl="1">
              <a:lnSpc>
                <a:spcPct val="120000"/>
              </a:lnSpc>
              <a:spcBef>
                <a:spcPts val="0"/>
              </a:spcBef>
            </a:pPr>
            <a:r>
              <a:rPr lang="en-US" sz="2000" dirty="0">
                <a:cs typeface="Times New Roman" panose="02020603050405020304" pitchFamily="18" charset="0"/>
              </a:rPr>
              <a:t>Does not account for size differences between units</a:t>
            </a:r>
          </a:p>
          <a:p>
            <a:pPr lvl="1">
              <a:lnSpc>
                <a:spcPct val="120000"/>
              </a:lnSpc>
              <a:spcBef>
                <a:spcPts val="0"/>
              </a:spcBef>
            </a:pPr>
            <a:r>
              <a:rPr lang="en-US" sz="2000" dirty="0">
                <a:cs typeface="Times New Roman" panose="02020603050405020304" pitchFamily="18" charset="0"/>
              </a:rPr>
              <a:t>Many small estimates flagged as outliers, unlike large estimates</a:t>
            </a:r>
          </a:p>
          <a:p>
            <a:pPr lvl="1">
              <a:lnSpc>
                <a:spcPct val="120000"/>
              </a:lnSpc>
              <a:spcBef>
                <a:spcPts val="0"/>
              </a:spcBef>
            </a:pPr>
            <a:endParaRPr lang="en-US" sz="2000" dirty="0">
              <a:effectLst/>
              <a:ea typeface="Calibri" panose="020F0502020204030204" pitchFamily="34" charset="0"/>
              <a:cs typeface="Times New Roman" panose="02020603050405020304" pitchFamily="18" charset="0"/>
            </a:endParaRPr>
          </a:p>
          <a:p>
            <a:pPr>
              <a:lnSpc>
                <a:spcPct val="120000"/>
              </a:lnSpc>
              <a:spcBef>
                <a:spcPts val="0"/>
              </a:spcBef>
            </a:pPr>
            <a:r>
              <a:rPr lang="en-US" sz="2600" dirty="0" err="1">
                <a:effectLst/>
                <a:latin typeface="+mn-lt"/>
                <a:ea typeface="Calibri" panose="020F0502020204030204" pitchFamily="34" charset="0"/>
                <a:cs typeface="Times New Roman" panose="02020603050405020304" pitchFamily="18" charset="0"/>
              </a:rPr>
              <a:t>Hidiroglou</a:t>
            </a:r>
            <a:r>
              <a:rPr lang="en-US" sz="2600" dirty="0">
                <a:effectLst/>
                <a:latin typeface="+mn-lt"/>
                <a:ea typeface="Calibri" panose="020F0502020204030204" pitchFamily="34" charset="0"/>
                <a:cs typeface="Times New Roman" panose="02020603050405020304" pitchFamily="18" charset="0"/>
              </a:rPr>
              <a:t>-Berthelot (HB) outlier detection methodology</a:t>
            </a:r>
          </a:p>
          <a:p>
            <a:pPr lvl="1">
              <a:lnSpc>
                <a:spcPct val="120000"/>
              </a:lnSpc>
              <a:spcBef>
                <a:spcPts val="0"/>
              </a:spcBef>
            </a:pPr>
            <a:r>
              <a:rPr lang="en-US" sz="2000" dirty="0">
                <a:ea typeface="Calibri" panose="020F0502020204030204" pitchFamily="34" charset="0"/>
                <a:cs typeface="Times New Roman" panose="02020603050405020304" pitchFamily="18" charset="0"/>
              </a:rPr>
              <a:t>Incorporates size component to reduce “size masking effect” and transforms ratios to ensure symmetry</a:t>
            </a:r>
          </a:p>
          <a:p>
            <a:pPr lvl="1">
              <a:lnSpc>
                <a:spcPct val="120000"/>
              </a:lnSpc>
              <a:spcBef>
                <a:spcPts val="0"/>
              </a:spcBef>
            </a:pPr>
            <a:r>
              <a:rPr lang="en-US" sz="2000" dirty="0">
                <a:effectLst/>
                <a:ea typeface="Calibri" panose="020F0502020204030204" pitchFamily="34" charset="0"/>
                <a:cs typeface="Times New Roman" panose="02020603050405020304" pitchFamily="18" charset="0"/>
              </a:rPr>
              <a:t>Acceptance boundaries vary according to size of unit </a:t>
            </a:r>
          </a:p>
          <a:p>
            <a:pPr lvl="1">
              <a:lnSpc>
                <a:spcPct val="120000"/>
              </a:lnSpc>
              <a:spcBef>
                <a:spcPts val="0"/>
              </a:spcBef>
            </a:pPr>
            <a:r>
              <a:rPr lang="en-US" sz="2000" dirty="0">
                <a:ea typeface="Calibri" panose="020F0502020204030204" pitchFamily="34" charset="0"/>
                <a:cs typeface="Times New Roman" panose="02020603050405020304" pitchFamily="18" charset="0"/>
              </a:rPr>
              <a:t>Finds both large and small outliers, on both tails of distribution </a:t>
            </a:r>
            <a:endParaRPr lang="en-US" sz="2000" dirty="0">
              <a:effectLst/>
              <a:ea typeface="Calibri" panose="020F0502020204030204" pitchFamily="34" charset="0"/>
              <a:cs typeface="Times New Roman" panose="02020603050405020304" pitchFamily="18" charset="0"/>
            </a:endParaRPr>
          </a:p>
          <a:p>
            <a:pPr marL="0" indent="0">
              <a:lnSpc>
                <a:spcPct val="120000"/>
              </a:lnSpc>
              <a:spcBef>
                <a:spcPts val="0"/>
              </a:spcBef>
              <a:buNone/>
            </a:pPr>
            <a:endParaRPr lang="en-US" dirty="0">
              <a:latin typeface="+mn-lt"/>
            </a:endParaRPr>
          </a:p>
        </p:txBody>
      </p:sp>
      <p:sp>
        <p:nvSpPr>
          <p:cNvPr id="4" name="Slide Number Placeholder 3">
            <a:extLst>
              <a:ext uri="{FF2B5EF4-FFF2-40B4-BE49-F238E27FC236}">
                <a16:creationId xmlns:a16="http://schemas.microsoft.com/office/drawing/2014/main" id="{D89BF16C-5665-4DC7-A03D-106B2F065099}"/>
              </a:ext>
            </a:extLst>
          </p:cNvPr>
          <p:cNvSpPr>
            <a:spLocks noGrp="1"/>
          </p:cNvSpPr>
          <p:nvPr>
            <p:ph type="sldNum" sz="quarter" idx="12"/>
          </p:nvPr>
        </p:nvSpPr>
        <p:spPr/>
        <p:txBody>
          <a:bodyPr/>
          <a:lstStyle/>
          <a:p>
            <a:fld id="{FC63ECC8-719A-498E-B101-491B6A35558E}" type="slidenum">
              <a:rPr lang="en-US" smtClean="0"/>
              <a:t>19</a:t>
            </a:fld>
            <a:endParaRPr lang="en-US"/>
          </a:p>
        </p:txBody>
      </p:sp>
    </p:spTree>
    <p:extLst>
      <p:ext uri="{BB962C8B-B14F-4D97-AF65-F5344CB8AC3E}">
        <p14:creationId xmlns:p14="http://schemas.microsoft.com/office/powerpoint/2010/main" val="1072412121"/>
      </p:ext>
    </p:extLst>
  </p:cSld>
  <p:clrMapOvr>
    <a:masterClrMapping/>
  </p:clrMapOvr>
  <mc:AlternateContent xmlns:mc="http://schemas.openxmlformats.org/markup-compatibility/2006" xmlns:p14="http://schemas.microsoft.com/office/powerpoint/2010/main">
    <mc:Choice Requires="p14">
      <p:transition spd="slow" p14:dur="2000" advTm="69740"/>
    </mc:Choice>
    <mc:Fallback xmlns="">
      <p:transition spd="slow" advTm="6974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693FF-B38C-4CC9-9558-7C4881394A65}"/>
              </a:ext>
            </a:extLst>
          </p:cNvPr>
          <p:cNvSpPr>
            <a:spLocks noGrp="1"/>
          </p:cNvSpPr>
          <p:nvPr>
            <p:ph type="title"/>
          </p:nvPr>
        </p:nvSpPr>
        <p:spPr/>
        <p:txBody>
          <a:bodyPr/>
          <a:lstStyle/>
          <a:p>
            <a:r>
              <a:rPr lang="en-US" dirty="0"/>
              <a:t>Topics Covered</a:t>
            </a:r>
          </a:p>
        </p:txBody>
      </p:sp>
      <p:sp>
        <p:nvSpPr>
          <p:cNvPr id="3" name="Content Placeholder 2">
            <a:extLst>
              <a:ext uri="{FF2B5EF4-FFF2-40B4-BE49-F238E27FC236}">
                <a16:creationId xmlns:a16="http://schemas.microsoft.com/office/drawing/2014/main" id="{D87BF391-0753-4324-8CAC-AC6E4AA9EF40}"/>
              </a:ext>
            </a:extLst>
          </p:cNvPr>
          <p:cNvSpPr>
            <a:spLocks noGrp="1"/>
          </p:cNvSpPr>
          <p:nvPr>
            <p:ph idx="1"/>
          </p:nvPr>
        </p:nvSpPr>
        <p:spPr>
          <a:xfrm>
            <a:off x="838200" y="1690688"/>
            <a:ext cx="9888070" cy="3795712"/>
          </a:xfrm>
        </p:spPr>
        <p:txBody>
          <a:bodyPr>
            <a:normAutofit/>
          </a:bodyPr>
          <a:lstStyle/>
          <a:p>
            <a:pPr>
              <a:lnSpc>
                <a:spcPct val="120000"/>
              </a:lnSpc>
              <a:spcBef>
                <a:spcPts val="0"/>
              </a:spcBef>
            </a:pPr>
            <a:r>
              <a:rPr lang="en-US" dirty="0"/>
              <a:t>Purpose</a:t>
            </a:r>
          </a:p>
          <a:p>
            <a:pPr>
              <a:lnSpc>
                <a:spcPct val="120000"/>
              </a:lnSpc>
              <a:spcBef>
                <a:spcPts val="0"/>
              </a:spcBef>
            </a:pPr>
            <a:r>
              <a:rPr lang="en-US" dirty="0"/>
              <a:t>Introduction to key terms</a:t>
            </a:r>
          </a:p>
          <a:p>
            <a:pPr>
              <a:lnSpc>
                <a:spcPct val="120000"/>
              </a:lnSpc>
              <a:spcBef>
                <a:spcPts val="0"/>
              </a:spcBef>
            </a:pPr>
            <a:r>
              <a:rPr lang="en-US" dirty="0"/>
              <a:t>Current Methodology</a:t>
            </a:r>
          </a:p>
          <a:p>
            <a:pPr lvl="1">
              <a:lnSpc>
                <a:spcPct val="120000"/>
              </a:lnSpc>
              <a:spcBef>
                <a:spcPts val="0"/>
              </a:spcBef>
            </a:pPr>
            <a:r>
              <a:rPr lang="en-US" dirty="0"/>
              <a:t>Annualization of Input Data</a:t>
            </a:r>
          </a:p>
          <a:p>
            <a:pPr lvl="1">
              <a:lnSpc>
                <a:spcPct val="120000"/>
              </a:lnSpc>
              <a:spcBef>
                <a:spcPts val="0"/>
              </a:spcBef>
            </a:pPr>
            <a:r>
              <a:rPr lang="en-US" dirty="0"/>
              <a:t>Editing of Input Data</a:t>
            </a:r>
          </a:p>
          <a:p>
            <a:pPr>
              <a:lnSpc>
                <a:spcPct val="120000"/>
              </a:lnSpc>
              <a:spcBef>
                <a:spcPts val="0"/>
              </a:spcBef>
            </a:pPr>
            <a:r>
              <a:rPr lang="en-US" dirty="0"/>
              <a:t>Research Findings and Results</a:t>
            </a:r>
          </a:p>
          <a:p>
            <a:pPr>
              <a:lnSpc>
                <a:spcPct val="120000"/>
              </a:lnSpc>
              <a:spcBef>
                <a:spcPts val="0"/>
              </a:spcBef>
            </a:pPr>
            <a:r>
              <a:rPr lang="en-US" dirty="0"/>
              <a:t>Improvements and Recommendations</a:t>
            </a:r>
            <a:endParaRPr lang="en-US" sz="2000" dirty="0"/>
          </a:p>
        </p:txBody>
      </p:sp>
      <p:sp>
        <p:nvSpPr>
          <p:cNvPr id="4" name="Slide Number Placeholder 3">
            <a:extLst>
              <a:ext uri="{FF2B5EF4-FFF2-40B4-BE49-F238E27FC236}">
                <a16:creationId xmlns:a16="http://schemas.microsoft.com/office/drawing/2014/main" id="{7BD9EA8D-E34D-43FD-AF0E-C98E31200009}"/>
              </a:ext>
            </a:extLst>
          </p:cNvPr>
          <p:cNvSpPr>
            <a:spLocks noGrp="1"/>
          </p:cNvSpPr>
          <p:nvPr>
            <p:ph type="sldNum" sz="quarter" idx="12"/>
          </p:nvPr>
        </p:nvSpPr>
        <p:spPr/>
        <p:txBody>
          <a:bodyPr/>
          <a:lstStyle/>
          <a:p>
            <a:fld id="{FC63ECC8-719A-498E-B101-491B6A35558E}" type="slidenum">
              <a:rPr lang="en-US" smtClean="0"/>
              <a:t>2</a:t>
            </a:fld>
            <a:endParaRPr lang="en-US"/>
          </a:p>
        </p:txBody>
      </p:sp>
    </p:spTree>
    <p:extLst>
      <p:ext uri="{BB962C8B-B14F-4D97-AF65-F5344CB8AC3E}">
        <p14:creationId xmlns:p14="http://schemas.microsoft.com/office/powerpoint/2010/main" val="1851690022"/>
      </p:ext>
    </p:extLst>
  </p:cSld>
  <p:clrMapOvr>
    <a:masterClrMapping/>
  </p:clrMapOvr>
  <mc:AlternateContent xmlns:mc="http://schemas.openxmlformats.org/markup-compatibility/2006" xmlns:p14="http://schemas.microsoft.com/office/powerpoint/2010/main">
    <mc:Choice Requires="p14">
      <p:transition spd="slow" p14:dur="2000" advTm="26007"/>
    </mc:Choice>
    <mc:Fallback xmlns="">
      <p:transition spd="slow" advTm="2600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B6871-D5A9-422E-9C15-4CAC0AB72FE9}"/>
              </a:ext>
            </a:extLst>
          </p:cNvPr>
          <p:cNvSpPr>
            <a:spLocks noGrp="1"/>
          </p:cNvSpPr>
          <p:nvPr>
            <p:ph type="title"/>
          </p:nvPr>
        </p:nvSpPr>
        <p:spPr>
          <a:xfrm>
            <a:off x="524024" y="365125"/>
            <a:ext cx="11381014" cy="1325563"/>
          </a:xfrm>
        </p:spPr>
        <p:txBody>
          <a:bodyPr>
            <a:normAutofit/>
          </a:bodyPr>
          <a:lstStyle/>
          <a:p>
            <a:r>
              <a:rPr lang="en-US" sz="4100" dirty="0"/>
              <a:t>Result of Ratio Edits on 2013 Administrative Receipts </a:t>
            </a:r>
          </a:p>
        </p:txBody>
      </p:sp>
      <p:graphicFrame>
        <p:nvGraphicFramePr>
          <p:cNvPr id="6" name="Table 5">
            <a:extLst>
              <a:ext uri="{FF2B5EF4-FFF2-40B4-BE49-F238E27FC236}">
                <a16:creationId xmlns:a16="http://schemas.microsoft.com/office/drawing/2014/main" id="{1C03AB56-ECE0-4329-B2A3-702795ABFD95}"/>
              </a:ext>
            </a:extLst>
          </p:cNvPr>
          <p:cNvGraphicFramePr>
            <a:graphicFrameLocks noGrp="1"/>
          </p:cNvGraphicFramePr>
          <p:nvPr>
            <p:extLst>
              <p:ext uri="{D42A27DB-BD31-4B8C-83A1-F6EECF244321}">
                <p14:modId xmlns:p14="http://schemas.microsoft.com/office/powerpoint/2010/main" val="235602884"/>
              </p:ext>
            </p:extLst>
          </p:nvPr>
        </p:nvGraphicFramePr>
        <p:xfrm>
          <a:off x="1779949" y="2692300"/>
          <a:ext cx="8869166" cy="2735070"/>
        </p:xfrm>
        <a:graphic>
          <a:graphicData uri="http://schemas.openxmlformats.org/drawingml/2006/table">
            <a:tbl>
              <a:tblPr firstRow="1" firstCol="1" bandRow="1"/>
              <a:tblGrid>
                <a:gridCol w="2526732">
                  <a:extLst>
                    <a:ext uri="{9D8B030D-6E8A-4147-A177-3AD203B41FA5}">
                      <a16:colId xmlns:a16="http://schemas.microsoft.com/office/drawing/2014/main" val="3555386813"/>
                    </a:ext>
                  </a:extLst>
                </a:gridCol>
                <a:gridCol w="1646955">
                  <a:extLst>
                    <a:ext uri="{9D8B030D-6E8A-4147-A177-3AD203B41FA5}">
                      <a16:colId xmlns:a16="http://schemas.microsoft.com/office/drawing/2014/main" val="1421334003"/>
                    </a:ext>
                  </a:extLst>
                </a:gridCol>
                <a:gridCol w="1472330">
                  <a:extLst>
                    <a:ext uri="{9D8B030D-6E8A-4147-A177-3AD203B41FA5}">
                      <a16:colId xmlns:a16="http://schemas.microsoft.com/office/drawing/2014/main" val="1438253637"/>
                    </a:ext>
                  </a:extLst>
                </a:gridCol>
                <a:gridCol w="1750819">
                  <a:extLst>
                    <a:ext uri="{9D8B030D-6E8A-4147-A177-3AD203B41FA5}">
                      <a16:colId xmlns:a16="http://schemas.microsoft.com/office/drawing/2014/main" val="2217482821"/>
                    </a:ext>
                  </a:extLst>
                </a:gridCol>
                <a:gridCol w="1472330">
                  <a:extLst>
                    <a:ext uri="{9D8B030D-6E8A-4147-A177-3AD203B41FA5}">
                      <a16:colId xmlns:a16="http://schemas.microsoft.com/office/drawing/2014/main" val="3846248391"/>
                    </a:ext>
                  </a:extLst>
                </a:gridCol>
              </a:tblGrid>
              <a:tr h="496528">
                <a:tc>
                  <a:txBody>
                    <a:bodyPr/>
                    <a:lstStyle/>
                    <a:p>
                      <a:pPr marL="0" marR="0" algn="ctr">
                        <a:lnSpc>
                          <a:spcPct val="110000"/>
                        </a:lnSpc>
                        <a:spcBef>
                          <a:spcPts val="0"/>
                        </a:spcBef>
                        <a:spcAft>
                          <a:spcPts val="8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Ratio 6 Flag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gridSpan="2">
                  <a:txBody>
                    <a:bodyPr/>
                    <a:lstStyle/>
                    <a:p>
                      <a:pPr marL="0" marR="0" algn="ctr">
                        <a:lnSpc>
                          <a:spcPct val="110000"/>
                        </a:lnSpc>
                        <a:spcBef>
                          <a:spcPts val="0"/>
                        </a:spcBef>
                        <a:spcAft>
                          <a:spcPts val="8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2013 Not Truncated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a:tc>
                <a:tc gridSpan="2">
                  <a:txBody>
                    <a:bodyPr/>
                    <a:lstStyle/>
                    <a:p>
                      <a:pPr marL="0" marR="0" algn="ctr">
                        <a:lnSpc>
                          <a:spcPct val="110000"/>
                        </a:lnSpc>
                        <a:spcBef>
                          <a:spcPts val="0"/>
                        </a:spcBef>
                        <a:spcAft>
                          <a:spcPts val="8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2013 Truncated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a:tc>
                <a:extLst>
                  <a:ext uri="{0D108BD9-81ED-4DB2-BD59-A6C34878D82A}">
                    <a16:rowId xmlns:a16="http://schemas.microsoft.com/office/drawing/2014/main" val="2588034079"/>
                  </a:ext>
                </a:extLst>
              </a:tr>
              <a:tr h="459492">
                <a:tc>
                  <a:txBody>
                    <a:bodyPr/>
                    <a:lstStyle/>
                    <a:p>
                      <a:pPr marL="0" marR="0" algn="ctr">
                        <a:lnSpc>
                          <a:spcPct val="110000"/>
                        </a:lnSpc>
                        <a:spcBef>
                          <a:spcPts val="0"/>
                        </a:spcBef>
                        <a:spcAft>
                          <a:spcPts val="8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Method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marL="0" marR="0" algn="ctr">
                        <a:lnSpc>
                          <a:spcPct val="110000"/>
                        </a:lnSpc>
                        <a:spcBef>
                          <a:spcPts val="0"/>
                        </a:spcBef>
                        <a:spcAft>
                          <a:spcPts val="8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2400" b="1"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
                      </a: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/99</a:t>
                      </a:r>
                      <a:r>
                        <a:rPr lang="en-US" sz="2400" b="1"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marL="0" marR="0" algn="ctr">
                        <a:lnSpc>
                          <a:spcPct val="110000"/>
                        </a:lnSpc>
                        <a:spcBef>
                          <a:spcPts val="0"/>
                        </a:spcBef>
                        <a:spcAft>
                          <a:spcPts val="8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marL="0" marR="0" algn="ctr">
                        <a:lnSpc>
                          <a:spcPct val="110000"/>
                        </a:lnSpc>
                        <a:spcBef>
                          <a:spcPts val="0"/>
                        </a:spcBef>
                        <a:spcAft>
                          <a:spcPts val="8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2400" b="1"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
                      </a: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/99</a:t>
                      </a:r>
                      <a:r>
                        <a:rPr lang="en-US" sz="2400" b="1"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marL="0" marR="0" algn="ctr">
                        <a:lnSpc>
                          <a:spcPct val="110000"/>
                        </a:lnSpc>
                        <a:spcBef>
                          <a:spcPts val="0"/>
                        </a:spcBef>
                        <a:spcAft>
                          <a:spcPts val="8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35312726"/>
                  </a:ext>
                </a:extLst>
              </a:tr>
              <a:tr h="667500">
                <a:tc>
                  <a:txBody>
                    <a:bodyPr/>
                    <a:lstStyle/>
                    <a:p>
                      <a:pPr marL="0" marR="0" algn="ctr">
                        <a:lnSpc>
                          <a:spcPct val="110000"/>
                        </a:lnSpc>
                        <a:spcBef>
                          <a:spcPts val="0"/>
                        </a:spcBef>
                        <a:spcAft>
                          <a:spcPts val="800"/>
                        </a:spcAft>
                      </a:pPr>
                      <a:r>
                        <a:rPr lang="en-US"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Singleunits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gridSpan="2">
                  <a:txBody>
                    <a:bodyPr/>
                    <a:lstStyle/>
                    <a:p>
                      <a:pPr marL="0" marR="0" algn="ctr">
                        <a:lnSpc>
                          <a:spcPct val="110000"/>
                        </a:lnSpc>
                        <a:spcBef>
                          <a:spcPts val="0"/>
                        </a:spcBef>
                        <a:spcAft>
                          <a:spcPts val="800"/>
                        </a:spcAf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4,093,000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10000"/>
                        </a:lnSpc>
                        <a:spcBef>
                          <a:spcPts val="0"/>
                        </a:spcBef>
                        <a:spcAft>
                          <a:spcPts val="800"/>
                        </a:spcAft>
                      </a:pPr>
                      <a:r>
                        <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84,000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114439036"/>
                  </a:ext>
                </a:extLst>
              </a:tr>
              <a:tr h="555775">
                <a:tc>
                  <a:txBody>
                    <a:bodyPr/>
                    <a:lstStyle/>
                    <a:p>
                      <a:pPr marL="0" marR="0" algn="ctr">
                        <a:lnSpc>
                          <a:spcPct val="110000"/>
                        </a:lnSpc>
                        <a:spcBef>
                          <a:spcPts val="0"/>
                        </a:spcBef>
                        <a:spcAft>
                          <a:spcPts val="800"/>
                        </a:spcAft>
                      </a:pPr>
                      <a:r>
                        <a:rPr lang="en-US"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RAT6 flagged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ctr">
                        <a:lnSpc>
                          <a:spcPct val="110000"/>
                        </a:lnSpc>
                        <a:spcBef>
                          <a:spcPts val="0"/>
                        </a:spcBef>
                        <a:spcAft>
                          <a:spcPts val="800"/>
                        </a:spcAf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57,000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40,000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5,600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10,000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2669416"/>
                  </a:ext>
                </a:extLst>
              </a:tr>
              <a:tr h="555775">
                <a:tc>
                  <a:txBody>
                    <a:bodyPr/>
                    <a:lstStyle/>
                    <a:p>
                      <a:pPr marL="0" marR="0" algn="ctr">
                        <a:lnSpc>
                          <a:spcPct val="110000"/>
                        </a:lnSpc>
                        <a:spcBef>
                          <a:spcPts val="0"/>
                        </a:spcBef>
                        <a:spcAft>
                          <a:spcPts val="8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Percent Flagged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0" algn="ctr">
                        <a:lnSpc>
                          <a:spcPct val="110000"/>
                        </a:lnSpc>
                        <a:spcBef>
                          <a:spcPts val="0"/>
                        </a:spcBef>
                        <a:spcAft>
                          <a:spcPts val="800"/>
                        </a:spcAft>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11.9%</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5214386"/>
                  </a:ext>
                </a:extLst>
              </a:tr>
            </a:tbl>
          </a:graphicData>
        </a:graphic>
      </p:graphicFrame>
      <p:sp>
        <p:nvSpPr>
          <p:cNvPr id="7" name="TextBox 6">
            <a:extLst>
              <a:ext uri="{FF2B5EF4-FFF2-40B4-BE49-F238E27FC236}">
                <a16:creationId xmlns:a16="http://schemas.microsoft.com/office/drawing/2014/main" id="{B3F944B0-C571-4B30-B6FA-D1234D5D0D8D}"/>
              </a:ext>
            </a:extLst>
          </p:cNvPr>
          <p:cNvSpPr txBox="1"/>
          <p:nvPr/>
        </p:nvSpPr>
        <p:spPr>
          <a:xfrm>
            <a:off x="2949785" y="1837551"/>
            <a:ext cx="6529493" cy="707886"/>
          </a:xfrm>
          <a:prstGeom prst="rect">
            <a:avLst/>
          </a:prstGeom>
          <a:noFill/>
        </p:spPr>
        <p:txBody>
          <a:bodyPr wrap="square">
            <a:spAutoFit/>
          </a:bodyPr>
          <a:lstStyle/>
          <a:p>
            <a:pPr algn="ctr"/>
            <a:r>
              <a:rPr lang="en-US" sz="2000" dirty="0">
                <a:effectLst/>
                <a:latin typeface="Times New Roman" panose="02020603050405020304" pitchFamily="18" charset="0"/>
                <a:ea typeface="Calibri" panose="020F0502020204030204" pitchFamily="34" charset="0"/>
              </a:rPr>
              <a:t>Comparison of RAT6 results by method for </a:t>
            </a:r>
          </a:p>
          <a:p>
            <a:pPr algn="ctr"/>
            <a:r>
              <a:rPr lang="en-US" sz="2000" dirty="0">
                <a:effectLst/>
                <a:latin typeface="Times New Roman" panose="02020603050405020304" pitchFamily="18" charset="0"/>
                <a:ea typeface="Calibri" panose="020F0502020204030204" pitchFamily="34" charset="0"/>
              </a:rPr>
              <a:t>2013 administrative </a:t>
            </a:r>
            <a:r>
              <a:rPr lang="en-US" sz="2000" dirty="0">
                <a:latin typeface="Times New Roman" panose="02020603050405020304" pitchFamily="18" charset="0"/>
                <a:ea typeface="Calibri" panose="020F0502020204030204" pitchFamily="34" charset="0"/>
              </a:rPr>
              <a:t>r</a:t>
            </a:r>
            <a:r>
              <a:rPr lang="en-US" sz="2000" dirty="0">
                <a:effectLst/>
                <a:latin typeface="Times New Roman" panose="02020603050405020304" pitchFamily="18" charset="0"/>
                <a:ea typeface="Calibri" panose="020F0502020204030204" pitchFamily="34" charset="0"/>
              </a:rPr>
              <a:t>eceipts </a:t>
            </a:r>
            <a:r>
              <a:rPr lang="en-US" sz="2000" dirty="0">
                <a:latin typeface="Times New Roman" panose="02020603050405020304" pitchFamily="18" charset="0"/>
                <a:ea typeface="Calibri" panose="020F0502020204030204" pitchFamily="34" charset="0"/>
              </a:rPr>
              <a:t>d</a:t>
            </a:r>
            <a:r>
              <a:rPr lang="en-US" sz="2000" dirty="0">
                <a:effectLst/>
                <a:latin typeface="Times New Roman" panose="02020603050405020304" pitchFamily="18" charset="0"/>
                <a:ea typeface="Calibri" panose="020F0502020204030204" pitchFamily="34" charset="0"/>
              </a:rPr>
              <a:t>ata disposition for s</a:t>
            </a:r>
            <a:r>
              <a:rPr lang="en-US" sz="2000" dirty="0">
                <a:latin typeface="Times New Roman" panose="02020603050405020304" pitchFamily="18" charset="0"/>
              </a:rPr>
              <a:t>ingleunits</a:t>
            </a:r>
            <a:endParaRPr lang="en-US" sz="2000" dirty="0"/>
          </a:p>
        </p:txBody>
      </p:sp>
      <p:sp>
        <p:nvSpPr>
          <p:cNvPr id="3" name="Slide Number Placeholder 2">
            <a:extLst>
              <a:ext uri="{FF2B5EF4-FFF2-40B4-BE49-F238E27FC236}">
                <a16:creationId xmlns:a16="http://schemas.microsoft.com/office/drawing/2014/main" id="{EC133959-8524-4E50-BDD3-F1146A8FCA30}"/>
              </a:ext>
            </a:extLst>
          </p:cNvPr>
          <p:cNvSpPr>
            <a:spLocks noGrp="1"/>
          </p:cNvSpPr>
          <p:nvPr>
            <p:ph type="sldNum" sz="quarter" idx="12"/>
          </p:nvPr>
        </p:nvSpPr>
        <p:spPr/>
        <p:txBody>
          <a:bodyPr/>
          <a:lstStyle/>
          <a:p>
            <a:fld id="{FC63ECC8-719A-498E-B101-491B6A35558E}" type="slidenum">
              <a:rPr lang="en-US" smtClean="0"/>
              <a:t>20</a:t>
            </a:fld>
            <a:endParaRPr lang="en-US"/>
          </a:p>
        </p:txBody>
      </p:sp>
    </p:spTree>
    <p:extLst>
      <p:ext uri="{BB962C8B-B14F-4D97-AF65-F5344CB8AC3E}">
        <p14:creationId xmlns:p14="http://schemas.microsoft.com/office/powerpoint/2010/main" val="214114116"/>
      </p:ext>
    </p:extLst>
  </p:cSld>
  <p:clrMapOvr>
    <a:masterClrMapping/>
  </p:clrMapOvr>
  <mc:AlternateContent xmlns:mc="http://schemas.openxmlformats.org/markup-compatibility/2006" xmlns:p14="http://schemas.microsoft.com/office/powerpoint/2010/main">
    <mc:Choice Requires="p14">
      <p:transition spd="slow" p14:dur="2000" advTm="29358"/>
    </mc:Choice>
    <mc:Fallback xmlns="">
      <p:transition spd="slow" advTm="2935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67E2-DD01-41F4-8721-C1E6063559BF}"/>
              </a:ext>
            </a:extLst>
          </p:cNvPr>
          <p:cNvSpPr>
            <a:spLocks noGrp="1"/>
          </p:cNvSpPr>
          <p:nvPr>
            <p:ph type="title"/>
          </p:nvPr>
        </p:nvSpPr>
        <p:spPr>
          <a:xfrm>
            <a:off x="0" y="365125"/>
            <a:ext cx="12191999" cy="1325563"/>
          </a:xfrm>
        </p:spPr>
        <p:txBody>
          <a:bodyPr>
            <a:normAutofit/>
          </a:bodyPr>
          <a:lstStyle/>
          <a:p>
            <a:pPr algn="ctr"/>
            <a:r>
              <a:rPr lang="en-US" dirty="0"/>
              <a:t>New Ratio Edit on 2014 Administrative Receipts </a:t>
            </a:r>
          </a:p>
        </p:txBody>
      </p:sp>
      <p:graphicFrame>
        <p:nvGraphicFramePr>
          <p:cNvPr id="4" name="Table 3">
            <a:extLst>
              <a:ext uri="{FF2B5EF4-FFF2-40B4-BE49-F238E27FC236}">
                <a16:creationId xmlns:a16="http://schemas.microsoft.com/office/drawing/2014/main" id="{6CA4DB19-DFBC-471B-B87D-00A3493E56B5}"/>
              </a:ext>
            </a:extLst>
          </p:cNvPr>
          <p:cNvGraphicFramePr>
            <a:graphicFrameLocks noGrp="1"/>
          </p:cNvGraphicFramePr>
          <p:nvPr>
            <p:extLst>
              <p:ext uri="{D42A27DB-BD31-4B8C-83A1-F6EECF244321}">
                <p14:modId xmlns:p14="http://schemas.microsoft.com/office/powerpoint/2010/main" val="3857959091"/>
              </p:ext>
            </p:extLst>
          </p:nvPr>
        </p:nvGraphicFramePr>
        <p:xfrm>
          <a:off x="1661160" y="3145531"/>
          <a:ext cx="8869680" cy="2743200"/>
        </p:xfrm>
        <a:graphic>
          <a:graphicData uri="http://schemas.openxmlformats.org/drawingml/2006/table">
            <a:tbl>
              <a:tblPr firstRow="1" firstCol="1" bandRow="1"/>
              <a:tblGrid>
                <a:gridCol w="3142871">
                  <a:extLst>
                    <a:ext uri="{9D8B030D-6E8A-4147-A177-3AD203B41FA5}">
                      <a16:colId xmlns:a16="http://schemas.microsoft.com/office/drawing/2014/main" val="1779097476"/>
                    </a:ext>
                  </a:extLst>
                </a:gridCol>
                <a:gridCol w="3036763">
                  <a:extLst>
                    <a:ext uri="{9D8B030D-6E8A-4147-A177-3AD203B41FA5}">
                      <a16:colId xmlns:a16="http://schemas.microsoft.com/office/drawing/2014/main" val="3868230346"/>
                    </a:ext>
                  </a:extLst>
                </a:gridCol>
                <a:gridCol w="2690046">
                  <a:extLst>
                    <a:ext uri="{9D8B030D-6E8A-4147-A177-3AD203B41FA5}">
                      <a16:colId xmlns:a16="http://schemas.microsoft.com/office/drawing/2014/main" val="809328909"/>
                    </a:ext>
                  </a:extLst>
                </a:gridCol>
              </a:tblGrid>
              <a:tr h="457200">
                <a:tc>
                  <a:txBody>
                    <a:bodyPr/>
                    <a:lstStyle/>
                    <a:p>
                      <a:pPr marL="0" marR="0">
                        <a:lnSpc>
                          <a:spcPct val="110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marL="0" marR="0" algn="ctr">
                        <a:lnSpc>
                          <a:spcPct val="110000"/>
                        </a:lnSpc>
                        <a:spcBef>
                          <a:spcPts val="0"/>
                        </a:spcBef>
                        <a:spcAft>
                          <a:spcPts val="800"/>
                        </a:spcAft>
                      </a:pPr>
                      <a:r>
                        <a:rPr lang="en-US" sz="2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2014 Truncation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c hMerge="1">
                  <a:txBody>
                    <a:bodyPr/>
                    <a:lstStyle/>
                    <a:p>
                      <a:endParaRPr lang="en-US"/>
                    </a:p>
                  </a:txBody>
                  <a:tcPr/>
                </a:tc>
                <a:extLst>
                  <a:ext uri="{0D108BD9-81ED-4DB2-BD59-A6C34878D82A}">
                    <a16:rowId xmlns:a16="http://schemas.microsoft.com/office/drawing/2014/main" val="1914372313"/>
                  </a:ext>
                </a:extLst>
              </a:tr>
              <a:tr h="457200">
                <a:tc>
                  <a:txBody>
                    <a:bodyPr/>
                    <a:lstStyle/>
                    <a:p>
                      <a:pPr marL="0" marR="0" algn="ctr">
                        <a:lnSpc>
                          <a:spcPct val="110000"/>
                        </a:lnSpc>
                        <a:spcBef>
                          <a:spcPts val="0"/>
                        </a:spcBef>
                        <a:spcAft>
                          <a:spcPts val="800"/>
                        </a:spcAft>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RAT7 Flag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c>
                  <a:txBody>
                    <a:bodyPr/>
                    <a:lstStyle/>
                    <a:p>
                      <a:pPr marL="0" marR="0" algn="ctr">
                        <a:lnSpc>
                          <a:spcPct val="110000"/>
                        </a:lnSpc>
                        <a:spcBef>
                          <a:spcPts val="0"/>
                        </a:spcBef>
                        <a:spcAft>
                          <a:spcPts val="800"/>
                        </a:spcAft>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Not Truncated</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marL="0" marR="0" algn="ctr">
                        <a:lnSpc>
                          <a:spcPct val="110000"/>
                        </a:lnSpc>
                        <a:spcBef>
                          <a:spcPts val="0"/>
                        </a:spcBef>
                        <a:spcAft>
                          <a:spcPts val="800"/>
                        </a:spcAft>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Truncated</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extLst>
                  <a:ext uri="{0D108BD9-81ED-4DB2-BD59-A6C34878D82A}">
                    <a16:rowId xmlns:a16="http://schemas.microsoft.com/office/drawing/2014/main" val="4262982242"/>
                  </a:ext>
                </a:extLst>
              </a:tr>
              <a:tr h="457200">
                <a:tc>
                  <a:txBody>
                    <a:bodyPr/>
                    <a:lstStyle/>
                    <a:p>
                      <a:pPr marL="0" marR="0">
                        <a:lnSpc>
                          <a:spcPct val="110000"/>
                        </a:lnSpc>
                        <a:spcBef>
                          <a:spcPts val="0"/>
                        </a:spcBef>
                        <a:spcAft>
                          <a:spcPts val="800"/>
                        </a:spcAft>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RAT7 not flagged</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marL="0" marR="0" algn="ctr">
                        <a:lnSpc>
                          <a:spcPct val="110000"/>
                        </a:lnSpc>
                        <a:spcBef>
                          <a:spcPts val="0"/>
                        </a:spcBef>
                        <a:spcAft>
                          <a:spcPts val="800"/>
                        </a:spcAft>
                      </a:pPr>
                      <a:r>
                        <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4,112,000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24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7,000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7421763"/>
                  </a:ext>
                </a:extLst>
              </a:tr>
              <a:tr h="457200">
                <a:tc>
                  <a:txBody>
                    <a:bodyPr/>
                    <a:lstStyle/>
                    <a:p>
                      <a:pPr marL="0" marR="0">
                        <a:lnSpc>
                          <a:spcPct val="110000"/>
                        </a:lnSpc>
                        <a:spcBef>
                          <a:spcPts val="0"/>
                        </a:spcBef>
                        <a:spcAft>
                          <a:spcPts val="800"/>
                        </a:spcAft>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RAT7 flagged</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marL="0" marR="0" algn="ctr">
                        <a:lnSpc>
                          <a:spcPct val="110000"/>
                        </a:lnSpc>
                        <a:spcBef>
                          <a:spcPts val="0"/>
                        </a:spcBef>
                        <a:spcAft>
                          <a:spcPts val="800"/>
                        </a:spcAft>
                      </a:pPr>
                      <a:r>
                        <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45,500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24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12,500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9467081"/>
                  </a:ext>
                </a:extLst>
              </a:tr>
              <a:tr h="457200">
                <a:tc>
                  <a:txBody>
                    <a:bodyPr/>
                    <a:lstStyle/>
                    <a:p>
                      <a:pPr marL="0" marR="0" algn="ctr">
                        <a:lnSpc>
                          <a:spcPct val="110000"/>
                        </a:lnSpc>
                        <a:spcBef>
                          <a:spcPts val="0"/>
                        </a:spcBef>
                        <a:spcAft>
                          <a:spcPts val="800"/>
                        </a:spcAft>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Total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c>
                  <a:txBody>
                    <a:bodyPr/>
                    <a:lstStyle/>
                    <a:p>
                      <a:pPr marL="0" marR="0" algn="ctr">
                        <a:lnSpc>
                          <a:spcPct val="110000"/>
                        </a:lnSpc>
                        <a:spcBef>
                          <a:spcPts val="0"/>
                        </a:spcBef>
                        <a:spcAft>
                          <a:spcPts val="800"/>
                        </a:spcAf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4,157,000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19,500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4798500"/>
                  </a:ext>
                </a:extLst>
              </a:tr>
              <a:tr h="457200">
                <a:tc gridSpan="3">
                  <a:txBody>
                    <a:bodyPr/>
                    <a:lstStyle/>
                    <a:p>
                      <a:pPr marL="0" marR="0" algn="ctr">
                        <a:lnSpc>
                          <a:spcPct val="110000"/>
                        </a:lnSpc>
                        <a:spcBef>
                          <a:spcPts val="0"/>
                        </a:spcBef>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Total Truncations Flagged = 64.1%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01957445"/>
                  </a:ext>
                </a:extLst>
              </a:tr>
            </a:tbl>
          </a:graphicData>
        </a:graphic>
      </p:graphicFrame>
      <p:sp>
        <p:nvSpPr>
          <p:cNvPr id="5" name="TextBox 4">
            <a:extLst>
              <a:ext uri="{FF2B5EF4-FFF2-40B4-BE49-F238E27FC236}">
                <a16:creationId xmlns:a16="http://schemas.microsoft.com/office/drawing/2014/main" id="{32BD2F85-1A6E-42F8-9921-861C5A161362}"/>
              </a:ext>
            </a:extLst>
          </p:cNvPr>
          <p:cNvSpPr txBox="1"/>
          <p:nvPr/>
        </p:nvSpPr>
        <p:spPr>
          <a:xfrm>
            <a:off x="1661161" y="2616141"/>
            <a:ext cx="8869679" cy="400110"/>
          </a:xfrm>
          <a:prstGeom prst="rect">
            <a:avLst/>
          </a:prstGeom>
          <a:noFill/>
        </p:spPr>
        <p:txBody>
          <a:bodyPr wrap="square">
            <a:spAutoFit/>
          </a:bodyPr>
          <a:lstStyle/>
          <a:p>
            <a:pPr algn="ctr"/>
            <a:r>
              <a:rPr lang="en-US" sz="2000" dirty="0">
                <a:effectLst/>
                <a:latin typeface="Times New Roman" panose="02020603050405020304" pitchFamily="18" charset="0"/>
                <a:ea typeface="Calibri" panose="020F0502020204030204" pitchFamily="34" charset="0"/>
              </a:rPr>
              <a:t>Singleunits with non-missing 2014 administrative receipts using HB edit on RAT7</a:t>
            </a:r>
            <a:endParaRPr lang="en-US" sz="2400" dirty="0"/>
          </a:p>
        </p:txBody>
      </p:sp>
      <p:sp>
        <p:nvSpPr>
          <p:cNvPr id="6" name="TextBox 5">
            <a:extLst>
              <a:ext uri="{FF2B5EF4-FFF2-40B4-BE49-F238E27FC236}">
                <a16:creationId xmlns:a16="http://schemas.microsoft.com/office/drawing/2014/main" id="{E23C8970-3E9A-4ED1-8ED6-FB22DDF1A231}"/>
              </a:ext>
            </a:extLst>
          </p:cNvPr>
          <p:cNvSpPr txBox="1"/>
          <p:nvPr/>
        </p:nvSpPr>
        <p:spPr>
          <a:xfrm>
            <a:off x="4264426" y="1534677"/>
            <a:ext cx="4813072" cy="830997"/>
          </a:xfrm>
          <a:prstGeom prst="rect">
            <a:avLst/>
          </a:prstGeom>
          <a:noFill/>
        </p:spPr>
        <p:txBody>
          <a:bodyPr wrap="square">
            <a:spAutoFit/>
          </a:bodyPr>
          <a:lstStyle/>
          <a:p>
            <a:pPr marL="0" marR="0" algn="ctr">
              <a:lnSpc>
                <a:spcPct val="100000"/>
              </a:lnSpc>
              <a:spcBef>
                <a:spcPts val="0"/>
              </a:spcBef>
              <a:spcAft>
                <a:spcPts val="0"/>
              </a:spcAft>
            </a:pPr>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2014 Annualized Admin Receipts </a:t>
            </a:r>
          </a:p>
          <a:p>
            <a:pPr marL="0" marR="0" algn="ctr">
              <a:lnSpc>
                <a:spcPct val="100000"/>
              </a:lnSpc>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2014 Annualized Admin Payroll</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60CDD115-F347-4914-8B34-87C076A48A9A}"/>
              </a:ext>
            </a:extLst>
          </p:cNvPr>
          <p:cNvSpPr txBox="1"/>
          <p:nvPr/>
        </p:nvSpPr>
        <p:spPr>
          <a:xfrm>
            <a:off x="3435925" y="1710322"/>
            <a:ext cx="2177935" cy="461665"/>
          </a:xfrm>
          <a:prstGeom prst="rect">
            <a:avLst/>
          </a:prstGeom>
          <a:noFill/>
        </p:spPr>
        <p:txBody>
          <a:bodyPr wrap="square" rtlCol="0">
            <a:spAutoFit/>
          </a:bodyPr>
          <a:lstStyle/>
          <a:p>
            <a:r>
              <a:rPr lang="en-US" sz="2400" b="1" dirty="0"/>
              <a:t>RAT7 = </a:t>
            </a:r>
          </a:p>
        </p:txBody>
      </p:sp>
      <p:sp>
        <p:nvSpPr>
          <p:cNvPr id="3" name="Slide Number Placeholder 2">
            <a:extLst>
              <a:ext uri="{FF2B5EF4-FFF2-40B4-BE49-F238E27FC236}">
                <a16:creationId xmlns:a16="http://schemas.microsoft.com/office/drawing/2014/main" id="{4FBC6699-ABA0-44E0-AD03-C1ECC18FE47E}"/>
              </a:ext>
            </a:extLst>
          </p:cNvPr>
          <p:cNvSpPr>
            <a:spLocks noGrp="1"/>
          </p:cNvSpPr>
          <p:nvPr>
            <p:ph type="sldNum" sz="quarter" idx="12"/>
          </p:nvPr>
        </p:nvSpPr>
        <p:spPr/>
        <p:txBody>
          <a:bodyPr/>
          <a:lstStyle/>
          <a:p>
            <a:fld id="{FC63ECC8-719A-498E-B101-491B6A35558E}" type="slidenum">
              <a:rPr lang="en-US" smtClean="0"/>
              <a:t>21</a:t>
            </a:fld>
            <a:endParaRPr lang="en-US"/>
          </a:p>
        </p:txBody>
      </p:sp>
    </p:spTree>
    <p:extLst>
      <p:ext uri="{BB962C8B-B14F-4D97-AF65-F5344CB8AC3E}">
        <p14:creationId xmlns:p14="http://schemas.microsoft.com/office/powerpoint/2010/main" val="3289442443"/>
      </p:ext>
    </p:extLst>
  </p:cSld>
  <p:clrMapOvr>
    <a:masterClrMapping/>
  </p:clrMapOvr>
  <mc:AlternateContent xmlns:mc="http://schemas.openxmlformats.org/markup-compatibility/2006" xmlns:p14="http://schemas.microsoft.com/office/powerpoint/2010/main">
    <mc:Choice Requires="p14">
      <p:transition spd="slow" p14:dur="2000" advTm="47287"/>
    </mc:Choice>
    <mc:Fallback xmlns="">
      <p:transition spd="slow" advTm="4728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C400C0-3BCC-431B-A9E9-5E7F66275FDC}"/>
              </a:ext>
            </a:extLst>
          </p:cNvPr>
          <p:cNvSpPr/>
          <p:nvPr/>
        </p:nvSpPr>
        <p:spPr>
          <a:xfrm>
            <a:off x="191940" y="1102880"/>
            <a:ext cx="2923297" cy="1569660"/>
          </a:xfrm>
          <a:prstGeom prst="rect">
            <a:avLst/>
          </a:prstGeom>
          <a:noFill/>
        </p:spPr>
        <p:txBody>
          <a:bodyPr wrap="square" lIns="91440" tIns="45720" rIns="91440" bIns="45720">
            <a:spAutoFit/>
          </a:bodyPr>
          <a:lstStyle/>
          <a:p>
            <a:pPr algn="ctr"/>
            <a:r>
              <a:rPr lang="en-US" sz="2400" b="1" dirty="0">
                <a:effectLst/>
                <a:latin typeface="Times New Roman" panose="02020603050405020304" pitchFamily="18" charset="0"/>
                <a:ea typeface="Calibri" panose="020F0502020204030204" pitchFamily="34" charset="0"/>
              </a:rPr>
              <a:t>Assignment of </a:t>
            </a:r>
            <a:br>
              <a:rPr lang="en-US" sz="2400" b="1" dirty="0">
                <a:effectLst/>
                <a:latin typeface="Times New Roman" panose="02020603050405020304" pitchFamily="18" charset="0"/>
                <a:ea typeface="Calibri" panose="020F0502020204030204" pitchFamily="34" charset="0"/>
              </a:rPr>
            </a:br>
            <a:r>
              <a:rPr lang="en-US" sz="2400" b="1" dirty="0">
                <a:effectLst/>
                <a:latin typeface="Times New Roman" panose="02020603050405020304" pitchFamily="18" charset="0"/>
                <a:ea typeface="Calibri" panose="020F0502020204030204" pitchFamily="34" charset="0"/>
              </a:rPr>
              <a:t>“best” MOS for singleunits with 2013 truncated </a:t>
            </a:r>
            <a:r>
              <a:rPr lang="en-US" sz="2400" b="1" dirty="0">
                <a:latin typeface="Times New Roman" panose="02020603050405020304" pitchFamily="18" charset="0"/>
                <a:ea typeface="Calibri" panose="020F0502020204030204" pitchFamily="34" charset="0"/>
              </a:rPr>
              <a:t>d</a:t>
            </a:r>
            <a:r>
              <a:rPr lang="en-US" sz="2400" b="1" dirty="0">
                <a:effectLst/>
                <a:latin typeface="Times New Roman" panose="02020603050405020304" pitchFamily="18" charset="0"/>
                <a:ea typeface="Calibri" panose="020F0502020204030204" pitchFamily="34" charset="0"/>
              </a:rPr>
              <a:t>ata</a:t>
            </a:r>
            <a:endParaRPr lang="en-US" sz="4000" b="1"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10" name="Table 9">
            <a:extLst>
              <a:ext uri="{FF2B5EF4-FFF2-40B4-BE49-F238E27FC236}">
                <a16:creationId xmlns:a16="http://schemas.microsoft.com/office/drawing/2014/main" id="{16CC0518-C131-49AD-AB95-A8BCA98464F3}"/>
              </a:ext>
            </a:extLst>
          </p:cNvPr>
          <p:cNvGraphicFramePr>
            <a:graphicFrameLocks noGrp="1"/>
          </p:cNvGraphicFramePr>
          <p:nvPr>
            <p:extLst>
              <p:ext uri="{D42A27DB-BD31-4B8C-83A1-F6EECF244321}">
                <p14:modId xmlns:p14="http://schemas.microsoft.com/office/powerpoint/2010/main" val="3752298002"/>
              </p:ext>
            </p:extLst>
          </p:nvPr>
        </p:nvGraphicFramePr>
        <p:xfrm>
          <a:off x="3115237" y="246039"/>
          <a:ext cx="8948056" cy="3082581"/>
        </p:xfrm>
        <a:graphic>
          <a:graphicData uri="http://schemas.openxmlformats.org/drawingml/2006/table">
            <a:tbl>
              <a:tblPr/>
              <a:tblGrid>
                <a:gridCol w="1169339">
                  <a:extLst>
                    <a:ext uri="{9D8B030D-6E8A-4147-A177-3AD203B41FA5}">
                      <a16:colId xmlns:a16="http://schemas.microsoft.com/office/drawing/2014/main" val="70206407"/>
                    </a:ext>
                  </a:extLst>
                </a:gridCol>
                <a:gridCol w="1071894">
                  <a:extLst>
                    <a:ext uri="{9D8B030D-6E8A-4147-A177-3AD203B41FA5}">
                      <a16:colId xmlns:a16="http://schemas.microsoft.com/office/drawing/2014/main" val="336752136"/>
                    </a:ext>
                  </a:extLst>
                </a:gridCol>
                <a:gridCol w="874742">
                  <a:extLst>
                    <a:ext uri="{9D8B030D-6E8A-4147-A177-3AD203B41FA5}">
                      <a16:colId xmlns:a16="http://schemas.microsoft.com/office/drawing/2014/main" val="409863266"/>
                    </a:ext>
                  </a:extLst>
                </a:gridCol>
                <a:gridCol w="950089">
                  <a:extLst>
                    <a:ext uri="{9D8B030D-6E8A-4147-A177-3AD203B41FA5}">
                      <a16:colId xmlns:a16="http://schemas.microsoft.com/office/drawing/2014/main" val="552631210"/>
                    </a:ext>
                  </a:extLst>
                </a:gridCol>
                <a:gridCol w="964704">
                  <a:extLst>
                    <a:ext uri="{9D8B030D-6E8A-4147-A177-3AD203B41FA5}">
                      <a16:colId xmlns:a16="http://schemas.microsoft.com/office/drawing/2014/main" val="42323233"/>
                    </a:ext>
                  </a:extLst>
                </a:gridCol>
                <a:gridCol w="950089">
                  <a:extLst>
                    <a:ext uri="{9D8B030D-6E8A-4147-A177-3AD203B41FA5}">
                      <a16:colId xmlns:a16="http://schemas.microsoft.com/office/drawing/2014/main" val="2608979406"/>
                    </a:ext>
                  </a:extLst>
                </a:gridCol>
                <a:gridCol w="950089">
                  <a:extLst>
                    <a:ext uri="{9D8B030D-6E8A-4147-A177-3AD203B41FA5}">
                      <a16:colId xmlns:a16="http://schemas.microsoft.com/office/drawing/2014/main" val="874986211"/>
                    </a:ext>
                  </a:extLst>
                </a:gridCol>
                <a:gridCol w="950089">
                  <a:extLst>
                    <a:ext uri="{9D8B030D-6E8A-4147-A177-3AD203B41FA5}">
                      <a16:colId xmlns:a16="http://schemas.microsoft.com/office/drawing/2014/main" val="1053615702"/>
                    </a:ext>
                  </a:extLst>
                </a:gridCol>
                <a:gridCol w="1067021">
                  <a:extLst>
                    <a:ext uri="{9D8B030D-6E8A-4147-A177-3AD203B41FA5}">
                      <a16:colId xmlns:a16="http://schemas.microsoft.com/office/drawing/2014/main" val="4288608880"/>
                    </a:ext>
                  </a:extLst>
                </a:gridCol>
              </a:tblGrid>
              <a:tr h="342509">
                <a:tc>
                  <a:txBody>
                    <a:bodyPr/>
                    <a:lstStyle/>
                    <a:p>
                      <a:pPr algn="l" fontAlgn="b"/>
                      <a:endParaRPr lang="en-US" sz="20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ctr"/>
                      <a:endParaRPr lang="en-US" sz="2000" b="0" i="0" u="none" strike="noStrike" dirty="0">
                        <a:solidFill>
                          <a:srgbClr val="000000"/>
                        </a:solidFill>
                        <a:effectLst/>
                        <a:latin typeface="Times New Roman" panose="02020603050405020304" pitchFamily="18" charset="0"/>
                      </a:endParaRPr>
                    </a:p>
                  </a:txBody>
                  <a:tcPr marL="7620" marR="7620" marT="762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7">
                  <a:txBody>
                    <a:bodyPr/>
                    <a:lstStyle/>
                    <a:p>
                      <a:pPr algn="ctr" fontAlgn="ctr"/>
                      <a:r>
                        <a:rPr lang="en-US" sz="2000" b="1" i="0" u="none" strike="noStrike" dirty="0">
                          <a:solidFill>
                            <a:srgbClr val="000000"/>
                          </a:solidFill>
                          <a:effectLst/>
                          <a:latin typeface="Times New Roman" panose="02020603050405020304" pitchFamily="18" charset="0"/>
                        </a:rPr>
                        <a:t>NEW MOS (HB Outlier Detection)</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62385189"/>
                  </a:ext>
                </a:extLst>
              </a:tr>
              <a:tr h="342509">
                <a:tc>
                  <a:txBody>
                    <a:bodyPr/>
                    <a:lstStyle/>
                    <a:p>
                      <a:pPr algn="l" fontAlgn="b"/>
                      <a:endParaRPr lang="en-US" sz="20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Times New Roman" panose="02020603050405020304" pitchFamily="18" charset="0"/>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Times New Roman" panose="02020603050405020304" pitchFamily="18" charset="0"/>
                        </a:rPr>
                        <a:t>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Times New Roman" panose="02020603050405020304" pitchFamily="18" charset="0"/>
                        </a:rPr>
                        <a:t>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Times New Roman" panose="02020603050405020304" pitchFamily="18" charset="0"/>
                        </a:rPr>
                        <a:t>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Times New Roman" panose="02020603050405020304" pitchFamily="18" charset="0"/>
                        </a:rPr>
                        <a:t>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Times New Roman" panose="02020603050405020304" pitchFamily="18" charset="0"/>
                        </a:rPr>
                        <a:t>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Times New Roman" panose="02020603050405020304" pitchFamily="18" charset="0"/>
                        </a:rPr>
                        <a:t>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Times New Roman" panose="02020603050405020304" pitchFamily="18" charset="0"/>
                        </a:rPr>
                        <a:t>Total</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0994"/>
                  </a:ext>
                </a:extLst>
              </a:tr>
              <a:tr h="342509">
                <a:tc rowSpan="6">
                  <a:txBody>
                    <a:bodyPr/>
                    <a:lstStyle/>
                    <a:p>
                      <a:pPr algn="ctr" fontAlgn="ctr"/>
                      <a:r>
                        <a:rPr lang="en-US" sz="2000" b="1" i="0" u="none" strike="noStrike">
                          <a:solidFill>
                            <a:srgbClr val="000000"/>
                          </a:solidFill>
                          <a:effectLst/>
                          <a:latin typeface="Times New Roman" panose="02020603050405020304" pitchFamily="18" charset="0"/>
                        </a:rPr>
                        <a:t>OLD MOS</a:t>
                      </a:r>
                      <a:br>
                        <a:rPr lang="en-US" sz="2000" b="1" i="0" u="none" strike="noStrike">
                          <a:solidFill>
                            <a:srgbClr val="000000"/>
                          </a:solidFill>
                          <a:effectLst/>
                          <a:latin typeface="Times New Roman" panose="02020603050405020304" pitchFamily="18" charset="0"/>
                        </a:rPr>
                      </a:br>
                      <a:r>
                        <a:rPr lang="en-US" sz="2000" b="1" i="0" u="none" strike="noStrike">
                          <a:solidFill>
                            <a:srgbClr val="000000"/>
                          </a:solidFill>
                          <a:effectLst/>
                          <a:latin typeface="Times New Roman" panose="02020603050405020304" pitchFamily="18" charset="0"/>
                        </a:rPr>
                        <a:t>(1st/99th Percent)</a:t>
                      </a:r>
                    </a:p>
                  </a:txBody>
                  <a:tcPr marL="7620" marR="7620" marT="762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fontAlgn="ctr"/>
                      <a:r>
                        <a:rPr lang="en-US" sz="2000" b="1" i="0" u="none" strike="noStrike" dirty="0">
                          <a:solidFill>
                            <a:srgbClr val="000000"/>
                          </a:solidFill>
                          <a:effectLst/>
                          <a:latin typeface="Times New Roman" panose="02020603050405020304" pitchFamily="18" charset="0"/>
                        </a:rPr>
                        <a:t>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65,000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2000" b="0" i="0" u="none" strike="noStrike">
                          <a:solidFill>
                            <a:srgbClr val="FF0000"/>
                          </a:solidFill>
                          <a:effectLst/>
                          <a:latin typeface="Times New Roman" panose="02020603050405020304" pitchFamily="18" charset="0"/>
                        </a:rPr>
                        <a:t>1,600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250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40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30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150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67,500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227398"/>
                  </a:ext>
                </a:extLst>
              </a:tr>
              <a:tr h="342509">
                <a:tc vMerge="1">
                  <a:txBody>
                    <a:bodyPr/>
                    <a:lstStyle/>
                    <a:p>
                      <a:endParaRPr lang="en-US"/>
                    </a:p>
                  </a:txBody>
                  <a:tcPr/>
                </a:tc>
                <a:tc>
                  <a:txBody>
                    <a:bodyPr/>
                    <a:lstStyle/>
                    <a:p>
                      <a:pPr algn="ctr" fontAlgn="ctr"/>
                      <a:r>
                        <a:rPr lang="en-US" sz="2000" b="1" i="0" u="none" strike="noStrike">
                          <a:solidFill>
                            <a:srgbClr val="000000"/>
                          </a:solidFill>
                          <a:effectLst/>
                          <a:latin typeface="Times New Roman" panose="02020603050405020304" pitchFamily="18" charset="0"/>
                        </a:rPr>
                        <a:t>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FF0000"/>
                          </a:solidFill>
                          <a:effectLst/>
                          <a:latin typeface="Times New Roman" panose="02020603050405020304" pitchFamily="18" charset="0"/>
                        </a:rPr>
                        <a:t>13,500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2000" b="0" i="0" u="none" strike="noStrike">
                          <a:solidFill>
                            <a:srgbClr val="000000"/>
                          </a:solidFill>
                          <a:effectLst/>
                          <a:latin typeface="Times New Roman" panose="02020603050405020304" pitchFamily="18" charset="0"/>
                        </a:rPr>
                        <a:t>1,000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50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40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14,500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7083346"/>
                  </a:ext>
                </a:extLst>
              </a:tr>
              <a:tr h="342509">
                <a:tc vMerge="1">
                  <a:txBody>
                    <a:bodyPr/>
                    <a:lstStyle/>
                    <a:p>
                      <a:endParaRPr lang="en-US"/>
                    </a:p>
                  </a:txBody>
                  <a:tcPr/>
                </a:tc>
                <a:tc>
                  <a:txBody>
                    <a:bodyPr/>
                    <a:lstStyle/>
                    <a:p>
                      <a:pPr algn="ctr" fontAlgn="ctr"/>
                      <a:r>
                        <a:rPr lang="en-US" sz="2000" b="1" i="0" u="none" strike="noStrike">
                          <a:solidFill>
                            <a:srgbClr val="000000"/>
                          </a:solidFill>
                          <a:effectLst/>
                          <a:latin typeface="Times New Roman" panose="02020603050405020304" pitchFamily="18" charset="0"/>
                        </a:rPr>
                        <a:t>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FF0000"/>
                          </a:solidFill>
                          <a:effectLst/>
                          <a:latin typeface="Times New Roman" panose="02020603050405020304" pitchFamily="18" charset="0"/>
                        </a:rPr>
                        <a:t>250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1,000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2000" b="0" i="0" u="none" strike="noStrike">
                          <a:solidFill>
                            <a:srgbClr val="000000"/>
                          </a:solidFill>
                          <a:effectLst/>
                          <a:latin typeface="Times New Roman" panose="02020603050405020304" pitchFamily="18" charset="0"/>
                        </a:rPr>
                        <a:t>20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1,200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6043763"/>
                  </a:ext>
                </a:extLst>
              </a:tr>
              <a:tr h="342509">
                <a:tc vMerge="1">
                  <a:txBody>
                    <a:bodyPr/>
                    <a:lstStyle/>
                    <a:p>
                      <a:endParaRPr lang="en-US"/>
                    </a:p>
                  </a:txBody>
                  <a:tcPr/>
                </a:tc>
                <a:tc>
                  <a:txBody>
                    <a:bodyPr/>
                    <a:lstStyle/>
                    <a:p>
                      <a:pPr algn="ctr" fontAlgn="ctr"/>
                      <a:r>
                        <a:rPr lang="en-US" sz="2000" b="1" i="0" u="none" strike="noStrike">
                          <a:solidFill>
                            <a:srgbClr val="000000"/>
                          </a:solidFill>
                          <a:effectLst/>
                          <a:latin typeface="Times New Roman" panose="02020603050405020304" pitchFamily="18" charset="0"/>
                        </a:rPr>
                        <a:t>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FF0000"/>
                          </a:solidFill>
                          <a:effectLst/>
                          <a:latin typeface="Times New Roman" panose="02020603050405020304" pitchFamily="18" charset="0"/>
                        </a:rPr>
                        <a:t>30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40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40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100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4478440"/>
                  </a:ext>
                </a:extLst>
              </a:tr>
              <a:tr h="342509">
                <a:tc vMerge="1">
                  <a:txBody>
                    <a:bodyPr/>
                    <a:lstStyle/>
                    <a:p>
                      <a:endParaRPr lang="en-US"/>
                    </a:p>
                  </a:txBody>
                  <a:tcPr/>
                </a:tc>
                <a:tc>
                  <a:txBody>
                    <a:bodyPr/>
                    <a:lstStyle/>
                    <a:p>
                      <a:pPr algn="ctr" fontAlgn="ctr"/>
                      <a:r>
                        <a:rPr lang="en-US" sz="2000" b="1" i="0" u="none" strike="noStrike">
                          <a:solidFill>
                            <a:srgbClr val="000000"/>
                          </a:solidFill>
                          <a:effectLst/>
                          <a:latin typeface="Times New Roman" panose="02020603050405020304" pitchFamily="18" charset="0"/>
                        </a:rPr>
                        <a:t>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FF0000"/>
                          </a:solidFill>
                          <a:effectLst/>
                          <a:latin typeface="Times New Roman" panose="02020603050405020304" pitchFamily="18" charset="0"/>
                        </a:rPr>
                        <a:t>60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50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70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200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5184334"/>
                  </a:ext>
                </a:extLst>
              </a:tr>
              <a:tr h="342509">
                <a:tc vMerge="1">
                  <a:txBody>
                    <a:bodyPr/>
                    <a:lstStyle/>
                    <a:p>
                      <a:endParaRPr lang="en-US"/>
                    </a:p>
                  </a:txBody>
                  <a:tcPr/>
                </a:tc>
                <a:tc>
                  <a:txBody>
                    <a:bodyPr/>
                    <a:lstStyle/>
                    <a:p>
                      <a:pPr algn="ctr" fontAlgn="ctr"/>
                      <a:r>
                        <a:rPr lang="en-US" sz="2000" b="1" i="0" u="none" strike="noStrike">
                          <a:solidFill>
                            <a:srgbClr val="000000"/>
                          </a:solidFill>
                          <a:effectLst/>
                          <a:latin typeface="Times New Roman" panose="02020603050405020304" pitchFamily="18" charset="0"/>
                        </a:rPr>
                        <a:t>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FF0000"/>
                          </a:solidFill>
                          <a:effectLst/>
                          <a:latin typeface="Times New Roman" panose="02020603050405020304" pitchFamily="18" charset="0"/>
                        </a:rPr>
                        <a:t>60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450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2000" b="0" i="0" u="none" strike="noStrike">
                          <a:solidFill>
                            <a:srgbClr val="000000"/>
                          </a:solidFill>
                          <a:effectLst/>
                          <a:latin typeface="Times New Roman" panose="02020603050405020304" pitchFamily="18" charset="0"/>
                        </a:rPr>
                        <a:t>550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1124675"/>
                  </a:ext>
                </a:extLst>
              </a:tr>
              <a:tr h="342509">
                <a:tc>
                  <a:txBody>
                    <a:bodyPr/>
                    <a:lstStyle/>
                    <a:p>
                      <a:pPr algn="l" fontAlgn="b"/>
                      <a:endParaRPr lang="en-US" sz="20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2000" b="1" i="0" u="none" strike="noStrike">
                          <a:solidFill>
                            <a:srgbClr val="000000"/>
                          </a:solidFill>
                          <a:effectLst/>
                          <a:latin typeface="Times New Roman" panose="02020603050405020304" pitchFamily="18" charset="0"/>
                        </a:rPr>
                        <a:t>Total</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65,000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FF0000"/>
                          </a:solidFill>
                          <a:effectLst/>
                          <a:latin typeface="Times New Roman" panose="02020603050405020304" pitchFamily="18" charset="0"/>
                        </a:rPr>
                        <a:t>15,500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2,300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rPr>
                        <a:t>200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60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650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rPr>
                        <a:t>84,000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0987688"/>
                  </a:ext>
                </a:extLst>
              </a:tr>
            </a:tbl>
          </a:graphicData>
        </a:graphic>
      </p:graphicFrame>
      <p:graphicFrame>
        <p:nvGraphicFramePr>
          <p:cNvPr id="11" name="Table 10">
            <a:extLst>
              <a:ext uri="{FF2B5EF4-FFF2-40B4-BE49-F238E27FC236}">
                <a16:creationId xmlns:a16="http://schemas.microsoft.com/office/drawing/2014/main" id="{6F194126-2CCE-4CC5-9336-57941FB9E0B3}"/>
              </a:ext>
            </a:extLst>
          </p:cNvPr>
          <p:cNvGraphicFramePr>
            <a:graphicFrameLocks noGrp="1"/>
          </p:cNvGraphicFramePr>
          <p:nvPr>
            <p:extLst>
              <p:ext uri="{D42A27DB-BD31-4B8C-83A1-F6EECF244321}">
                <p14:modId xmlns:p14="http://schemas.microsoft.com/office/powerpoint/2010/main" val="1919568709"/>
              </p:ext>
            </p:extLst>
          </p:nvPr>
        </p:nvGraphicFramePr>
        <p:xfrm>
          <a:off x="3115237" y="3429000"/>
          <a:ext cx="8948056" cy="3082581"/>
        </p:xfrm>
        <a:graphic>
          <a:graphicData uri="http://schemas.openxmlformats.org/drawingml/2006/table">
            <a:tbl>
              <a:tblPr/>
              <a:tblGrid>
                <a:gridCol w="1161457">
                  <a:extLst>
                    <a:ext uri="{9D8B030D-6E8A-4147-A177-3AD203B41FA5}">
                      <a16:colId xmlns:a16="http://schemas.microsoft.com/office/drawing/2014/main" val="3390339991"/>
                    </a:ext>
                  </a:extLst>
                </a:gridCol>
                <a:gridCol w="1064668">
                  <a:extLst>
                    <a:ext uri="{9D8B030D-6E8A-4147-A177-3AD203B41FA5}">
                      <a16:colId xmlns:a16="http://schemas.microsoft.com/office/drawing/2014/main" val="2365952759"/>
                    </a:ext>
                  </a:extLst>
                </a:gridCol>
                <a:gridCol w="929165">
                  <a:extLst>
                    <a:ext uri="{9D8B030D-6E8A-4147-A177-3AD203B41FA5}">
                      <a16:colId xmlns:a16="http://schemas.microsoft.com/office/drawing/2014/main" val="1561465401"/>
                    </a:ext>
                  </a:extLst>
                </a:gridCol>
                <a:gridCol w="943684">
                  <a:extLst>
                    <a:ext uri="{9D8B030D-6E8A-4147-A177-3AD203B41FA5}">
                      <a16:colId xmlns:a16="http://schemas.microsoft.com/office/drawing/2014/main" val="283396234"/>
                    </a:ext>
                  </a:extLst>
                </a:gridCol>
                <a:gridCol w="958201">
                  <a:extLst>
                    <a:ext uri="{9D8B030D-6E8A-4147-A177-3AD203B41FA5}">
                      <a16:colId xmlns:a16="http://schemas.microsoft.com/office/drawing/2014/main" val="3148549974"/>
                    </a:ext>
                  </a:extLst>
                </a:gridCol>
                <a:gridCol w="943684">
                  <a:extLst>
                    <a:ext uri="{9D8B030D-6E8A-4147-A177-3AD203B41FA5}">
                      <a16:colId xmlns:a16="http://schemas.microsoft.com/office/drawing/2014/main" val="1670399464"/>
                    </a:ext>
                  </a:extLst>
                </a:gridCol>
                <a:gridCol w="943684">
                  <a:extLst>
                    <a:ext uri="{9D8B030D-6E8A-4147-A177-3AD203B41FA5}">
                      <a16:colId xmlns:a16="http://schemas.microsoft.com/office/drawing/2014/main" val="3741650292"/>
                    </a:ext>
                  </a:extLst>
                </a:gridCol>
                <a:gridCol w="943684">
                  <a:extLst>
                    <a:ext uri="{9D8B030D-6E8A-4147-A177-3AD203B41FA5}">
                      <a16:colId xmlns:a16="http://schemas.microsoft.com/office/drawing/2014/main" val="3170757376"/>
                    </a:ext>
                  </a:extLst>
                </a:gridCol>
                <a:gridCol w="1059829">
                  <a:extLst>
                    <a:ext uri="{9D8B030D-6E8A-4147-A177-3AD203B41FA5}">
                      <a16:colId xmlns:a16="http://schemas.microsoft.com/office/drawing/2014/main" val="2061645720"/>
                    </a:ext>
                  </a:extLst>
                </a:gridCol>
              </a:tblGrid>
              <a:tr h="342509">
                <a:tc>
                  <a:txBody>
                    <a:bodyPr/>
                    <a:lstStyle/>
                    <a:p>
                      <a:pPr algn="l" fontAlgn="b"/>
                      <a:endParaRPr lang="en-US" sz="20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ctr"/>
                      <a:endParaRPr lang="en-US" sz="2000" b="0" i="0" u="none" strike="noStrike" dirty="0">
                        <a:solidFill>
                          <a:srgbClr val="000000"/>
                        </a:solidFill>
                        <a:effectLst/>
                        <a:latin typeface="Times New Roman" panose="02020603050405020304" pitchFamily="18" charset="0"/>
                      </a:endParaRPr>
                    </a:p>
                  </a:txBody>
                  <a:tcPr marL="7620" marR="7620" marT="762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7">
                  <a:txBody>
                    <a:bodyPr/>
                    <a:lstStyle/>
                    <a:p>
                      <a:pPr algn="ctr" fontAlgn="ctr"/>
                      <a:r>
                        <a:rPr lang="en-US" sz="2000" b="1" i="0" u="none" strike="noStrike" dirty="0">
                          <a:solidFill>
                            <a:srgbClr val="000000"/>
                          </a:solidFill>
                          <a:effectLst/>
                          <a:latin typeface="Times New Roman" panose="02020603050405020304" pitchFamily="18" charset="0"/>
                        </a:rPr>
                        <a:t>NEW MOS (HB Outlier Detection)</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45747502"/>
                  </a:ext>
                </a:extLst>
              </a:tr>
              <a:tr h="342509">
                <a:tc>
                  <a:txBody>
                    <a:bodyPr/>
                    <a:lstStyle/>
                    <a:p>
                      <a:pPr algn="l" fontAlgn="b"/>
                      <a:endParaRPr lang="en-US" sz="20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Times New Roman" panose="02020603050405020304" pitchFamily="18" charset="0"/>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Times New Roman" panose="02020603050405020304" pitchFamily="18" charset="0"/>
                        </a:rPr>
                        <a:t>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Times New Roman" panose="02020603050405020304" pitchFamily="18" charset="0"/>
                        </a:rPr>
                        <a:t>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Times New Roman" panose="02020603050405020304" pitchFamily="18" charset="0"/>
                        </a:rPr>
                        <a:t>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Times New Roman" panose="02020603050405020304" pitchFamily="18" charset="0"/>
                        </a:rPr>
                        <a:t>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Times New Roman" panose="02020603050405020304" pitchFamily="18" charset="0"/>
                        </a:rPr>
                        <a:t>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Times New Roman" panose="02020603050405020304" pitchFamily="18" charset="0"/>
                        </a:rPr>
                        <a:t>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Times New Roman" panose="02020603050405020304" pitchFamily="18" charset="0"/>
                        </a:rPr>
                        <a:t>Total</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821056"/>
                  </a:ext>
                </a:extLst>
              </a:tr>
              <a:tr h="342509">
                <a:tc rowSpan="6">
                  <a:txBody>
                    <a:bodyPr/>
                    <a:lstStyle/>
                    <a:p>
                      <a:pPr algn="ctr" fontAlgn="ctr"/>
                      <a:r>
                        <a:rPr lang="en-US" sz="2000" b="1" i="0" u="none" strike="noStrike">
                          <a:solidFill>
                            <a:srgbClr val="000000"/>
                          </a:solidFill>
                          <a:effectLst/>
                          <a:latin typeface="Times New Roman" panose="02020603050405020304" pitchFamily="18" charset="0"/>
                        </a:rPr>
                        <a:t>OLD MOS</a:t>
                      </a:r>
                      <a:br>
                        <a:rPr lang="en-US" sz="2000" b="1" i="0" u="none" strike="noStrike">
                          <a:solidFill>
                            <a:srgbClr val="000000"/>
                          </a:solidFill>
                          <a:effectLst/>
                          <a:latin typeface="Times New Roman" panose="02020603050405020304" pitchFamily="18" charset="0"/>
                        </a:rPr>
                      </a:br>
                      <a:r>
                        <a:rPr lang="en-US" sz="2000" b="1" i="0" u="none" strike="noStrike">
                          <a:solidFill>
                            <a:srgbClr val="000000"/>
                          </a:solidFill>
                          <a:effectLst/>
                          <a:latin typeface="Times New Roman" panose="02020603050405020304" pitchFamily="18" charset="0"/>
                        </a:rPr>
                        <a:t>(1st/99th Percent)</a:t>
                      </a:r>
                    </a:p>
                  </a:txBody>
                  <a:tcPr marL="7620" marR="7620" marT="762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fontAlgn="ctr"/>
                      <a:r>
                        <a:rPr lang="en-US" sz="2000" b="1" i="0" u="none" strike="noStrike">
                          <a:solidFill>
                            <a:srgbClr val="000000"/>
                          </a:solidFill>
                          <a:effectLst/>
                          <a:latin typeface="Times New Roman" panose="02020603050405020304" pitchFamily="18" charset="0"/>
                        </a:rPr>
                        <a:t>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FF0000"/>
                          </a:solidFill>
                          <a:effectLst/>
                          <a:latin typeface="Times New Roman" panose="02020603050405020304" pitchFamily="18" charset="0"/>
                        </a:rPr>
                        <a:t>6,800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2000" b="0" i="0" u="none" strike="noStrike">
                          <a:solidFill>
                            <a:srgbClr val="000000"/>
                          </a:solidFill>
                          <a:effectLst/>
                          <a:latin typeface="Times New Roman" panose="02020603050405020304" pitchFamily="18" charset="0"/>
                        </a:rPr>
                        <a:t>11,500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300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20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40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150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18,500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7826637"/>
                  </a:ext>
                </a:extLst>
              </a:tr>
              <a:tr h="342509">
                <a:tc vMerge="1">
                  <a:txBody>
                    <a:bodyPr/>
                    <a:lstStyle/>
                    <a:p>
                      <a:endParaRPr lang="en-US"/>
                    </a:p>
                  </a:txBody>
                  <a:tcPr/>
                </a:tc>
                <a:tc>
                  <a:txBody>
                    <a:bodyPr/>
                    <a:lstStyle/>
                    <a:p>
                      <a:pPr algn="ctr" fontAlgn="ctr"/>
                      <a:r>
                        <a:rPr lang="en-US" sz="2000" b="1" i="0" u="none" strike="noStrike" dirty="0">
                          <a:solidFill>
                            <a:srgbClr val="000000"/>
                          </a:solidFill>
                          <a:effectLst/>
                          <a:latin typeface="Times New Roman" panose="02020603050405020304" pitchFamily="18" charset="0"/>
                        </a:rPr>
                        <a:t>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rPr>
                        <a:t>1,000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1,000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300824"/>
                  </a:ext>
                </a:extLst>
              </a:tr>
              <a:tr h="342509">
                <a:tc vMerge="1">
                  <a:txBody>
                    <a:bodyPr/>
                    <a:lstStyle/>
                    <a:p>
                      <a:endParaRPr lang="en-US"/>
                    </a:p>
                  </a:txBody>
                  <a:tcPr/>
                </a:tc>
                <a:tc>
                  <a:txBody>
                    <a:bodyPr/>
                    <a:lstStyle/>
                    <a:p>
                      <a:pPr algn="ctr" fontAlgn="ctr"/>
                      <a:r>
                        <a:rPr lang="en-US" sz="2000" b="1" i="0" u="none" strike="noStrike">
                          <a:solidFill>
                            <a:srgbClr val="000000"/>
                          </a:solidFill>
                          <a:effectLst/>
                          <a:latin typeface="Times New Roman" panose="02020603050405020304" pitchFamily="18" charset="0"/>
                        </a:rPr>
                        <a:t>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20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50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70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4574375"/>
                  </a:ext>
                </a:extLst>
              </a:tr>
              <a:tr h="342509">
                <a:tc vMerge="1">
                  <a:txBody>
                    <a:bodyPr/>
                    <a:lstStyle/>
                    <a:p>
                      <a:endParaRPr lang="en-US"/>
                    </a:p>
                  </a:txBody>
                  <a:tcPr/>
                </a:tc>
                <a:tc>
                  <a:txBody>
                    <a:bodyPr/>
                    <a:lstStyle/>
                    <a:p>
                      <a:pPr algn="ctr" fontAlgn="ctr"/>
                      <a:r>
                        <a:rPr lang="en-US" sz="2000" b="1" i="0" u="none" strike="noStrike">
                          <a:solidFill>
                            <a:srgbClr val="000000"/>
                          </a:solidFill>
                          <a:effectLst/>
                          <a:latin typeface="Times New Roman" panose="02020603050405020304" pitchFamily="18" charset="0"/>
                        </a:rPr>
                        <a:t>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743312"/>
                  </a:ext>
                </a:extLst>
              </a:tr>
              <a:tr h="342509">
                <a:tc vMerge="1">
                  <a:txBody>
                    <a:bodyPr/>
                    <a:lstStyle/>
                    <a:p>
                      <a:endParaRPr lang="en-US"/>
                    </a:p>
                  </a:txBody>
                  <a:tcPr/>
                </a:tc>
                <a:tc>
                  <a:txBody>
                    <a:bodyPr/>
                    <a:lstStyle/>
                    <a:p>
                      <a:pPr algn="ctr" fontAlgn="ctr"/>
                      <a:r>
                        <a:rPr lang="en-US" sz="2000" b="1" i="0" u="none" strike="noStrike">
                          <a:solidFill>
                            <a:srgbClr val="000000"/>
                          </a:solidFill>
                          <a:effectLst/>
                          <a:latin typeface="Times New Roman" panose="02020603050405020304" pitchFamily="18" charset="0"/>
                        </a:rPr>
                        <a:t>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20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9004476"/>
                  </a:ext>
                </a:extLst>
              </a:tr>
              <a:tr h="342509">
                <a:tc vMerge="1">
                  <a:txBody>
                    <a:bodyPr/>
                    <a:lstStyle/>
                    <a:p>
                      <a:endParaRPr lang="en-US"/>
                    </a:p>
                  </a:txBody>
                  <a:tcPr/>
                </a:tc>
                <a:tc>
                  <a:txBody>
                    <a:bodyPr/>
                    <a:lstStyle/>
                    <a:p>
                      <a:pPr algn="ctr" fontAlgn="ctr"/>
                      <a:r>
                        <a:rPr lang="en-US" sz="2000" b="1" i="0" u="none" strike="noStrike">
                          <a:solidFill>
                            <a:srgbClr val="000000"/>
                          </a:solidFill>
                          <a:effectLst/>
                          <a:latin typeface="Times New Roman" panose="02020603050405020304" pitchFamily="18" charset="0"/>
                        </a:rPr>
                        <a:t>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&lt;15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30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2000" b="0" i="0" u="none" strike="noStrike">
                          <a:solidFill>
                            <a:srgbClr val="000000"/>
                          </a:solidFill>
                          <a:effectLst/>
                          <a:latin typeface="Times New Roman" panose="02020603050405020304" pitchFamily="18" charset="0"/>
                        </a:rPr>
                        <a:t>30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7817026"/>
                  </a:ext>
                </a:extLst>
              </a:tr>
              <a:tr h="342509">
                <a:tc>
                  <a:txBody>
                    <a:bodyPr/>
                    <a:lstStyle/>
                    <a:p>
                      <a:pPr algn="l" fontAlgn="b"/>
                      <a:endParaRPr lang="en-US" sz="20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2000" b="1" i="0" u="none" strike="noStrike">
                          <a:solidFill>
                            <a:srgbClr val="000000"/>
                          </a:solidFill>
                          <a:effectLst/>
                          <a:latin typeface="Times New Roman" panose="02020603050405020304" pitchFamily="18" charset="0"/>
                        </a:rPr>
                        <a:t>Total</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FF0000"/>
                          </a:solidFill>
                          <a:effectLst/>
                          <a:latin typeface="Times New Roman" panose="02020603050405020304" pitchFamily="18" charset="0"/>
                        </a:rPr>
                        <a:t>6,800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12,500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New Roman" panose="02020603050405020304" pitchFamily="18" charset="0"/>
                        </a:rPr>
                        <a:t>350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rPr>
                        <a:t>20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rPr>
                        <a:t>40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rPr>
                        <a:t>150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rPr>
                        <a:t>19,500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5625055"/>
                  </a:ext>
                </a:extLst>
              </a:tr>
            </a:tbl>
          </a:graphicData>
        </a:graphic>
      </p:graphicFrame>
      <p:sp>
        <p:nvSpPr>
          <p:cNvPr id="6" name="Rectangle 5">
            <a:extLst>
              <a:ext uri="{FF2B5EF4-FFF2-40B4-BE49-F238E27FC236}">
                <a16:creationId xmlns:a16="http://schemas.microsoft.com/office/drawing/2014/main" id="{2189533A-603C-44A4-A1E9-D63B3D99A37A}"/>
              </a:ext>
            </a:extLst>
          </p:cNvPr>
          <p:cNvSpPr/>
          <p:nvPr/>
        </p:nvSpPr>
        <p:spPr>
          <a:xfrm>
            <a:off x="128707" y="4185460"/>
            <a:ext cx="2923297" cy="1569660"/>
          </a:xfrm>
          <a:prstGeom prst="rect">
            <a:avLst/>
          </a:prstGeom>
          <a:noFill/>
        </p:spPr>
        <p:txBody>
          <a:bodyPr wrap="square" lIns="91440" tIns="45720" rIns="91440" bIns="45720">
            <a:spAutoFit/>
          </a:bodyPr>
          <a:lstStyle/>
          <a:p>
            <a:pPr algn="ctr"/>
            <a:r>
              <a:rPr lang="en-US" sz="2400" b="1" dirty="0">
                <a:effectLst/>
                <a:latin typeface="Times New Roman" panose="02020603050405020304" pitchFamily="18" charset="0"/>
                <a:ea typeface="Calibri" panose="020F0502020204030204" pitchFamily="34" charset="0"/>
              </a:rPr>
              <a:t>Assignment of </a:t>
            </a:r>
            <a:br>
              <a:rPr lang="en-US" sz="2400" b="1" dirty="0">
                <a:effectLst/>
                <a:latin typeface="Times New Roman" panose="02020603050405020304" pitchFamily="18" charset="0"/>
                <a:ea typeface="Calibri" panose="020F0502020204030204" pitchFamily="34" charset="0"/>
              </a:rPr>
            </a:br>
            <a:r>
              <a:rPr lang="en-US" sz="2400" b="1" dirty="0">
                <a:effectLst/>
                <a:latin typeface="Times New Roman" panose="02020603050405020304" pitchFamily="18" charset="0"/>
                <a:ea typeface="Calibri" panose="020F0502020204030204" pitchFamily="34" charset="0"/>
              </a:rPr>
              <a:t>“best” MOS for singleunits with 2014 truncated </a:t>
            </a:r>
            <a:r>
              <a:rPr lang="en-US" sz="2400" b="1" dirty="0">
                <a:latin typeface="Times New Roman" panose="02020603050405020304" pitchFamily="18" charset="0"/>
                <a:ea typeface="Calibri" panose="020F0502020204030204" pitchFamily="34" charset="0"/>
              </a:rPr>
              <a:t>d</a:t>
            </a:r>
            <a:r>
              <a:rPr lang="en-US" sz="2400" b="1" dirty="0">
                <a:effectLst/>
                <a:latin typeface="Times New Roman" panose="02020603050405020304" pitchFamily="18" charset="0"/>
                <a:ea typeface="Calibri" panose="020F0502020204030204" pitchFamily="34" charset="0"/>
              </a:rPr>
              <a:t>ata</a:t>
            </a:r>
            <a:endParaRPr lang="en-US" sz="4000" b="1" cap="none" spc="0" dirty="0">
              <a:ln w="0"/>
              <a:solidFill>
                <a:schemeClr val="tx1"/>
              </a:solidFill>
              <a:effectLst>
                <a:outerShdw blurRad="38100" dist="19050" dir="2700000" algn="tl" rotWithShape="0">
                  <a:schemeClr val="dk1">
                    <a:alpha val="40000"/>
                  </a:schemeClr>
                </a:outerShdw>
              </a:effectLst>
            </a:endParaRPr>
          </a:p>
        </p:txBody>
      </p:sp>
      <p:sp>
        <p:nvSpPr>
          <p:cNvPr id="3" name="Slide Number Placeholder 2">
            <a:extLst>
              <a:ext uri="{FF2B5EF4-FFF2-40B4-BE49-F238E27FC236}">
                <a16:creationId xmlns:a16="http://schemas.microsoft.com/office/drawing/2014/main" id="{34D5BE60-9F59-4261-B712-59F1EFCF0062}"/>
              </a:ext>
            </a:extLst>
          </p:cNvPr>
          <p:cNvSpPr>
            <a:spLocks noGrp="1"/>
          </p:cNvSpPr>
          <p:nvPr>
            <p:ph type="sldNum" sz="quarter" idx="12"/>
          </p:nvPr>
        </p:nvSpPr>
        <p:spPr/>
        <p:txBody>
          <a:bodyPr/>
          <a:lstStyle/>
          <a:p>
            <a:fld id="{FC63ECC8-719A-498E-B101-491B6A35558E}" type="slidenum">
              <a:rPr lang="en-US" smtClean="0"/>
              <a:t>22</a:t>
            </a:fld>
            <a:endParaRPr lang="en-US"/>
          </a:p>
        </p:txBody>
      </p:sp>
    </p:spTree>
    <p:extLst>
      <p:ext uri="{BB962C8B-B14F-4D97-AF65-F5344CB8AC3E}">
        <p14:creationId xmlns:p14="http://schemas.microsoft.com/office/powerpoint/2010/main" val="19199942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86533"/>
    </mc:Choice>
    <mc:Fallback xmlns="">
      <p:transition spd="slow" advTm="8653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9AAD-A1CE-4D0B-82B7-7CA0F8EA71DE}"/>
              </a:ext>
            </a:extLst>
          </p:cNvPr>
          <p:cNvSpPr>
            <a:spLocks noGrp="1"/>
          </p:cNvSpPr>
          <p:nvPr>
            <p:ph type="title"/>
          </p:nvPr>
        </p:nvSpPr>
        <p:spPr/>
        <p:txBody>
          <a:bodyPr/>
          <a:lstStyle/>
          <a:p>
            <a:r>
              <a:rPr lang="en-US" dirty="0"/>
              <a:t>Summary</a:t>
            </a:r>
            <a:endParaRPr lang="en-US" strike="sngStrike" dirty="0"/>
          </a:p>
        </p:txBody>
      </p:sp>
      <p:sp>
        <p:nvSpPr>
          <p:cNvPr id="3" name="Content Placeholder 2">
            <a:extLst>
              <a:ext uri="{FF2B5EF4-FFF2-40B4-BE49-F238E27FC236}">
                <a16:creationId xmlns:a16="http://schemas.microsoft.com/office/drawing/2014/main" id="{0C430E7F-95B4-496F-82BF-B218E8873CEB}"/>
              </a:ext>
            </a:extLst>
          </p:cNvPr>
          <p:cNvSpPr>
            <a:spLocks noGrp="1"/>
          </p:cNvSpPr>
          <p:nvPr>
            <p:ph idx="1"/>
          </p:nvPr>
        </p:nvSpPr>
        <p:spPr/>
        <p:txBody>
          <a:bodyPr>
            <a:normAutofit/>
          </a:bodyPr>
          <a:lstStyle/>
          <a:p>
            <a:pPr>
              <a:lnSpc>
                <a:spcPct val="120000"/>
              </a:lnSpc>
              <a:spcBef>
                <a:spcPts val="0"/>
              </a:spcBef>
            </a:pPr>
            <a:r>
              <a:rPr lang="en-US" sz="2400" dirty="0"/>
              <a:t>Improvements to Data Annualization</a:t>
            </a:r>
          </a:p>
          <a:p>
            <a:pPr lvl="1">
              <a:lnSpc>
                <a:spcPct val="120000"/>
              </a:lnSpc>
              <a:spcBef>
                <a:spcPts val="0"/>
              </a:spcBef>
            </a:pPr>
            <a:r>
              <a:rPr lang="en-US" sz="2000" dirty="0"/>
              <a:t>Sought out to resolve issues with annualizing variable, BIRTHDAY</a:t>
            </a:r>
          </a:p>
          <a:p>
            <a:pPr lvl="1">
              <a:lnSpc>
                <a:spcPct val="120000"/>
              </a:lnSpc>
              <a:spcBef>
                <a:spcPts val="0"/>
              </a:spcBef>
            </a:pPr>
            <a:r>
              <a:rPr lang="en-US" sz="2000" dirty="0"/>
              <a:t>Creation of a hierarchy to use more BR data </a:t>
            </a:r>
          </a:p>
          <a:p>
            <a:pPr lvl="1">
              <a:lnSpc>
                <a:spcPct val="120000"/>
              </a:lnSpc>
              <a:spcBef>
                <a:spcPts val="0"/>
              </a:spcBef>
            </a:pPr>
            <a:r>
              <a:rPr lang="en-US" sz="2000" dirty="0"/>
              <a:t>Proposal of BIRTH_PAY as a replacement </a:t>
            </a:r>
          </a:p>
          <a:p>
            <a:pPr lvl="1">
              <a:lnSpc>
                <a:spcPct val="120000"/>
              </a:lnSpc>
              <a:spcBef>
                <a:spcPts val="0"/>
              </a:spcBef>
            </a:pPr>
            <a:endParaRPr lang="en-US" sz="1600" dirty="0"/>
          </a:p>
          <a:p>
            <a:pPr>
              <a:lnSpc>
                <a:spcPct val="120000"/>
              </a:lnSpc>
              <a:spcBef>
                <a:spcPts val="0"/>
              </a:spcBef>
            </a:pPr>
            <a:r>
              <a:rPr lang="en-US" sz="2400" dirty="0"/>
              <a:t>Improvements to MOS Editing</a:t>
            </a:r>
          </a:p>
          <a:p>
            <a:pPr lvl="1">
              <a:lnSpc>
                <a:spcPct val="120000"/>
              </a:lnSpc>
              <a:spcBef>
                <a:spcPts val="0"/>
              </a:spcBef>
            </a:pPr>
            <a:r>
              <a:rPr lang="en-US" sz="2000" dirty="0"/>
              <a:t>Review of current BSR-17 methodology which uses 1</a:t>
            </a:r>
            <a:r>
              <a:rPr lang="en-US" sz="2000" baseline="30000" dirty="0"/>
              <a:t>st</a:t>
            </a:r>
            <a:r>
              <a:rPr lang="en-US" sz="2000" dirty="0"/>
              <a:t> and 99</a:t>
            </a:r>
            <a:r>
              <a:rPr lang="en-US" sz="2000" baseline="30000" dirty="0"/>
              <a:t>th</a:t>
            </a:r>
            <a:r>
              <a:rPr lang="en-US" sz="2000" dirty="0"/>
              <a:t> percentiles </a:t>
            </a:r>
          </a:p>
          <a:p>
            <a:pPr lvl="1">
              <a:lnSpc>
                <a:spcPct val="120000"/>
              </a:lnSpc>
              <a:spcBef>
                <a:spcPts val="0"/>
              </a:spcBef>
            </a:pPr>
            <a:r>
              <a:rPr lang="en-US" sz="2000" dirty="0"/>
              <a:t>Research HB outlier detection as a more robust option</a:t>
            </a:r>
          </a:p>
          <a:p>
            <a:pPr lvl="1">
              <a:lnSpc>
                <a:spcPct val="120000"/>
              </a:lnSpc>
              <a:spcBef>
                <a:spcPts val="0"/>
              </a:spcBef>
            </a:pPr>
            <a:r>
              <a:rPr lang="en-US" sz="2000" dirty="0"/>
              <a:t>Creation of additional test ratio (RAT7) to edit input data for MOS1 creation</a:t>
            </a:r>
          </a:p>
          <a:p>
            <a:pPr lvl="1">
              <a:lnSpc>
                <a:spcPct val="120000"/>
              </a:lnSpc>
              <a:spcBef>
                <a:spcPts val="0"/>
              </a:spcBef>
            </a:pPr>
            <a:endParaRPr lang="en-US" sz="1600" dirty="0"/>
          </a:p>
          <a:p>
            <a:pPr lvl="1">
              <a:lnSpc>
                <a:spcPct val="120000"/>
              </a:lnSpc>
              <a:spcBef>
                <a:spcPts val="0"/>
              </a:spcBef>
            </a:pPr>
            <a:endParaRPr lang="en-US" sz="1600" dirty="0"/>
          </a:p>
        </p:txBody>
      </p:sp>
      <p:sp>
        <p:nvSpPr>
          <p:cNvPr id="5" name="Slide Number Placeholder 4">
            <a:extLst>
              <a:ext uri="{FF2B5EF4-FFF2-40B4-BE49-F238E27FC236}">
                <a16:creationId xmlns:a16="http://schemas.microsoft.com/office/drawing/2014/main" id="{D8BB07B0-3924-4A4D-8C95-AEF4947383B1}"/>
              </a:ext>
            </a:extLst>
          </p:cNvPr>
          <p:cNvSpPr>
            <a:spLocks noGrp="1"/>
          </p:cNvSpPr>
          <p:nvPr>
            <p:ph type="sldNum" sz="quarter" idx="12"/>
          </p:nvPr>
        </p:nvSpPr>
        <p:spPr/>
        <p:txBody>
          <a:bodyPr/>
          <a:lstStyle/>
          <a:p>
            <a:fld id="{FC63ECC8-719A-498E-B101-491B6A35558E}" type="slidenum">
              <a:rPr lang="en-US" smtClean="0"/>
              <a:t>23</a:t>
            </a:fld>
            <a:endParaRPr lang="en-US"/>
          </a:p>
        </p:txBody>
      </p:sp>
    </p:spTree>
    <p:extLst>
      <p:ext uri="{BB962C8B-B14F-4D97-AF65-F5344CB8AC3E}">
        <p14:creationId xmlns:p14="http://schemas.microsoft.com/office/powerpoint/2010/main" val="729699471"/>
      </p:ext>
    </p:extLst>
  </p:cSld>
  <p:clrMapOvr>
    <a:masterClrMapping/>
  </p:clrMapOvr>
  <mc:AlternateContent xmlns:mc="http://schemas.openxmlformats.org/markup-compatibility/2006" xmlns:p14="http://schemas.microsoft.com/office/powerpoint/2010/main">
    <mc:Choice Requires="p14">
      <p:transition spd="slow" p14:dur="2000" advTm="122491"/>
    </mc:Choice>
    <mc:Fallback xmlns="">
      <p:transition spd="slow" advTm="12249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9AAD-A1CE-4D0B-82B7-7CA0F8EA71DE}"/>
              </a:ext>
            </a:extLst>
          </p:cNvPr>
          <p:cNvSpPr>
            <a:spLocks noGrp="1"/>
          </p:cNvSpPr>
          <p:nvPr>
            <p:ph type="title"/>
          </p:nvPr>
        </p:nvSpPr>
        <p:spPr/>
        <p:txBody>
          <a:bodyPr>
            <a:normAutofit/>
          </a:bodyPr>
          <a:lstStyle/>
          <a:p>
            <a:pPr marL="0" marR="0">
              <a:lnSpc>
                <a:spcPct val="107000"/>
              </a:lnSpc>
              <a:spcBef>
                <a:spcPts val="0"/>
              </a:spcBef>
              <a:spcAft>
                <a:spcPts val="800"/>
              </a:spcAft>
            </a:pPr>
            <a:r>
              <a:rPr lang="en-US" sz="3600" b="1" cap="small" spc="25"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Acknowledgements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430E7F-95B4-496F-82BF-B218E8873CEB}"/>
              </a:ext>
            </a:extLst>
          </p:cNvPr>
          <p:cNvSpPr>
            <a:spLocks noGrp="1"/>
          </p:cNvSpPr>
          <p:nvPr>
            <p:ph idx="1"/>
          </p:nvPr>
        </p:nvSpPr>
        <p:spPr/>
        <p:txBody>
          <a:bodyPr>
            <a:normAutofit/>
          </a:bodyPr>
          <a:lstStyle/>
          <a:p>
            <a:pPr marL="0" marR="0" indent="0">
              <a:lnSpc>
                <a:spcPct val="107000"/>
              </a:lnSpc>
              <a:spcBef>
                <a:spcPts val="0"/>
              </a:spcBef>
              <a:spcAft>
                <a:spcPts val="800"/>
              </a:spcAft>
              <a:buNone/>
            </a:pPr>
            <a:endParaRPr lang="en-US" dirty="0">
              <a:latin typeface="+mj-lt"/>
              <a:ea typeface="Calibri" panose="020F0502020204030204" pitchFamily="34" charset="0"/>
            </a:endParaRPr>
          </a:p>
          <a:p>
            <a:pPr marL="0" marR="0" indent="0">
              <a:lnSpc>
                <a:spcPct val="107000"/>
              </a:lnSpc>
              <a:spcBef>
                <a:spcPts val="0"/>
              </a:spcBef>
              <a:spcAft>
                <a:spcPts val="800"/>
              </a:spcAft>
              <a:buNone/>
            </a:pPr>
            <a:endParaRPr lang="en-US" sz="1800" dirty="0">
              <a:solidFill>
                <a:srgbClr val="000000"/>
              </a:solidFill>
              <a:effectLst/>
              <a:latin typeface="+mj-lt"/>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2400" b="0" dirty="0">
                <a:solidFill>
                  <a:srgbClr val="000000"/>
                </a:solidFill>
                <a:effectLst/>
                <a:ea typeface="Calibri" panose="020F0502020204030204" pitchFamily="34" charset="0"/>
                <a:cs typeface="Times New Roman" panose="02020603050405020304" pitchFamily="18" charset="0"/>
              </a:rPr>
              <a:t>Thank you to everyone who helped during this entire research process, including James Burton, James Hunt</a:t>
            </a:r>
            <a:r>
              <a:rPr lang="en-US" sz="2400" b="0" dirty="0">
                <a:solidFill>
                  <a:srgbClr val="000000"/>
                </a:solidFill>
                <a:ea typeface="Calibri" panose="020F0502020204030204" pitchFamily="34" charset="0"/>
                <a:cs typeface="Times New Roman" panose="02020603050405020304" pitchFamily="18" charset="0"/>
              </a:rPr>
              <a:t>, Brandy Yarbrough </a:t>
            </a:r>
            <a:r>
              <a:rPr lang="en-US" sz="2400" b="0" dirty="0">
                <a:solidFill>
                  <a:srgbClr val="000000"/>
                </a:solidFill>
                <a:effectLst/>
                <a:ea typeface="Calibri" panose="020F0502020204030204" pitchFamily="34" charset="0"/>
                <a:cs typeface="Times New Roman" panose="02020603050405020304" pitchFamily="18" charset="0"/>
              </a:rPr>
              <a:t>and </a:t>
            </a:r>
            <a:r>
              <a:rPr lang="en-US" sz="2400" b="0" dirty="0">
                <a:solidFill>
                  <a:srgbClr val="000000"/>
                </a:solidFill>
                <a:ea typeface="Calibri" panose="020F0502020204030204" pitchFamily="34" charset="0"/>
                <a:cs typeface="Times New Roman" panose="02020603050405020304" pitchFamily="18" charset="0"/>
              </a:rPr>
              <a:t>Joseph Barth</a:t>
            </a:r>
            <a:r>
              <a:rPr lang="en-US" sz="2400" b="0" dirty="0">
                <a:solidFill>
                  <a:srgbClr val="000000"/>
                </a:solidFill>
                <a:effectLst/>
                <a:ea typeface="Calibri" panose="020F0502020204030204" pitchFamily="34" charset="0"/>
                <a:cs typeface="Times New Roman" panose="02020603050405020304" pitchFamily="18" charset="0"/>
              </a:rPr>
              <a:t>. This paper would not be possible without your knowledge, feedback, and support.</a:t>
            </a:r>
            <a:endParaRPr lang="en-US" sz="2400" b="0" dirty="0">
              <a:effectLst/>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707EFB5-9A52-4B0F-B539-747D9805CE6F}"/>
              </a:ext>
            </a:extLst>
          </p:cNvPr>
          <p:cNvSpPr>
            <a:spLocks noGrp="1"/>
          </p:cNvSpPr>
          <p:nvPr>
            <p:ph type="sldNum" sz="quarter" idx="12"/>
          </p:nvPr>
        </p:nvSpPr>
        <p:spPr/>
        <p:txBody>
          <a:bodyPr/>
          <a:lstStyle/>
          <a:p>
            <a:fld id="{FC63ECC8-719A-498E-B101-491B6A35558E}" type="slidenum">
              <a:rPr lang="en-US" smtClean="0"/>
              <a:t>24</a:t>
            </a:fld>
            <a:endParaRPr lang="en-US"/>
          </a:p>
        </p:txBody>
      </p:sp>
    </p:spTree>
    <p:extLst>
      <p:ext uri="{BB962C8B-B14F-4D97-AF65-F5344CB8AC3E}">
        <p14:creationId xmlns:p14="http://schemas.microsoft.com/office/powerpoint/2010/main" val="2972075482"/>
      </p:ext>
    </p:extLst>
  </p:cSld>
  <p:clrMapOvr>
    <a:masterClrMapping/>
  </p:clrMapOvr>
  <mc:AlternateContent xmlns:mc="http://schemas.openxmlformats.org/markup-compatibility/2006" xmlns:p14="http://schemas.microsoft.com/office/powerpoint/2010/main">
    <mc:Choice Requires="p14">
      <p:transition spd="slow" p14:dur="2000" advTm="6999"/>
    </mc:Choice>
    <mc:Fallback xmlns="">
      <p:transition spd="slow" advTm="699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E23CEF8-0A61-4AD5-B475-B5F4CF299C03}"/>
              </a:ext>
            </a:extLst>
          </p:cNvPr>
          <p:cNvSpPr>
            <a:spLocks noGrp="1"/>
          </p:cNvSpPr>
          <p:nvPr>
            <p:ph idx="1"/>
          </p:nvPr>
        </p:nvSpPr>
        <p:spPr>
          <a:xfrm>
            <a:off x="838200" y="2365829"/>
            <a:ext cx="10515600" cy="3811133"/>
          </a:xfrm>
        </p:spPr>
        <p:txBody>
          <a:bodyPr>
            <a:normAutofit/>
          </a:bodyPr>
          <a:lstStyle/>
          <a:p>
            <a:pPr marL="0" indent="0" algn="ctr">
              <a:lnSpc>
                <a:spcPct val="100000"/>
              </a:lnSpc>
              <a:buNone/>
            </a:pPr>
            <a:r>
              <a:rPr lang="en-US" sz="2400" dirty="0">
                <a:latin typeface="+mn-lt"/>
              </a:rPr>
              <a:t>For any further questions/comments/feedback, </a:t>
            </a:r>
          </a:p>
          <a:p>
            <a:pPr marL="0" indent="0" algn="ctr">
              <a:lnSpc>
                <a:spcPct val="100000"/>
              </a:lnSpc>
              <a:buNone/>
            </a:pPr>
            <a:r>
              <a:rPr lang="en-US" sz="2400" dirty="0">
                <a:latin typeface="+mn-lt"/>
              </a:rPr>
              <a:t>please contact the author at</a:t>
            </a:r>
          </a:p>
          <a:p>
            <a:pPr marL="0" indent="0" algn="ctr">
              <a:lnSpc>
                <a:spcPct val="100000"/>
              </a:lnSpc>
              <a:buNone/>
            </a:pPr>
            <a:endParaRPr lang="en-US" sz="2400" dirty="0">
              <a:latin typeface="+mn-lt"/>
            </a:endParaRPr>
          </a:p>
          <a:p>
            <a:pPr marL="0" indent="0" algn="ctr">
              <a:lnSpc>
                <a:spcPct val="100000"/>
              </a:lnSpc>
              <a:buNone/>
            </a:pPr>
            <a:r>
              <a:rPr lang="en-US" sz="2400" dirty="0">
                <a:latin typeface="+mn-lt"/>
              </a:rPr>
              <a:t>Kenishea.Donaldson@census.gov</a:t>
            </a:r>
          </a:p>
        </p:txBody>
      </p:sp>
      <p:sp>
        <p:nvSpPr>
          <p:cNvPr id="2" name="Slide Number Placeholder 1">
            <a:extLst>
              <a:ext uri="{FF2B5EF4-FFF2-40B4-BE49-F238E27FC236}">
                <a16:creationId xmlns:a16="http://schemas.microsoft.com/office/drawing/2014/main" id="{5629E1F2-6C3C-4F71-AC32-803F73902EEC}"/>
              </a:ext>
            </a:extLst>
          </p:cNvPr>
          <p:cNvSpPr>
            <a:spLocks noGrp="1"/>
          </p:cNvSpPr>
          <p:nvPr>
            <p:ph type="sldNum" sz="quarter" idx="12"/>
          </p:nvPr>
        </p:nvSpPr>
        <p:spPr/>
        <p:txBody>
          <a:bodyPr/>
          <a:lstStyle/>
          <a:p>
            <a:fld id="{FC63ECC8-719A-498E-B101-491B6A35558E}" type="slidenum">
              <a:rPr lang="en-US" smtClean="0"/>
              <a:t>25</a:t>
            </a:fld>
            <a:endParaRPr lang="en-US"/>
          </a:p>
        </p:txBody>
      </p:sp>
    </p:spTree>
    <p:extLst>
      <p:ext uri="{BB962C8B-B14F-4D97-AF65-F5344CB8AC3E}">
        <p14:creationId xmlns:p14="http://schemas.microsoft.com/office/powerpoint/2010/main" val="2117174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2654D-BA13-4A1C-8323-6D1E498D5184}"/>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745BCDC5-401D-4492-838C-103A6A89EA66}"/>
              </a:ext>
            </a:extLst>
          </p:cNvPr>
          <p:cNvSpPr>
            <a:spLocks noGrp="1"/>
          </p:cNvSpPr>
          <p:nvPr>
            <p:ph idx="1"/>
          </p:nvPr>
        </p:nvSpPr>
        <p:spPr>
          <a:xfrm>
            <a:off x="838201" y="2177142"/>
            <a:ext cx="10515599" cy="3520987"/>
          </a:xfrm>
        </p:spPr>
        <p:txBody>
          <a:bodyPr>
            <a:normAutofit/>
          </a:bodyPr>
          <a:lstStyle/>
          <a:p>
            <a:r>
              <a:rPr lang="en-US" dirty="0">
                <a:solidFill>
                  <a:srgbClr val="000000"/>
                </a:solidFill>
                <a:latin typeface="Calibri" panose="020F0502020204030204" pitchFamily="34" charset="0"/>
              </a:rPr>
              <a:t>The objective of this research is to improve</a:t>
            </a:r>
            <a:r>
              <a:rPr lang="en-US" b="0" i="0" dirty="0">
                <a:solidFill>
                  <a:srgbClr val="000000"/>
                </a:solidFill>
                <a:effectLst/>
                <a:latin typeface="Calibri" panose="020F0502020204030204" pitchFamily="34" charset="0"/>
              </a:rPr>
              <a:t> upon the methodology used to determine and validate </a:t>
            </a:r>
            <a:r>
              <a:rPr lang="en-US" b="0" i="0" dirty="0">
                <a:effectLst/>
                <a:latin typeface="Calibri" panose="020F0502020204030204" pitchFamily="34" charset="0"/>
              </a:rPr>
              <a:t>the measure of size estimates for employer</a:t>
            </a:r>
            <a:r>
              <a:rPr lang="en-US" b="0" dirty="0">
                <a:latin typeface="Calibri" panose="020F0502020204030204" pitchFamily="34" charset="0"/>
              </a:rPr>
              <a:t> establishments</a:t>
            </a:r>
            <a:r>
              <a:rPr lang="en-US" b="0" i="0" dirty="0">
                <a:effectLst/>
                <a:latin typeface="Calibri" panose="020F0502020204030204" pitchFamily="34" charset="0"/>
              </a:rPr>
              <a:t> in preparation for the next sample revision for select U.S. Census Bureau economic surveys</a:t>
            </a:r>
            <a:endParaRPr lang="en-US" sz="1800" dirty="0"/>
          </a:p>
          <a:p>
            <a:endParaRPr lang="en-US" dirty="0"/>
          </a:p>
        </p:txBody>
      </p:sp>
      <p:sp>
        <p:nvSpPr>
          <p:cNvPr id="5" name="Slide Number Placeholder 4">
            <a:extLst>
              <a:ext uri="{FF2B5EF4-FFF2-40B4-BE49-F238E27FC236}">
                <a16:creationId xmlns:a16="http://schemas.microsoft.com/office/drawing/2014/main" id="{AB582DF1-419A-435C-A031-63FE0F5DB6E6}"/>
              </a:ext>
            </a:extLst>
          </p:cNvPr>
          <p:cNvSpPr>
            <a:spLocks noGrp="1"/>
          </p:cNvSpPr>
          <p:nvPr>
            <p:ph type="sldNum" sz="quarter" idx="12"/>
          </p:nvPr>
        </p:nvSpPr>
        <p:spPr/>
        <p:txBody>
          <a:bodyPr/>
          <a:lstStyle/>
          <a:p>
            <a:fld id="{FC63ECC8-719A-498E-B101-491B6A35558E}" type="slidenum">
              <a:rPr lang="en-US" smtClean="0"/>
              <a:t>3</a:t>
            </a:fld>
            <a:endParaRPr lang="en-US"/>
          </a:p>
        </p:txBody>
      </p:sp>
    </p:spTree>
    <p:extLst>
      <p:ext uri="{BB962C8B-B14F-4D97-AF65-F5344CB8AC3E}">
        <p14:creationId xmlns:p14="http://schemas.microsoft.com/office/powerpoint/2010/main" val="1395417814"/>
      </p:ext>
    </p:extLst>
  </p:cSld>
  <p:clrMapOvr>
    <a:masterClrMapping/>
  </p:clrMapOvr>
  <mc:AlternateContent xmlns:mc="http://schemas.openxmlformats.org/markup-compatibility/2006" xmlns:p14="http://schemas.microsoft.com/office/powerpoint/2010/main">
    <mc:Choice Requires="p14">
      <p:transition spd="slow" p14:dur="2000" advTm="20606"/>
    </mc:Choice>
    <mc:Fallback xmlns="">
      <p:transition spd="slow" advTm="2060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8BCB-8C93-482F-A54B-EED28B4F7CC5}"/>
              </a:ext>
            </a:extLst>
          </p:cNvPr>
          <p:cNvSpPr>
            <a:spLocks noGrp="1"/>
          </p:cNvSpPr>
          <p:nvPr>
            <p:ph type="title"/>
          </p:nvPr>
        </p:nvSpPr>
        <p:spPr>
          <a:xfrm>
            <a:off x="838200" y="275478"/>
            <a:ext cx="10515600" cy="1325563"/>
          </a:xfrm>
        </p:spPr>
        <p:txBody>
          <a:bodyPr/>
          <a:lstStyle/>
          <a:p>
            <a:r>
              <a:rPr lang="en-US" dirty="0"/>
              <a:t>Terms to Remember </a:t>
            </a:r>
          </a:p>
        </p:txBody>
      </p:sp>
      <p:sp>
        <p:nvSpPr>
          <p:cNvPr id="3" name="Content Placeholder 2">
            <a:extLst>
              <a:ext uri="{FF2B5EF4-FFF2-40B4-BE49-F238E27FC236}">
                <a16:creationId xmlns:a16="http://schemas.microsoft.com/office/drawing/2014/main" id="{393D5BAF-B9A6-4AE5-886D-C66444D3F6B7}"/>
              </a:ext>
            </a:extLst>
          </p:cNvPr>
          <p:cNvSpPr>
            <a:spLocks noGrp="1"/>
          </p:cNvSpPr>
          <p:nvPr>
            <p:ph idx="1"/>
          </p:nvPr>
        </p:nvSpPr>
        <p:spPr>
          <a:xfrm>
            <a:off x="838200" y="1185862"/>
            <a:ext cx="11031071" cy="4486275"/>
          </a:xfrm>
        </p:spPr>
        <p:txBody>
          <a:bodyPr>
            <a:normAutofit/>
          </a:bodyPr>
          <a:lstStyle/>
          <a:p>
            <a:pPr>
              <a:spcBef>
                <a:spcPts val="0"/>
              </a:spcBef>
            </a:pPr>
            <a:endParaRPr lang="en-US" sz="1600" dirty="0"/>
          </a:p>
          <a:p>
            <a:pPr>
              <a:spcBef>
                <a:spcPts val="0"/>
              </a:spcBef>
            </a:pPr>
            <a:r>
              <a:rPr lang="en-US" dirty="0"/>
              <a:t>Business Sample Revision (BSR)</a:t>
            </a:r>
          </a:p>
          <a:p>
            <a:pPr lvl="1">
              <a:spcBef>
                <a:spcPts val="0"/>
              </a:spcBef>
            </a:pPr>
            <a:r>
              <a:rPr lang="en-US" dirty="0"/>
              <a:t>Follows completion of the U.S. Census Bureau’s Economic Census</a:t>
            </a:r>
          </a:p>
          <a:p>
            <a:pPr lvl="1">
              <a:spcBef>
                <a:spcPts val="0"/>
              </a:spcBef>
            </a:pPr>
            <a:r>
              <a:rPr lang="en-US" dirty="0"/>
              <a:t>Sample is reselected </a:t>
            </a:r>
          </a:p>
          <a:p>
            <a:pPr lvl="2">
              <a:spcBef>
                <a:spcPts val="0"/>
              </a:spcBef>
            </a:pPr>
            <a:r>
              <a:rPr lang="en-US" sz="2400" dirty="0"/>
              <a:t>Monthly, quarterly and annual Retail, Wholesale and Service surveys</a:t>
            </a:r>
          </a:p>
          <a:p>
            <a:pPr lvl="1">
              <a:spcBef>
                <a:spcPts val="0"/>
              </a:spcBef>
            </a:pPr>
            <a:endParaRPr lang="en-US" sz="1800" dirty="0"/>
          </a:p>
          <a:p>
            <a:pPr>
              <a:spcBef>
                <a:spcPts val="0"/>
              </a:spcBef>
            </a:pPr>
            <a:r>
              <a:rPr lang="en-US" dirty="0"/>
              <a:t>Business Register (BR)</a:t>
            </a:r>
          </a:p>
          <a:p>
            <a:pPr lvl="1">
              <a:spcBef>
                <a:spcPts val="0"/>
              </a:spcBef>
            </a:pPr>
            <a:r>
              <a:rPr lang="en-US" dirty="0"/>
              <a:t>Database of domestic businesses and establishments </a:t>
            </a:r>
          </a:p>
          <a:p>
            <a:pPr lvl="1">
              <a:spcBef>
                <a:spcPts val="0"/>
              </a:spcBef>
            </a:pPr>
            <a:r>
              <a:rPr lang="en-US" dirty="0"/>
              <a:t>Compilation of data from censuses, surveys, and administrative records </a:t>
            </a:r>
          </a:p>
          <a:p>
            <a:pPr lvl="1">
              <a:spcBef>
                <a:spcPts val="0"/>
              </a:spcBef>
            </a:pPr>
            <a:r>
              <a:rPr lang="en-US" dirty="0"/>
              <a:t>Contains data at the establishment, EIN, and enterprise/firm/company level</a:t>
            </a:r>
          </a:p>
          <a:p>
            <a:pPr lvl="2">
              <a:spcBef>
                <a:spcPts val="0"/>
              </a:spcBef>
            </a:pPr>
            <a:r>
              <a:rPr lang="en-US" dirty="0"/>
              <a:t>Singleunit establishment</a:t>
            </a:r>
          </a:p>
          <a:p>
            <a:pPr lvl="2">
              <a:spcBef>
                <a:spcPts val="0"/>
              </a:spcBef>
            </a:pPr>
            <a:r>
              <a:rPr lang="en-US" dirty="0"/>
              <a:t>Multiunit establishment</a:t>
            </a:r>
          </a:p>
        </p:txBody>
      </p:sp>
      <p:sp>
        <p:nvSpPr>
          <p:cNvPr id="5" name="Slide Number Placeholder 4">
            <a:extLst>
              <a:ext uri="{FF2B5EF4-FFF2-40B4-BE49-F238E27FC236}">
                <a16:creationId xmlns:a16="http://schemas.microsoft.com/office/drawing/2014/main" id="{C70D286E-C2A8-49E8-B5BC-3CB8A07429BE}"/>
              </a:ext>
            </a:extLst>
          </p:cNvPr>
          <p:cNvSpPr>
            <a:spLocks noGrp="1"/>
          </p:cNvSpPr>
          <p:nvPr>
            <p:ph type="sldNum" sz="quarter" idx="12"/>
          </p:nvPr>
        </p:nvSpPr>
        <p:spPr/>
        <p:txBody>
          <a:bodyPr/>
          <a:lstStyle/>
          <a:p>
            <a:fld id="{FC63ECC8-719A-498E-B101-491B6A35558E}" type="slidenum">
              <a:rPr lang="en-US" smtClean="0"/>
              <a:t>4</a:t>
            </a:fld>
            <a:endParaRPr lang="en-US"/>
          </a:p>
        </p:txBody>
      </p:sp>
    </p:spTree>
    <p:extLst>
      <p:ext uri="{BB962C8B-B14F-4D97-AF65-F5344CB8AC3E}">
        <p14:creationId xmlns:p14="http://schemas.microsoft.com/office/powerpoint/2010/main" val="807961434"/>
      </p:ext>
    </p:extLst>
  </p:cSld>
  <p:clrMapOvr>
    <a:masterClrMapping/>
  </p:clrMapOvr>
  <mc:AlternateContent xmlns:mc="http://schemas.openxmlformats.org/markup-compatibility/2006" xmlns:p14="http://schemas.microsoft.com/office/powerpoint/2010/main">
    <mc:Choice Requires="p14">
      <p:transition spd="slow" p14:dur="2000" advTm="54626"/>
    </mc:Choice>
    <mc:Fallback xmlns="">
      <p:transition spd="slow" advTm="5462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9429-D617-461B-BB33-9E13A2C23015}"/>
              </a:ext>
            </a:extLst>
          </p:cNvPr>
          <p:cNvSpPr>
            <a:spLocks noGrp="1"/>
          </p:cNvSpPr>
          <p:nvPr>
            <p:ph type="title"/>
          </p:nvPr>
        </p:nvSpPr>
        <p:spPr/>
        <p:txBody>
          <a:bodyPr/>
          <a:lstStyle/>
          <a:p>
            <a:r>
              <a:rPr lang="en-US" dirty="0"/>
              <a:t>Terms to Remember</a:t>
            </a:r>
          </a:p>
        </p:txBody>
      </p:sp>
      <p:sp>
        <p:nvSpPr>
          <p:cNvPr id="3" name="Content Placeholder 2">
            <a:extLst>
              <a:ext uri="{FF2B5EF4-FFF2-40B4-BE49-F238E27FC236}">
                <a16:creationId xmlns:a16="http://schemas.microsoft.com/office/drawing/2014/main" id="{0680D7DD-5CE5-4CF0-89DF-9612F007639E}"/>
              </a:ext>
            </a:extLst>
          </p:cNvPr>
          <p:cNvSpPr>
            <a:spLocks noGrp="1"/>
          </p:cNvSpPr>
          <p:nvPr>
            <p:ph idx="1"/>
          </p:nvPr>
        </p:nvSpPr>
        <p:spPr/>
        <p:txBody>
          <a:bodyPr>
            <a:normAutofit/>
          </a:bodyPr>
          <a:lstStyle/>
          <a:p>
            <a:pPr>
              <a:lnSpc>
                <a:spcPct val="110000"/>
              </a:lnSpc>
              <a:spcBef>
                <a:spcPts val="0"/>
              </a:spcBef>
            </a:pPr>
            <a:r>
              <a:rPr lang="en-US" sz="2800" dirty="0"/>
              <a:t>Universe Extraction (UE)</a:t>
            </a:r>
          </a:p>
          <a:p>
            <a:pPr marL="742950" lvl="2" indent="-285750">
              <a:lnSpc>
                <a:spcPct val="110000"/>
              </a:lnSpc>
              <a:spcBef>
                <a:spcPts val="0"/>
              </a:spcBef>
            </a:pPr>
            <a:r>
              <a:rPr lang="en-US" sz="2400" dirty="0"/>
              <a:t>Process used to build a frame of all in-scope establishments </a:t>
            </a:r>
          </a:p>
          <a:p>
            <a:pPr marL="742950" lvl="2" indent="-285750">
              <a:lnSpc>
                <a:spcPct val="110000"/>
              </a:lnSpc>
              <a:spcBef>
                <a:spcPts val="0"/>
              </a:spcBef>
            </a:pPr>
            <a:r>
              <a:rPr lang="en-US" sz="2400" dirty="0"/>
              <a:t>Economic Census and BR data used to determine revenue Measure of Size (MOS) for each establishment </a:t>
            </a:r>
          </a:p>
          <a:p>
            <a:pPr marL="742950" lvl="2" indent="-285750">
              <a:lnSpc>
                <a:spcPct val="110000"/>
              </a:lnSpc>
              <a:spcBef>
                <a:spcPts val="0"/>
              </a:spcBef>
            </a:pPr>
            <a:r>
              <a:rPr lang="en-US" sz="2400" dirty="0"/>
              <a:t>Run edits on the establishment data used in MOS calculation to define impact on the sample size </a:t>
            </a:r>
          </a:p>
        </p:txBody>
      </p:sp>
      <p:sp>
        <p:nvSpPr>
          <p:cNvPr id="5" name="Slide Number Placeholder 4">
            <a:extLst>
              <a:ext uri="{FF2B5EF4-FFF2-40B4-BE49-F238E27FC236}">
                <a16:creationId xmlns:a16="http://schemas.microsoft.com/office/drawing/2014/main" id="{7510AD59-5C6E-41C5-BC09-508B0530019A}"/>
              </a:ext>
            </a:extLst>
          </p:cNvPr>
          <p:cNvSpPr>
            <a:spLocks noGrp="1"/>
          </p:cNvSpPr>
          <p:nvPr>
            <p:ph type="sldNum" sz="quarter" idx="12"/>
          </p:nvPr>
        </p:nvSpPr>
        <p:spPr/>
        <p:txBody>
          <a:bodyPr/>
          <a:lstStyle/>
          <a:p>
            <a:fld id="{FC63ECC8-719A-498E-B101-491B6A35558E}" type="slidenum">
              <a:rPr lang="en-US" smtClean="0"/>
              <a:t>5</a:t>
            </a:fld>
            <a:endParaRPr lang="en-US"/>
          </a:p>
        </p:txBody>
      </p:sp>
    </p:spTree>
    <p:extLst>
      <p:ext uri="{BB962C8B-B14F-4D97-AF65-F5344CB8AC3E}">
        <p14:creationId xmlns:p14="http://schemas.microsoft.com/office/powerpoint/2010/main" val="2013553683"/>
      </p:ext>
    </p:extLst>
  </p:cSld>
  <p:clrMapOvr>
    <a:masterClrMapping/>
  </p:clrMapOvr>
  <mc:AlternateContent xmlns:mc="http://schemas.openxmlformats.org/markup-compatibility/2006" xmlns:p14="http://schemas.microsoft.com/office/powerpoint/2010/main">
    <mc:Choice Requires="p14">
      <p:transition spd="slow" p14:dur="2000" advTm="46084"/>
    </mc:Choice>
    <mc:Fallback xmlns="">
      <p:transition spd="slow" advTm="4608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528E-B788-431A-849B-E8C2A5BE7387}"/>
              </a:ext>
            </a:extLst>
          </p:cNvPr>
          <p:cNvSpPr>
            <a:spLocks noGrp="1"/>
          </p:cNvSpPr>
          <p:nvPr>
            <p:ph type="title"/>
          </p:nvPr>
        </p:nvSpPr>
        <p:spPr>
          <a:xfrm>
            <a:off x="667512" y="709387"/>
            <a:ext cx="10707189" cy="1043494"/>
          </a:xfrm>
        </p:spPr>
        <p:txBody>
          <a:bodyPr/>
          <a:lstStyle/>
          <a:p>
            <a:r>
              <a:rPr lang="en-US" dirty="0" err="1"/>
              <a:t>Gimme</a:t>
            </a:r>
            <a:r>
              <a:rPr lang="en-US" dirty="0"/>
              <a:t> All Your Money…Data</a:t>
            </a:r>
          </a:p>
        </p:txBody>
      </p:sp>
      <p:sp>
        <p:nvSpPr>
          <p:cNvPr id="3" name="Content Placeholder 2">
            <a:extLst>
              <a:ext uri="{FF2B5EF4-FFF2-40B4-BE49-F238E27FC236}">
                <a16:creationId xmlns:a16="http://schemas.microsoft.com/office/drawing/2014/main" id="{8E3BADF5-8C42-4439-B7E2-6549676E50DD}"/>
              </a:ext>
            </a:extLst>
          </p:cNvPr>
          <p:cNvSpPr>
            <a:spLocks noGrp="1"/>
          </p:cNvSpPr>
          <p:nvPr>
            <p:ph idx="1"/>
          </p:nvPr>
        </p:nvSpPr>
        <p:spPr>
          <a:xfrm>
            <a:off x="838200" y="2063977"/>
            <a:ext cx="10515600" cy="2789871"/>
          </a:xfrm>
        </p:spPr>
        <p:txBody>
          <a:bodyPr>
            <a:noAutofit/>
          </a:bodyPr>
          <a:lstStyle/>
          <a:p>
            <a:pPr>
              <a:spcBef>
                <a:spcPts val="0"/>
              </a:spcBef>
            </a:pPr>
            <a:r>
              <a:rPr lang="en-US" sz="2400" dirty="0"/>
              <a:t>Universe Extraction creates universe of all ‘in-scope’ establishments which may be selected </a:t>
            </a:r>
          </a:p>
          <a:p>
            <a:pPr>
              <a:spcBef>
                <a:spcPts val="0"/>
              </a:spcBef>
            </a:pPr>
            <a:endParaRPr lang="en-US" sz="2400" i="1" dirty="0"/>
          </a:p>
          <a:p>
            <a:pPr>
              <a:spcBef>
                <a:spcPts val="0"/>
              </a:spcBef>
            </a:pPr>
            <a:r>
              <a:rPr lang="en-US" sz="2400" dirty="0"/>
              <a:t>Pulling current data from the BR</a:t>
            </a:r>
          </a:p>
          <a:p>
            <a:pPr marL="742950" lvl="2" indent="-285750">
              <a:spcBef>
                <a:spcPts val="0"/>
              </a:spcBef>
            </a:pPr>
            <a:r>
              <a:rPr lang="en-US" sz="2200" dirty="0"/>
              <a:t>BIRTHDAY (month, day, year) establishment became active</a:t>
            </a:r>
          </a:p>
          <a:p>
            <a:pPr marL="742950" lvl="2" indent="-285750">
              <a:spcBef>
                <a:spcPts val="0"/>
              </a:spcBef>
            </a:pPr>
            <a:r>
              <a:rPr lang="en-US" sz="2200" dirty="0"/>
              <a:t>Receipts and payroll from the Economic Census </a:t>
            </a:r>
          </a:p>
          <a:p>
            <a:pPr marL="742950" lvl="2" indent="-285750">
              <a:spcBef>
                <a:spcPts val="0"/>
              </a:spcBef>
            </a:pPr>
            <a:r>
              <a:rPr lang="en-US" sz="2200" dirty="0"/>
              <a:t>Administrative receipts and payroll (most recent 3 years)</a:t>
            </a:r>
          </a:p>
          <a:p>
            <a:pPr marL="457200" lvl="1" indent="0">
              <a:spcBef>
                <a:spcPts val="0"/>
              </a:spcBef>
              <a:buNone/>
            </a:pPr>
            <a:endParaRPr lang="en-US" sz="1800" dirty="0"/>
          </a:p>
          <a:p>
            <a:pPr>
              <a:spcBef>
                <a:spcPts val="0"/>
              </a:spcBef>
            </a:pPr>
            <a:endParaRPr lang="en-US" dirty="0"/>
          </a:p>
          <a:p>
            <a:pPr marL="0" indent="0">
              <a:spcBef>
                <a:spcPts val="0"/>
              </a:spcBef>
              <a:buNone/>
            </a:pPr>
            <a:endParaRPr lang="en-US" dirty="0"/>
          </a:p>
        </p:txBody>
      </p:sp>
      <p:sp>
        <p:nvSpPr>
          <p:cNvPr id="4" name="Rectangle 3">
            <a:extLst>
              <a:ext uri="{FF2B5EF4-FFF2-40B4-BE49-F238E27FC236}">
                <a16:creationId xmlns:a16="http://schemas.microsoft.com/office/drawing/2014/main" id="{F026ABDB-D40F-4F6E-86E2-97EEC329C083}"/>
              </a:ext>
            </a:extLst>
          </p:cNvPr>
          <p:cNvSpPr/>
          <p:nvPr/>
        </p:nvSpPr>
        <p:spPr>
          <a:xfrm>
            <a:off x="4888281" y="4709757"/>
            <a:ext cx="2415438" cy="954107"/>
          </a:xfrm>
          <a:prstGeom prst="rect">
            <a:avLst/>
          </a:prstGeom>
          <a:noFill/>
        </p:spPr>
        <p:txBody>
          <a:bodyPr wrap="square" lIns="91440" tIns="45720" rIns="91440" bIns="45720">
            <a:spAutoFit/>
          </a:bodyPr>
          <a:lstStyle/>
          <a:p>
            <a:pPr algn="ctr"/>
            <a:r>
              <a:rPr lang="en-US" sz="2800" b="1" i="1" dirty="0">
                <a:ln w="22225">
                  <a:solidFill>
                    <a:schemeClr val="accent2"/>
                  </a:solidFill>
                  <a:prstDash val="solid"/>
                </a:ln>
                <a:solidFill>
                  <a:schemeClr val="accent2">
                    <a:lumMod val="40000"/>
                    <a:lumOff val="60000"/>
                  </a:schemeClr>
                </a:solidFill>
              </a:rPr>
              <a:t>‘in-scope’</a:t>
            </a:r>
          </a:p>
          <a:p>
            <a:pPr algn="ctr"/>
            <a:r>
              <a:rPr lang="en-US" sz="2800" b="1" i="1" dirty="0">
                <a:ln w="22225">
                  <a:solidFill>
                    <a:schemeClr val="accent2"/>
                  </a:solidFill>
                  <a:prstDash val="solid"/>
                </a:ln>
                <a:solidFill>
                  <a:schemeClr val="accent2">
                    <a:lumMod val="40000"/>
                    <a:lumOff val="60000"/>
                  </a:schemeClr>
                </a:solidFill>
              </a:rPr>
              <a:t>establishment</a:t>
            </a:r>
            <a:endParaRPr lang="en-US" sz="2800" b="1" i="1" cap="none" spc="0" dirty="0">
              <a:ln w="22225">
                <a:solidFill>
                  <a:schemeClr val="accent2"/>
                </a:solidFill>
                <a:prstDash val="solid"/>
              </a:ln>
              <a:solidFill>
                <a:schemeClr val="accent2">
                  <a:lumMod val="40000"/>
                  <a:lumOff val="60000"/>
                </a:schemeClr>
              </a:solidFill>
              <a:effectLst/>
            </a:endParaRPr>
          </a:p>
        </p:txBody>
      </p:sp>
      <p:sp>
        <p:nvSpPr>
          <p:cNvPr id="6" name="Rectangle 5">
            <a:extLst>
              <a:ext uri="{FF2B5EF4-FFF2-40B4-BE49-F238E27FC236}">
                <a16:creationId xmlns:a16="http://schemas.microsoft.com/office/drawing/2014/main" id="{521888E6-E521-47EE-B131-D56A6775274C}"/>
              </a:ext>
            </a:extLst>
          </p:cNvPr>
          <p:cNvSpPr/>
          <p:nvPr/>
        </p:nvSpPr>
        <p:spPr>
          <a:xfrm>
            <a:off x="1018263" y="4853848"/>
            <a:ext cx="1162498" cy="1015663"/>
          </a:xfrm>
          <a:prstGeom prst="rect">
            <a:avLst/>
          </a:prstGeom>
          <a:noFill/>
        </p:spPr>
        <p:txBody>
          <a:bodyPr wrap="none" lIns="91440" tIns="45720" rIns="91440" bIns="45720">
            <a:spAutoFit/>
          </a:bodyPr>
          <a:lstStyle/>
          <a:p>
            <a:pPr algn="ctr"/>
            <a:r>
              <a:rPr lang="en-US" sz="2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Business </a:t>
            </a:r>
          </a:p>
          <a:p>
            <a:pPr algn="ctr"/>
            <a:r>
              <a:rPr lang="en-US" sz="2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Register</a:t>
            </a:r>
          </a:p>
          <a:p>
            <a:pPr algn="ctr"/>
            <a:r>
              <a:rPr lang="en-US" sz="2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(BR)</a:t>
            </a:r>
            <a:endParaRPr lang="en-US" sz="2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 name="Rectangle 6">
            <a:extLst>
              <a:ext uri="{FF2B5EF4-FFF2-40B4-BE49-F238E27FC236}">
                <a16:creationId xmlns:a16="http://schemas.microsoft.com/office/drawing/2014/main" id="{F3DDC369-1786-409C-BFB7-11458432C70C}"/>
              </a:ext>
            </a:extLst>
          </p:cNvPr>
          <p:cNvSpPr/>
          <p:nvPr/>
        </p:nvSpPr>
        <p:spPr>
          <a:xfrm>
            <a:off x="9896184" y="4832867"/>
            <a:ext cx="1162498" cy="707886"/>
          </a:xfrm>
          <a:prstGeom prst="rect">
            <a:avLst/>
          </a:prstGeom>
          <a:noFill/>
        </p:spPr>
        <p:txBody>
          <a:bodyPr wrap="square" lIns="91440" tIns="45720" rIns="91440" bIns="45720">
            <a:spAutoFit/>
          </a:bodyPr>
          <a:lstStyle/>
          <a:p>
            <a:pPr algn="ctr"/>
            <a:r>
              <a:rPr lang="en-US" sz="2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UE Frame</a:t>
            </a:r>
          </a:p>
        </p:txBody>
      </p:sp>
      <p:sp>
        <p:nvSpPr>
          <p:cNvPr id="9" name="Rectangle 8">
            <a:extLst>
              <a:ext uri="{FF2B5EF4-FFF2-40B4-BE49-F238E27FC236}">
                <a16:creationId xmlns:a16="http://schemas.microsoft.com/office/drawing/2014/main" id="{EFE0B84E-D67E-4359-A39C-FD9CB8DB3046}"/>
              </a:ext>
            </a:extLst>
          </p:cNvPr>
          <p:cNvSpPr/>
          <p:nvPr/>
        </p:nvSpPr>
        <p:spPr>
          <a:xfrm>
            <a:off x="266184" y="4542752"/>
            <a:ext cx="1144032" cy="369332"/>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b="1" cap="none" spc="0" dirty="0">
                <a:ln/>
                <a:solidFill>
                  <a:schemeClr val="accent4"/>
                </a:solidFill>
                <a:effectLst/>
              </a:rPr>
              <a:t>BIRTHDAY</a:t>
            </a:r>
          </a:p>
        </p:txBody>
      </p:sp>
      <p:sp>
        <p:nvSpPr>
          <p:cNvPr id="11" name="Rectangle 10">
            <a:extLst>
              <a:ext uri="{FF2B5EF4-FFF2-40B4-BE49-F238E27FC236}">
                <a16:creationId xmlns:a16="http://schemas.microsoft.com/office/drawing/2014/main" id="{B997A37B-FB1B-4F6C-BE66-71A6C31B7DF3}"/>
              </a:ext>
            </a:extLst>
          </p:cNvPr>
          <p:cNvSpPr/>
          <p:nvPr/>
        </p:nvSpPr>
        <p:spPr>
          <a:xfrm>
            <a:off x="2034499" y="5466472"/>
            <a:ext cx="1460346"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600" b="1" cap="none" spc="0" dirty="0">
                <a:ln/>
                <a:solidFill>
                  <a:schemeClr val="accent4"/>
                </a:solidFill>
                <a:effectLst/>
              </a:rPr>
              <a:t>2012 Econ Census Data </a:t>
            </a:r>
          </a:p>
        </p:txBody>
      </p:sp>
      <p:sp>
        <p:nvSpPr>
          <p:cNvPr id="12" name="Rectangle 11">
            <a:extLst>
              <a:ext uri="{FF2B5EF4-FFF2-40B4-BE49-F238E27FC236}">
                <a16:creationId xmlns:a16="http://schemas.microsoft.com/office/drawing/2014/main" id="{2D1D8579-E48A-4B5F-9302-039287FC4923}"/>
              </a:ext>
            </a:extLst>
          </p:cNvPr>
          <p:cNvSpPr/>
          <p:nvPr/>
        </p:nvSpPr>
        <p:spPr>
          <a:xfrm>
            <a:off x="2030008" y="4727936"/>
            <a:ext cx="1528298"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600" b="1" cap="none" spc="0" dirty="0">
                <a:ln/>
                <a:solidFill>
                  <a:schemeClr val="accent4"/>
                </a:solidFill>
                <a:effectLst/>
              </a:rPr>
              <a:t>Admin Receipts &amp; Payroll</a:t>
            </a:r>
          </a:p>
        </p:txBody>
      </p:sp>
      <p:sp>
        <p:nvSpPr>
          <p:cNvPr id="13" name="TextBox 12">
            <a:extLst>
              <a:ext uri="{FF2B5EF4-FFF2-40B4-BE49-F238E27FC236}">
                <a16:creationId xmlns:a16="http://schemas.microsoft.com/office/drawing/2014/main" id="{ABE7A31D-DDF3-42C5-8CB8-7CEDE7707FD7}"/>
              </a:ext>
            </a:extLst>
          </p:cNvPr>
          <p:cNvSpPr txBox="1"/>
          <p:nvPr/>
        </p:nvSpPr>
        <p:spPr>
          <a:xfrm>
            <a:off x="10477433" y="5558258"/>
            <a:ext cx="1126273" cy="738664"/>
          </a:xfrm>
          <a:prstGeom prst="rect">
            <a:avLst/>
          </a:prstGeom>
          <a:noFill/>
        </p:spPr>
        <p:txBody>
          <a:bodyPr wrap="square" rtlCol="0">
            <a:spAutoFit/>
          </a:bodyPr>
          <a:lstStyle/>
          <a:p>
            <a:pPr algn="ctr"/>
            <a:r>
              <a:rPr lang="en-US" sz="1400" b="1" dirty="0">
                <a:ln/>
                <a:solidFill>
                  <a:schemeClr val="accent4"/>
                </a:solidFill>
              </a:rPr>
              <a:t>Annualized</a:t>
            </a:r>
          </a:p>
          <a:p>
            <a:pPr algn="ctr"/>
            <a:r>
              <a:rPr lang="en-US" sz="1400" b="1" dirty="0">
                <a:ln/>
                <a:solidFill>
                  <a:schemeClr val="accent4"/>
                </a:solidFill>
              </a:rPr>
              <a:t> 2012 Econ Census Data</a:t>
            </a:r>
          </a:p>
        </p:txBody>
      </p:sp>
      <p:sp>
        <p:nvSpPr>
          <p:cNvPr id="14" name="TextBox 13">
            <a:extLst>
              <a:ext uri="{FF2B5EF4-FFF2-40B4-BE49-F238E27FC236}">
                <a16:creationId xmlns:a16="http://schemas.microsoft.com/office/drawing/2014/main" id="{B85A236C-48B7-4138-B25E-703B2B46D03F}"/>
              </a:ext>
            </a:extLst>
          </p:cNvPr>
          <p:cNvSpPr txBox="1"/>
          <p:nvPr/>
        </p:nvSpPr>
        <p:spPr>
          <a:xfrm>
            <a:off x="9033572" y="5540753"/>
            <a:ext cx="1020890" cy="954107"/>
          </a:xfrm>
          <a:prstGeom prst="rect">
            <a:avLst/>
          </a:prstGeom>
          <a:noFill/>
        </p:spPr>
        <p:txBody>
          <a:bodyPr wrap="square" rtlCol="0">
            <a:spAutoFit/>
          </a:bodyPr>
          <a:lstStyle/>
          <a:p>
            <a:pPr algn="ctr"/>
            <a:r>
              <a:rPr lang="en-US" sz="1400" b="1" dirty="0">
                <a:ln/>
                <a:solidFill>
                  <a:schemeClr val="accent4"/>
                </a:solidFill>
              </a:rPr>
              <a:t>Annualized</a:t>
            </a:r>
          </a:p>
          <a:p>
            <a:pPr algn="ctr"/>
            <a:r>
              <a:rPr lang="en-US" sz="1400" b="1" dirty="0">
                <a:ln/>
                <a:solidFill>
                  <a:schemeClr val="accent4"/>
                </a:solidFill>
              </a:rPr>
              <a:t>Admin Receipts &amp; Payroll</a:t>
            </a:r>
          </a:p>
        </p:txBody>
      </p:sp>
      <p:sp>
        <p:nvSpPr>
          <p:cNvPr id="21" name="Slide Number Placeholder 20">
            <a:extLst>
              <a:ext uri="{FF2B5EF4-FFF2-40B4-BE49-F238E27FC236}">
                <a16:creationId xmlns:a16="http://schemas.microsoft.com/office/drawing/2014/main" id="{89ED12C0-7C3C-412C-ACAE-D29E525A1700}"/>
              </a:ext>
            </a:extLst>
          </p:cNvPr>
          <p:cNvSpPr>
            <a:spLocks noGrp="1"/>
          </p:cNvSpPr>
          <p:nvPr>
            <p:ph type="sldNum" sz="quarter" idx="12"/>
          </p:nvPr>
        </p:nvSpPr>
        <p:spPr>
          <a:xfrm>
            <a:off x="8610600" y="6358763"/>
            <a:ext cx="2743200" cy="365125"/>
          </a:xfrm>
        </p:spPr>
        <p:txBody>
          <a:bodyPr/>
          <a:lstStyle/>
          <a:p>
            <a:fld id="{FC63ECC8-719A-498E-B101-491B6A35558E}" type="slidenum">
              <a:rPr lang="en-US" smtClean="0"/>
              <a:t>6</a:t>
            </a:fld>
            <a:endParaRPr lang="en-US"/>
          </a:p>
        </p:txBody>
      </p:sp>
    </p:spTree>
    <p:custDataLst>
      <p:tags r:id="rId1"/>
    </p:custDataLst>
    <p:extLst>
      <p:ext uri="{BB962C8B-B14F-4D97-AF65-F5344CB8AC3E}">
        <p14:creationId xmlns:p14="http://schemas.microsoft.com/office/powerpoint/2010/main" val="822790016"/>
      </p:ext>
    </p:extLst>
  </p:cSld>
  <p:clrMapOvr>
    <a:masterClrMapping/>
  </p:clrMapOvr>
  <mc:AlternateContent xmlns:mc="http://schemas.openxmlformats.org/markup-compatibility/2006" xmlns:p14="http://schemas.microsoft.com/office/powerpoint/2010/main">
    <mc:Choice Requires="p14">
      <p:transition spd="slow" p14:dur="2000" advTm="54476"/>
    </mc:Choice>
    <mc:Fallback xmlns="">
      <p:transition spd="slow" advTm="544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6" presetClass="entr" presetSubtype="16"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ircle(in)">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
                                        <p:tgtEl>
                                          <p:spTgt spid="3">
                                            <p:txEl>
                                              <p:pRg st="3" end="3"/>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6" presetClass="entr" presetSubtype="21"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arn(inVertic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childTnLst>
                                </p:cTn>
                              </p:par>
                              <p:par>
                                <p:cTn id="38" presetID="16" presetClass="entr" presetSubtype="21"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arn(inVertical)">
                                      <p:cBhvr>
                                        <p:cTn id="40" dur="500"/>
                                        <p:tgtEl>
                                          <p:spTgt spid="12"/>
                                        </p:tgtEl>
                                      </p:cBhvr>
                                    </p:animEffect>
                                  </p:childTnLst>
                                </p:cTn>
                              </p:par>
                            </p:childTnLst>
                          </p:cTn>
                        </p:par>
                        <p:par>
                          <p:cTn id="41" fill="hold">
                            <p:stCondLst>
                              <p:cond delay="500"/>
                            </p:stCondLst>
                            <p:childTnLst>
                              <p:par>
                                <p:cTn id="42" presetID="63" presetClass="path" presetSubtype="0" accel="50000" decel="50000" fill="hold" grpId="1" nodeType="afterEffect">
                                  <p:stCondLst>
                                    <p:cond delay="4500"/>
                                  </p:stCondLst>
                                  <p:childTnLst>
                                    <p:animMotion origin="layout" path="M 1.38778E-17 0.00834 L 0.86419 0.06389 " pathEditMode="relative" rAng="0" ptsTypes="AA">
                                      <p:cBhvr>
                                        <p:cTn id="43" dur="3000" fill="hold"/>
                                        <p:tgtEl>
                                          <p:spTgt spid="9"/>
                                        </p:tgtEl>
                                        <p:attrNameLst>
                                          <p:attrName>ppt_x</p:attrName>
                                          <p:attrName>ppt_y</p:attrName>
                                        </p:attrNameLst>
                                      </p:cBhvr>
                                      <p:rCtr x="43203" y="2778"/>
                                    </p:animMotion>
                                  </p:childTnLst>
                                </p:cTn>
                              </p:par>
                              <p:par>
                                <p:cTn id="44" presetID="63" presetClass="path" presetSubtype="0" accel="50000" decel="50000" fill="hold" grpId="1" nodeType="withEffect">
                                  <p:stCondLst>
                                    <p:cond delay="4500"/>
                                  </p:stCondLst>
                                  <p:childTnLst>
                                    <p:animMotion origin="layout" path="M -0.02239 -3.33333E-6 L 0.55026 -0.06504 " pathEditMode="relative" rAng="0" ptsTypes="AA">
                                      <p:cBhvr>
                                        <p:cTn id="45" dur="3000" fill="hold"/>
                                        <p:tgtEl>
                                          <p:spTgt spid="11"/>
                                        </p:tgtEl>
                                        <p:attrNameLst>
                                          <p:attrName>ppt_x</p:attrName>
                                          <p:attrName>ppt_y</p:attrName>
                                        </p:attrNameLst>
                                      </p:cBhvr>
                                      <p:rCtr x="28633" y="-3264"/>
                                    </p:animMotion>
                                  </p:childTnLst>
                                </p:cTn>
                              </p:par>
                              <p:par>
                                <p:cTn id="46" presetID="63" presetClass="path" presetSubtype="0" accel="50000" decel="50000" fill="hold" grpId="1" nodeType="withEffect">
                                  <p:stCondLst>
                                    <p:cond delay="4500"/>
                                  </p:stCondLst>
                                  <p:childTnLst>
                                    <p:animMotion origin="layout" path="M -0.16042 0.09399 L 0.67786 0.12848 " pathEditMode="relative" rAng="0" ptsTypes="AA">
                                      <p:cBhvr>
                                        <p:cTn id="47" dur="3000" fill="hold"/>
                                        <p:tgtEl>
                                          <p:spTgt spid="12"/>
                                        </p:tgtEl>
                                        <p:attrNameLst>
                                          <p:attrName>ppt_x</p:attrName>
                                          <p:attrName>ppt_y</p:attrName>
                                        </p:attrNameLst>
                                      </p:cBhvr>
                                      <p:rCtr x="41914" y="1713"/>
                                    </p:animMotion>
                                  </p:childTnLst>
                                </p:cTn>
                              </p:par>
                            </p:childTnLst>
                          </p:cTn>
                        </p:par>
                        <p:par>
                          <p:cTn id="48" fill="hold">
                            <p:stCondLst>
                              <p:cond delay="8000"/>
                            </p:stCondLst>
                            <p:childTnLst>
                              <p:par>
                                <p:cTn id="49" presetID="22" presetClass="exit" presetSubtype="4" fill="hold" grpId="2" nodeType="afterEffect">
                                  <p:stCondLst>
                                    <p:cond delay="0"/>
                                  </p:stCondLst>
                                  <p:childTnLst>
                                    <p:animEffect transition="out" filter="wipe(down)">
                                      <p:cBhvr>
                                        <p:cTn id="50" dur="500"/>
                                        <p:tgtEl>
                                          <p:spTgt spid="11"/>
                                        </p:tgtEl>
                                      </p:cBhvr>
                                    </p:animEffect>
                                    <p:set>
                                      <p:cBhvr>
                                        <p:cTn id="51" dur="1" fill="hold">
                                          <p:stCondLst>
                                            <p:cond delay="499"/>
                                          </p:stCondLst>
                                        </p:cTn>
                                        <p:tgtEl>
                                          <p:spTgt spid="11"/>
                                        </p:tgtEl>
                                        <p:attrNameLst>
                                          <p:attrName>style.visibility</p:attrName>
                                        </p:attrNameLst>
                                      </p:cBhvr>
                                      <p:to>
                                        <p:strVal val="hidden"/>
                                      </p:to>
                                    </p:set>
                                  </p:childTnLst>
                                </p:cTn>
                              </p:par>
                              <p:par>
                                <p:cTn id="52" presetID="22" presetClass="exit" presetSubtype="4" fill="hold" grpId="2" nodeType="withEffect">
                                  <p:stCondLst>
                                    <p:cond delay="0"/>
                                  </p:stCondLst>
                                  <p:childTnLst>
                                    <p:animEffect transition="out" filter="wipe(down)">
                                      <p:cBhvr>
                                        <p:cTn id="53" dur="500"/>
                                        <p:tgtEl>
                                          <p:spTgt spid="12"/>
                                        </p:tgtEl>
                                      </p:cBhvr>
                                    </p:animEffect>
                                    <p:set>
                                      <p:cBhvr>
                                        <p:cTn id="54" dur="1" fill="hold">
                                          <p:stCondLst>
                                            <p:cond delay="499"/>
                                          </p:stCondLst>
                                        </p:cTn>
                                        <p:tgtEl>
                                          <p:spTgt spid="12"/>
                                        </p:tgtEl>
                                        <p:attrNameLst>
                                          <p:attrName>style.visibility</p:attrName>
                                        </p:attrNameLst>
                                      </p:cBhvr>
                                      <p:to>
                                        <p:strVal val="hidden"/>
                                      </p:to>
                                    </p:set>
                                  </p:childTnLst>
                                </p:cTn>
                              </p:par>
                            </p:childTnLst>
                          </p:cTn>
                        </p:par>
                        <p:par>
                          <p:cTn id="55" fill="hold">
                            <p:stCondLst>
                              <p:cond delay="8500"/>
                            </p:stCondLst>
                            <p:childTnLst>
                              <p:par>
                                <p:cTn id="56" presetID="22" presetClass="entr" presetSubtype="4"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down)">
                                      <p:cBhvr>
                                        <p:cTn id="58" dur="500"/>
                                        <p:tgtEl>
                                          <p:spTgt spid="1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down)">
                                      <p:cBhvr>
                                        <p:cTn id="6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P spid="9" grpId="0"/>
      <p:bldP spid="9" grpId="1"/>
      <p:bldP spid="11" grpId="0"/>
      <p:bldP spid="11" grpId="1"/>
      <p:bldP spid="11" grpId="2"/>
      <p:bldP spid="12" grpId="0"/>
      <p:bldP spid="12" grpId="1"/>
      <p:bldP spid="12" grpId="2"/>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32A97-F04D-4881-93F2-8C74B0E7993E}"/>
              </a:ext>
            </a:extLst>
          </p:cNvPr>
          <p:cNvSpPr>
            <a:spLocks noGrp="1"/>
          </p:cNvSpPr>
          <p:nvPr>
            <p:ph type="title"/>
          </p:nvPr>
        </p:nvSpPr>
        <p:spPr/>
        <p:txBody>
          <a:bodyPr/>
          <a:lstStyle/>
          <a:p>
            <a:r>
              <a:rPr lang="en-US" dirty="0"/>
              <a:t>Data Annualization	</a:t>
            </a:r>
          </a:p>
        </p:txBody>
      </p:sp>
      <p:sp>
        <p:nvSpPr>
          <p:cNvPr id="3" name="Content Placeholder 2">
            <a:extLst>
              <a:ext uri="{FF2B5EF4-FFF2-40B4-BE49-F238E27FC236}">
                <a16:creationId xmlns:a16="http://schemas.microsoft.com/office/drawing/2014/main" id="{4CB9FEE6-8C7B-4428-ACAE-8826C69AEFBF}"/>
              </a:ext>
            </a:extLst>
          </p:cNvPr>
          <p:cNvSpPr>
            <a:spLocks noGrp="1"/>
          </p:cNvSpPr>
          <p:nvPr>
            <p:ph idx="1"/>
          </p:nvPr>
        </p:nvSpPr>
        <p:spPr>
          <a:xfrm>
            <a:off x="838200" y="1690689"/>
            <a:ext cx="10515600" cy="1067026"/>
          </a:xfrm>
        </p:spPr>
        <p:txBody>
          <a:bodyPr>
            <a:normAutofit/>
          </a:bodyPr>
          <a:lstStyle/>
          <a:p>
            <a:r>
              <a:rPr lang="en-US" sz="2400" dirty="0"/>
              <a:t>BIRTHMONTH (BM) and BIRTHYEAR are derived from BIRTHDAY and used to annualize administrative receipts </a:t>
            </a:r>
          </a:p>
        </p:txBody>
      </p:sp>
      <p:sp>
        <p:nvSpPr>
          <p:cNvPr id="4" name="Slide Number Placeholder 3">
            <a:extLst>
              <a:ext uri="{FF2B5EF4-FFF2-40B4-BE49-F238E27FC236}">
                <a16:creationId xmlns:a16="http://schemas.microsoft.com/office/drawing/2014/main" id="{94E75990-D5BE-4CCC-85FC-21CDB10BE429}"/>
              </a:ext>
            </a:extLst>
          </p:cNvPr>
          <p:cNvSpPr>
            <a:spLocks noGrp="1"/>
          </p:cNvSpPr>
          <p:nvPr>
            <p:ph type="sldNum" sz="quarter" idx="12"/>
          </p:nvPr>
        </p:nvSpPr>
        <p:spPr>
          <a:xfrm>
            <a:off x="8610600" y="6310312"/>
            <a:ext cx="2743200" cy="365125"/>
          </a:xfrm>
        </p:spPr>
        <p:txBody>
          <a:bodyPr/>
          <a:lstStyle/>
          <a:p>
            <a:fld id="{FC63ECC8-719A-498E-B101-491B6A35558E}" type="slidenum">
              <a:rPr lang="en-US" smtClean="0"/>
              <a:t>7</a:t>
            </a:fld>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40E2B2F-EDC0-4F6B-8A17-0428442CEA7D}"/>
                  </a:ext>
                </a:extLst>
              </p:cNvPr>
              <p:cNvSpPr txBox="1">
                <a:spLocks/>
              </p:cNvSpPr>
              <p:nvPr/>
            </p:nvSpPr>
            <p:spPr>
              <a:xfrm>
                <a:off x="838200" y="2757715"/>
                <a:ext cx="11353800" cy="35525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pPr>
                <a:r>
                  <a:rPr lang="en-US" sz="2400" dirty="0">
                    <a:ea typeface="Times New Roman" panose="02020603050405020304" pitchFamily="18" charset="0"/>
                    <a:cs typeface="Times New Roman" panose="02020603050405020304" pitchFamily="18" charset="0"/>
                  </a:rPr>
                  <a:t>For administrative data: </a:t>
                </a:r>
              </a:p>
              <a:p>
                <a:pPr marL="0" indent="0" algn="ctr">
                  <a:lnSpc>
                    <a:spcPct val="150000"/>
                  </a:lnSpc>
                  <a:spcBef>
                    <a:spcPts val="0"/>
                  </a:spcBef>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sz="2400" i="0" dirty="0" smtClean="0">
                          <a:latin typeface="Cambria Math" panose="02040503050406030204" pitchFamily="18" charset="0"/>
                          <a:ea typeface="Times New Roman" panose="02020603050405020304" pitchFamily="18" charset="0"/>
                          <a:cs typeface="Times New Roman" panose="02020603050405020304" pitchFamily="18" charset="0"/>
                        </a:rPr>
                        <m:t>Annualized</m:t>
                      </m:r>
                      <m:r>
                        <a:rPr lang="en-US" sz="2400" i="0" dirty="0" smtClean="0">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i="0" dirty="0" smtClean="0">
                          <a:latin typeface="Cambria Math" panose="02040503050406030204" pitchFamily="18" charset="0"/>
                          <a:ea typeface="Times New Roman" panose="02020603050405020304" pitchFamily="18" charset="0"/>
                          <a:cs typeface="Times New Roman" panose="02020603050405020304" pitchFamily="18" charset="0"/>
                        </a:rPr>
                        <m:t>receipts</m:t>
                      </m:r>
                      <m:r>
                        <a:rPr lang="en-US" sz="2400" b="0" i="0" dirty="0" smtClean="0">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2400" b="0" i="0" dirty="0" smtClean="0">
                          <a:latin typeface="Cambria Math" panose="02040503050406030204" pitchFamily="18" charset="0"/>
                          <a:ea typeface="Times New Roman" panose="02020603050405020304" pitchFamily="18" charset="0"/>
                          <a:cs typeface="Times New Roman" panose="02020603050405020304" pitchFamily="18" charset="0"/>
                        </a:rPr>
                        <m:t>payroll</m:t>
                      </m:r>
                      <m:r>
                        <a:rPr lang="en-US" sz="2400" i="0" dirty="0" smtClean="0">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i="0">
                              <a:latin typeface="Cambria Math" panose="02040503050406030204" pitchFamily="18" charset="0"/>
                              <a:ea typeface="Calibri" panose="020F0502020204030204" pitchFamily="34" charset="0"/>
                              <a:cs typeface="Times New Roman" panose="02020603050405020304" pitchFamily="18" charset="0"/>
                            </a:rPr>
                            <m:t>12</m:t>
                          </m:r>
                        </m:num>
                        <m:den>
                          <m:r>
                            <a:rPr lang="en-US" sz="2400" i="0">
                              <a:latin typeface="Cambria Math" panose="02040503050406030204" pitchFamily="18" charset="0"/>
                              <a:ea typeface="Calibri" panose="020F0502020204030204" pitchFamily="34" charset="0"/>
                              <a:cs typeface="Times New Roman" panose="02020603050405020304" pitchFamily="18" charset="0"/>
                            </a:rPr>
                            <m:t>13−</m:t>
                          </m:r>
                          <m:r>
                            <m:rPr>
                              <m:sty m:val="p"/>
                            </m:rPr>
                            <a:rPr lang="en-US" sz="2400" b="0" i="0" smtClean="0">
                              <a:latin typeface="Cambria Math" panose="02040503050406030204" pitchFamily="18" charset="0"/>
                              <a:ea typeface="Calibri" panose="020F0502020204030204" pitchFamily="34" charset="0"/>
                              <a:cs typeface="Times New Roman" panose="02020603050405020304" pitchFamily="18" charset="0"/>
                            </a:rPr>
                            <m:t>BM</m:t>
                          </m:r>
                        </m:den>
                      </m:f>
                      <m:r>
                        <a:rPr lang="en-US" sz="2400" i="0" dirty="0" smtClean="0">
                          <a:latin typeface="Cambria Math" panose="02040503050406030204" pitchFamily="18" charset="0"/>
                          <a:ea typeface="Times New Roman" panose="02020603050405020304" pitchFamily="18" charset="0"/>
                          <a:cs typeface="Times New Roman" panose="02020603050405020304" pitchFamily="18" charset="0"/>
                        </a:rPr>
                        <m:t> ∗ </m:t>
                      </m:r>
                      <m:r>
                        <m:rPr>
                          <m:sty m:val="p"/>
                        </m:rPr>
                        <a:rPr lang="en-US" sz="2400" i="0" dirty="0" smtClean="0">
                          <a:latin typeface="Cambria Math" panose="02040503050406030204" pitchFamily="18" charset="0"/>
                          <a:ea typeface="Times New Roman" panose="02020603050405020304" pitchFamily="18" charset="0"/>
                          <a:cs typeface="Times New Roman" panose="02020603050405020304" pitchFamily="18" charset="0"/>
                        </a:rPr>
                        <m:t>actual</m:t>
                      </m:r>
                      <m:r>
                        <a:rPr lang="en-US" sz="2400" i="0" dirty="0" smtClean="0">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i="0" dirty="0" smtClean="0">
                          <a:latin typeface="Cambria Math" panose="02040503050406030204" pitchFamily="18" charset="0"/>
                          <a:ea typeface="Times New Roman" panose="02020603050405020304" pitchFamily="18" charset="0"/>
                          <a:cs typeface="Times New Roman" panose="02020603050405020304" pitchFamily="18" charset="0"/>
                        </a:rPr>
                        <m:t>annual</m:t>
                      </m:r>
                      <m:r>
                        <a:rPr lang="en-US" sz="2400" i="0" dirty="0" smtClean="0">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i="0" dirty="0" smtClean="0">
                          <a:latin typeface="Cambria Math" panose="02040503050406030204" pitchFamily="18" charset="0"/>
                          <a:ea typeface="Times New Roman" panose="02020603050405020304" pitchFamily="18" charset="0"/>
                          <a:cs typeface="Times New Roman" panose="02020603050405020304" pitchFamily="18" charset="0"/>
                        </a:rPr>
                        <m:t>receipts</m:t>
                      </m:r>
                      <m:r>
                        <a:rPr lang="en-US" sz="2400" b="0" i="0" dirty="0" smtClean="0">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2400" b="0" i="0" dirty="0" smtClean="0">
                          <a:latin typeface="Cambria Math" panose="02040503050406030204" pitchFamily="18" charset="0"/>
                          <a:ea typeface="Times New Roman" panose="02020603050405020304" pitchFamily="18" charset="0"/>
                          <a:cs typeface="Times New Roman" panose="02020603050405020304" pitchFamily="18" charset="0"/>
                        </a:rPr>
                        <m:t>payroll</m:t>
                      </m:r>
                    </m:oMath>
                  </m:oMathPara>
                </a14:m>
                <a:endParaRPr lang="en-US" sz="2400" dirty="0">
                  <a:ea typeface="Times New Roman" panose="02020603050405020304" pitchFamily="18" charset="0"/>
                  <a:cs typeface="Times New Roman" panose="02020603050405020304" pitchFamily="18" charset="0"/>
                </a:endParaRPr>
              </a:p>
              <a:p>
                <a:pPr marL="0" indent="0" algn="ctr">
                  <a:lnSpc>
                    <a:spcPct val="150000"/>
                  </a:lnSpc>
                  <a:spcBef>
                    <a:spcPts val="0"/>
                  </a:spcBef>
                  <a:buFont typeface="Arial" panose="020B0604020202020204" pitchFamily="34" charset="0"/>
                  <a:buNone/>
                </a:pPr>
                <a:endParaRPr lang="en-US" sz="2400" dirty="0">
                  <a:ea typeface="Times New Roman" panose="02020603050405020304" pitchFamily="18" charset="0"/>
                  <a:cs typeface="Times New Roman" panose="02020603050405020304" pitchFamily="18" charset="0"/>
                </a:endParaRPr>
              </a:p>
              <a:p>
                <a:pPr>
                  <a:lnSpc>
                    <a:spcPct val="120000"/>
                  </a:lnSpc>
                  <a:spcBef>
                    <a:spcPts val="0"/>
                  </a:spcBef>
                </a:pPr>
                <a:r>
                  <a:rPr lang="en-US" sz="2400" dirty="0">
                    <a:ea typeface="Times New Roman" panose="02020603050405020304" pitchFamily="18" charset="0"/>
                    <a:cs typeface="Times New Roman" panose="02020603050405020304" pitchFamily="18" charset="0"/>
                  </a:rPr>
                  <a:t>For Economic Census data: </a:t>
                </a:r>
              </a:p>
              <a:p>
                <a:pPr marL="0" indent="0">
                  <a:lnSpc>
                    <a:spcPct val="120000"/>
                  </a:lnSpc>
                  <a:spcBef>
                    <a:spcPts val="0"/>
                  </a:spcBef>
                  <a:buNone/>
                </a:pPr>
                <a:r>
                  <a:rPr lang="en-US" sz="2400" dirty="0">
                    <a:ea typeface="Times New Roman" panose="02020603050405020304" pitchFamily="18" charset="0"/>
                    <a:cs typeface="Times New Roman" panose="02020603050405020304" pitchFamily="18" charset="0"/>
                  </a:rPr>
                  <a:t>            </a:t>
                </a:r>
                <a14:m>
                  <m:oMath xmlns:m="http://schemas.openxmlformats.org/officeDocument/2006/math">
                    <m:r>
                      <m:rPr>
                        <m:sty m:val="p"/>
                      </m:rPr>
                      <a:rPr lang="en-US" sz="2400" i="0" dirty="0" smtClean="0">
                        <a:latin typeface="Cambria Math" panose="02040503050406030204" pitchFamily="18" charset="0"/>
                        <a:ea typeface="Times New Roman" panose="02020603050405020304" pitchFamily="18" charset="0"/>
                        <a:cs typeface="Times New Roman" panose="02020603050405020304" pitchFamily="18" charset="0"/>
                      </a:rPr>
                      <m:t>Annualized</m:t>
                    </m:r>
                    <m:r>
                      <a:rPr lang="en-US" sz="2400" i="0" dirty="0" smtClean="0">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b="0" i="0" dirty="0" smtClean="0">
                        <a:latin typeface="Cambria Math" panose="02040503050406030204" pitchFamily="18" charset="0"/>
                        <a:ea typeface="Times New Roman" panose="02020603050405020304" pitchFamily="18" charset="0"/>
                        <a:cs typeface="Times New Roman" panose="02020603050405020304" pitchFamily="18" charset="0"/>
                      </a:rPr>
                      <m:t>receipts</m:t>
                    </m:r>
                    <m:r>
                      <a:rPr lang="en-US" sz="2400" b="0" i="0" dirty="0" smtClean="0">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2400" i="0" dirty="0" smtClean="0">
                        <a:latin typeface="Cambria Math" panose="02040503050406030204" pitchFamily="18" charset="0"/>
                        <a:ea typeface="Times New Roman" panose="02020603050405020304" pitchFamily="18" charset="0"/>
                        <a:cs typeface="Times New Roman" panose="02020603050405020304" pitchFamily="18" charset="0"/>
                      </a:rPr>
                      <m:t>payroll</m:t>
                    </m:r>
                    <m:r>
                      <a:rPr lang="en-US" sz="2400" i="0" dirty="0" smtClean="0">
                        <a:latin typeface="Cambria Math" panose="02040503050406030204" pitchFamily="18" charset="0"/>
                        <a:ea typeface="Times New Roman" panose="02020603050405020304" pitchFamily="18" charset="0"/>
                        <a:cs typeface="Times New Roman" panose="02020603050405020304" pitchFamily="18" charset="0"/>
                      </a:rPr>
                      <m:t> = </m:t>
                    </m:r>
                    <m:f>
                      <m:fPr>
                        <m:ctrlPr>
                          <a:rPr lang="en-US" sz="2400" i="1" smtClean="0">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latin typeface="Cambria Math" panose="02040503050406030204" pitchFamily="18" charset="0"/>
                            <a:ea typeface="Calibri" panose="020F0502020204030204" pitchFamily="34" charset="0"/>
                            <a:cs typeface="Times New Roman" panose="02020603050405020304" pitchFamily="18" charset="0"/>
                          </a:rPr>
                          <m:t>12</m:t>
                        </m:r>
                      </m:num>
                      <m:den>
                        <m:r>
                          <m:rPr>
                            <m:sty m:val="p"/>
                          </m:rPr>
                          <a:rPr lang="en-US" sz="2400" b="0" i="0" smtClean="0">
                            <a:latin typeface="Cambria Math" panose="02040503050406030204" pitchFamily="18" charset="0"/>
                            <a:ea typeface="Calibri" panose="020F0502020204030204" pitchFamily="34" charset="0"/>
                            <a:cs typeface="Times New Roman" panose="02020603050405020304" pitchFamily="18" charset="0"/>
                          </a:rPr>
                          <m:t>BM</m:t>
                        </m:r>
                      </m:den>
                    </m:f>
                    <m:r>
                      <a:rPr lang="en-US" sz="2400" i="0" dirty="0" smtClean="0">
                        <a:latin typeface="Cambria Math" panose="02040503050406030204" pitchFamily="18" charset="0"/>
                        <a:ea typeface="Times New Roman" panose="02020603050405020304" pitchFamily="18" charset="0"/>
                        <a:cs typeface="Times New Roman" panose="02020603050405020304" pitchFamily="18" charset="0"/>
                      </a:rPr>
                      <m:t> ∗ </m:t>
                    </m:r>
                    <m:r>
                      <m:rPr>
                        <m:sty m:val="p"/>
                      </m:rPr>
                      <a:rPr lang="en-US" sz="2400" i="0" dirty="0" smtClean="0">
                        <a:latin typeface="Cambria Math" panose="02040503050406030204" pitchFamily="18" charset="0"/>
                        <a:ea typeface="Times New Roman" panose="02020603050405020304" pitchFamily="18" charset="0"/>
                        <a:cs typeface="Times New Roman" panose="02020603050405020304" pitchFamily="18" charset="0"/>
                      </a:rPr>
                      <m:t>actual</m:t>
                    </m:r>
                    <m:r>
                      <a:rPr lang="en-US" sz="2400" i="0" dirty="0" smtClean="0">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b="0" i="0" dirty="0" smtClean="0">
                        <a:latin typeface="Cambria Math" panose="02040503050406030204" pitchFamily="18" charset="0"/>
                        <a:ea typeface="Times New Roman" panose="02020603050405020304" pitchFamily="18" charset="0"/>
                        <a:cs typeface="Times New Roman" panose="02020603050405020304" pitchFamily="18" charset="0"/>
                      </a:rPr>
                      <m:t>receipts</m:t>
                    </m:r>
                    <m:r>
                      <a:rPr lang="en-US" sz="2400" b="0" i="0" dirty="0" smtClean="0">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2400" i="0" dirty="0" smtClean="0">
                        <a:latin typeface="Cambria Math" panose="02040503050406030204" pitchFamily="18" charset="0"/>
                        <a:ea typeface="Times New Roman" panose="02020603050405020304" pitchFamily="18" charset="0"/>
                        <a:cs typeface="Times New Roman" panose="02020603050405020304" pitchFamily="18" charset="0"/>
                      </a:rPr>
                      <m:t>payroll</m:t>
                    </m:r>
                  </m:oMath>
                </a14:m>
                <a:endParaRPr lang="en-US" sz="2400" dirty="0">
                  <a:ea typeface="Calibri" panose="020F0502020204030204" pitchFamily="34" charset="0"/>
                  <a:cs typeface="Times New Roman" panose="02020603050405020304" pitchFamily="18" charset="0"/>
                </a:endParaRPr>
              </a:p>
              <a:p>
                <a:pPr marL="0" indent="0">
                  <a:lnSpc>
                    <a:spcPct val="120000"/>
                  </a:lnSpc>
                  <a:spcBef>
                    <a:spcPts val="0"/>
                  </a:spcBef>
                  <a:buNone/>
                </a:pPr>
                <a:endParaRPr lang="en-US" sz="2400" dirty="0">
                  <a:ea typeface="Times New Roman" panose="02020603050405020304" pitchFamily="18" charset="0"/>
                  <a:cs typeface="Times New Roman" panose="02020603050405020304" pitchFamily="18" charset="0"/>
                </a:endParaRPr>
              </a:p>
              <a:p>
                <a:pPr marL="0" indent="0" algn="ctr">
                  <a:lnSpc>
                    <a:spcPct val="107000"/>
                  </a:lnSpc>
                  <a:spcBef>
                    <a:spcPts val="0"/>
                  </a:spcBef>
                  <a:spcAft>
                    <a:spcPts val="800"/>
                  </a:spcAft>
                  <a:buFont typeface="Arial" panose="020B0604020202020204" pitchFamily="34" charset="0"/>
                  <a:buNone/>
                </a:pPr>
                <a:endParaRPr lang="en-US" sz="2400" dirty="0">
                  <a:ea typeface="Calibri" panose="020F0502020204030204" pitchFamily="34" charset="0"/>
                  <a:cs typeface="Times New Roman" panose="02020603050405020304" pitchFamily="18" charset="0"/>
                </a:endParaRPr>
              </a:p>
            </p:txBody>
          </p:sp>
        </mc:Choice>
        <mc:Fallback xmlns="">
          <p:sp>
            <p:nvSpPr>
              <p:cNvPr id="5" name="Content Placeholder 2">
                <a:extLst>
                  <a:ext uri="{FF2B5EF4-FFF2-40B4-BE49-F238E27FC236}">
                    <a16:creationId xmlns:a16="http://schemas.microsoft.com/office/drawing/2014/main" id="{F40E2B2F-EDC0-4F6B-8A17-0428442CEA7D}"/>
                  </a:ext>
                </a:extLst>
              </p:cNvPr>
              <p:cNvSpPr txBox="1">
                <a:spLocks noRot="1" noChangeAspect="1" noMove="1" noResize="1" noEditPoints="1" noAdjustHandles="1" noChangeArrowheads="1" noChangeShapeType="1" noTextEdit="1"/>
              </p:cNvSpPr>
              <p:nvPr/>
            </p:nvSpPr>
            <p:spPr>
              <a:xfrm>
                <a:off x="838200" y="2757715"/>
                <a:ext cx="11353800" cy="3552597"/>
              </a:xfrm>
              <a:prstGeom prst="rect">
                <a:avLst/>
              </a:prstGeom>
              <a:blipFill>
                <a:blip r:embed="rId5"/>
                <a:stretch>
                  <a:fillRect l="-752" t="-172"/>
                </a:stretch>
              </a:blipFill>
            </p:spPr>
            <p:txBody>
              <a:bodyPr/>
              <a:lstStyle/>
              <a:p>
                <a:r>
                  <a:rPr lang="en-US">
                    <a:noFill/>
                  </a:rPr>
                  <a:t> </a:t>
                </a:r>
              </a:p>
            </p:txBody>
          </p:sp>
        </mc:Fallback>
      </mc:AlternateContent>
    </p:spTree>
    <p:extLst>
      <p:ext uri="{BB962C8B-B14F-4D97-AF65-F5344CB8AC3E}">
        <p14:creationId xmlns:p14="http://schemas.microsoft.com/office/powerpoint/2010/main" val="1852753265"/>
      </p:ext>
    </p:extLst>
  </p:cSld>
  <p:clrMapOvr>
    <a:masterClrMapping/>
  </p:clrMapOvr>
  <mc:AlternateContent xmlns:mc="http://schemas.openxmlformats.org/markup-compatibility/2006" xmlns:p14="http://schemas.microsoft.com/office/powerpoint/2010/main">
    <mc:Choice Requires="p14">
      <p:transition spd="slow" p14:dur="2000" advTm="20621"/>
    </mc:Choice>
    <mc:Fallback xmlns="">
      <p:transition spd="slow" advTm="2062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1BC3-E45E-441F-99D7-B4FCFABD1667}"/>
              </a:ext>
            </a:extLst>
          </p:cNvPr>
          <p:cNvSpPr>
            <a:spLocks noGrp="1"/>
          </p:cNvSpPr>
          <p:nvPr>
            <p:ph type="title"/>
          </p:nvPr>
        </p:nvSpPr>
        <p:spPr/>
        <p:txBody>
          <a:bodyPr/>
          <a:lstStyle/>
          <a:p>
            <a:r>
              <a:rPr lang="en-US" dirty="0"/>
              <a:t>Improvements to Data Annualization	</a:t>
            </a:r>
          </a:p>
        </p:txBody>
      </p:sp>
      <p:sp>
        <p:nvSpPr>
          <p:cNvPr id="3" name="Content Placeholder 2">
            <a:extLst>
              <a:ext uri="{FF2B5EF4-FFF2-40B4-BE49-F238E27FC236}">
                <a16:creationId xmlns:a16="http://schemas.microsoft.com/office/drawing/2014/main" id="{77840051-E9AB-4F1A-B88B-316963DB74AA}"/>
              </a:ext>
            </a:extLst>
          </p:cNvPr>
          <p:cNvSpPr>
            <a:spLocks noGrp="1"/>
          </p:cNvSpPr>
          <p:nvPr>
            <p:ph idx="1"/>
          </p:nvPr>
        </p:nvSpPr>
        <p:spPr/>
        <p:txBody>
          <a:bodyPr>
            <a:normAutofit/>
          </a:bodyPr>
          <a:lstStyle/>
          <a:p>
            <a:pPr>
              <a:spcBef>
                <a:spcPts val="0"/>
              </a:spcBef>
            </a:pPr>
            <a:r>
              <a:rPr lang="en-US" sz="2400" dirty="0"/>
              <a:t>Issues with the annualizing variable – BIRTHDAY</a:t>
            </a:r>
          </a:p>
          <a:p>
            <a:pPr lvl="1">
              <a:spcBef>
                <a:spcPts val="0"/>
              </a:spcBef>
            </a:pPr>
            <a:r>
              <a:rPr lang="en-US" dirty="0"/>
              <a:t>Based on posting date</a:t>
            </a:r>
          </a:p>
          <a:p>
            <a:pPr lvl="1">
              <a:spcBef>
                <a:spcPts val="0"/>
              </a:spcBef>
            </a:pPr>
            <a:r>
              <a:rPr lang="en-US" dirty="0"/>
              <a:t>Assigned at EIN level</a:t>
            </a:r>
          </a:p>
          <a:p>
            <a:pPr lvl="1">
              <a:spcBef>
                <a:spcPts val="0"/>
              </a:spcBef>
            </a:pPr>
            <a:endParaRPr lang="en-US" sz="1800" dirty="0"/>
          </a:p>
          <a:p>
            <a:pPr>
              <a:spcBef>
                <a:spcPts val="0"/>
              </a:spcBef>
            </a:pPr>
            <a:r>
              <a:rPr lang="en-US" sz="2400" dirty="0"/>
              <a:t>Annual filers always receive January as tax month </a:t>
            </a:r>
          </a:p>
          <a:p>
            <a:pPr>
              <a:spcBef>
                <a:spcPts val="0"/>
              </a:spcBef>
            </a:pPr>
            <a:endParaRPr lang="en-US" sz="2400" dirty="0">
              <a:effectLst/>
              <a:latin typeface="Times New Roman" panose="02020603050405020304" pitchFamily="18" charset="0"/>
              <a:ea typeface="Calibri" panose="020F0502020204030204" pitchFamily="34" charset="0"/>
            </a:endParaRPr>
          </a:p>
          <a:p>
            <a:pPr>
              <a:spcBef>
                <a:spcPts val="0"/>
              </a:spcBef>
            </a:pPr>
            <a:r>
              <a:rPr lang="en-US" sz="2400" dirty="0"/>
              <a:t>Immediate goal became finding a variable that is as populated as BIRTHDAY but is a more accurate representation of when an establishment first came into business as an employer</a:t>
            </a:r>
          </a:p>
        </p:txBody>
      </p:sp>
      <p:sp>
        <p:nvSpPr>
          <p:cNvPr id="4" name="Slide Number Placeholder 3">
            <a:extLst>
              <a:ext uri="{FF2B5EF4-FFF2-40B4-BE49-F238E27FC236}">
                <a16:creationId xmlns:a16="http://schemas.microsoft.com/office/drawing/2014/main" id="{DB6568CC-A554-419D-A6D3-F52B5B80DE78}"/>
              </a:ext>
            </a:extLst>
          </p:cNvPr>
          <p:cNvSpPr>
            <a:spLocks noGrp="1"/>
          </p:cNvSpPr>
          <p:nvPr>
            <p:ph type="sldNum" sz="quarter" idx="12"/>
          </p:nvPr>
        </p:nvSpPr>
        <p:spPr/>
        <p:txBody>
          <a:bodyPr/>
          <a:lstStyle/>
          <a:p>
            <a:fld id="{FC63ECC8-719A-498E-B101-491B6A35558E}" type="slidenum">
              <a:rPr lang="en-US" smtClean="0"/>
              <a:t>8</a:t>
            </a:fld>
            <a:endParaRPr lang="en-US"/>
          </a:p>
        </p:txBody>
      </p:sp>
    </p:spTree>
    <p:extLst>
      <p:ext uri="{BB962C8B-B14F-4D97-AF65-F5344CB8AC3E}">
        <p14:creationId xmlns:p14="http://schemas.microsoft.com/office/powerpoint/2010/main" val="2298291388"/>
      </p:ext>
    </p:extLst>
  </p:cSld>
  <p:clrMapOvr>
    <a:masterClrMapping/>
  </p:clrMapOvr>
  <mc:AlternateContent xmlns:mc="http://schemas.openxmlformats.org/markup-compatibility/2006" xmlns:p14="http://schemas.microsoft.com/office/powerpoint/2010/main">
    <mc:Choice Requires="p14">
      <p:transition spd="slow" p14:dur="2000" advTm="85407"/>
    </mc:Choice>
    <mc:Fallback xmlns="">
      <p:transition spd="slow" advTm="8540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rgbClr val="FFFFFF"/>
          </a:fgClr>
          <a:bgClr>
            <a:schemeClr val="bg1"/>
          </a:bgClr>
        </a:patt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CA71B7-DC2F-4648-8EED-9D575CB9943A}"/>
              </a:ext>
            </a:extLst>
          </p:cNvPr>
          <p:cNvSpPr>
            <a:spLocks noGrp="1"/>
          </p:cNvSpPr>
          <p:nvPr>
            <p:ph type="title"/>
          </p:nvPr>
        </p:nvSpPr>
        <p:spPr>
          <a:xfrm>
            <a:off x="838200" y="365125"/>
            <a:ext cx="10515600" cy="1165015"/>
          </a:xfrm>
        </p:spPr>
        <p:txBody>
          <a:bodyPr/>
          <a:lstStyle/>
          <a:p>
            <a:r>
              <a:rPr lang="en-US" dirty="0"/>
              <a:t>Data Annualization </a:t>
            </a:r>
          </a:p>
        </p:txBody>
      </p:sp>
      <p:sp>
        <p:nvSpPr>
          <p:cNvPr id="10" name="Content Placeholder 9">
            <a:extLst>
              <a:ext uri="{FF2B5EF4-FFF2-40B4-BE49-F238E27FC236}">
                <a16:creationId xmlns:a16="http://schemas.microsoft.com/office/drawing/2014/main" id="{742B7CA3-F450-4C3B-A0F9-C2101B0B8319}"/>
              </a:ext>
            </a:extLst>
          </p:cNvPr>
          <p:cNvSpPr>
            <a:spLocks noGrp="1"/>
          </p:cNvSpPr>
          <p:nvPr>
            <p:ph sz="half" idx="1"/>
          </p:nvPr>
        </p:nvSpPr>
        <p:spPr>
          <a:xfrm>
            <a:off x="838201" y="5030787"/>
            <a:ext cx="10515599" cy="1325563"/>
          </a:xfrm>
        </p:spPr>
        <p:txBody>
          <a:bodyPr>
            <a:normAutofit/>
          </a:bodyPr>
          <a:lstStyle/>
          <a:p>
            <a:pPr>
              <a:lnSpc>
                <a:spcPct val="100000"/>
              </a:lnSpc>
              <a:spcAft>
                <a:spcPts val="0"/>
              </a:spcAft>
            </a:pPr>
            <a:r>
              <a:rPr lang="en-US" sz="2400" dirty="0"/>
              <a:t>Includes two recommended Social Security Administration dates</a:t>
            </a:r>
          </a:p>
          <a:p>
            <a:pPr>
              <a:lnSpc>
                <a:spcPct val="100000"/>
              </a:lnSpc>
              <a:spcAft>
                <a:spcPts val="0"/>
              </a:spcAft>
            </a:pPr>
            <a:r>
              <a:rPr lang="en-US" sz="2400" dirty="0"/>
              <a:t>Needed a method for verifying accuracy of variables  </a:t>
            </a:r>
          </a:p>
        </p:txBody>
      </p:sp>
      <p:sp>
        <p:nvSpPr>
          <p:cNvPr id="3" name="Slide Number Placeholder 2">
            <a:extLst>
              <a:ext uri="{FF2B5EF4-FFF2-40B4-BE49-F238E27FC236}">
                <a16:creationId xmlns:a16="http://schemas.microsoft.com/office/drawing/2014/main" id="{5FB7F682-E215-4767-9FFE-94F85CDAABD5}"/>
              </a:ext>
            </a:extLst>
          </p:cNvPr>
          <p:cNvSpPr>
            <a:spLocks noGrp="1"/>
          </p:cNvSpPr>
          <p:nvPr>
            <p:ph type="sldNum" sz="quarter" idx="12"/>
          </p:nvPr>
        </p:nvSpPr>
        <p:spPr/>
        <p:txBody>
          <a:bodyPr/>
          <a:lstStyle/>
          <a:p>
            <a:fld id="{2BEE099A-8562-47CA-944D-F82EDDAC5192}" type="slidenum">
              <a:rPr lang="en-US" smtClean="0"/>
              <a:pPr/>
              <a:t>9</a:t>
            </a:fld>
            <a:endParaRPr lang="en-US"/>
          </a:p>
        </p:txBody>
      </p:sp>
      <p:graphicFrame>
        <p:nvGraphicFramePr>
          <p:cNvPr id="12" name="Content Placeholder 6">
            <a:extLst>
              <a:ext uri="{FF2B5EF4-FFF2-40B4-BE49-F238E27FC236}">
                <a16:creationId xmlns:a16="http://schemas.microsoft.com/office/drawing/2014/main" id="{838BCF0C-CD61-4ECA-B47E-FDEE6F7F06B5}"/>
              </a:ext>
            </a:extLst>
          </p:cNvPr>
          <p:cNvGraphicFramePr>
            <a:graphicFrameLocks/>
          </p:cNvGraphicFramePr>
          <p:nvPr>
            <p:extLst>
              <p:ext uri="{D42A27DB-BD31-4B8C-83A1-F6EECF244321}">
                <p14:modId xmlns:p14="http://schemas.microsoft.com/office/powerpoint/2010/main" val="272007616"/>
              </p:ext>
            </p:extLst>
          </p:nvPr>
        </p:nvGraphicFramePr>
        <p:xfrm>
          <a:off x="1004886" y="1948536"/>
          <a:ext cx="10182223" cy="2622840"/>
        </p:xfrm>
        <a:graphic>
          <a:graphicData uri="http://schemas.openxmlformats.org/drawingml/2006/table">
            <a:tbl>
              <a:tblPr firstRow="1" firstCol="1" bandRow="1"/>
              <a:tblGrid>
                <a:gridCol w="2095259">
                  <a:extLst>
                    <a:ext uri="{9D8B030D-6E8A-4147-A177-3AD203B41FA5}">
                      <a16:colId xmlns:a16="http://schemas.microsoft.com/office/drawing/2014/main" val="3907429809"/>
                    </a:ext>
                  </a:extLst>
                </a:gridCol>
                <a:gridCol w="1164033">
                  <a:extLst>
                    <a:ext uri="{9D8B030D-6E8A-4147-A177-3AD203B41FA5}">
                      <a16:colId xmlns:a16="http://schemas.microsoft.com/office/drawing/2014/main" val="550611818"/>
                    </a:ext>
                  </a:extLst>
                </a:gridCol>
                <a:gridCol w="913867">
                  <a:extLst>
                    <a:ext uri="{9D8B030D-6E8A-4147-A177-3AD203B41FA5}">
                      <a16:colId xmlns:a16="http://schemas.microsoft.com/office/drawing/2014/main" val="2445485665"/>
                    </a:ext>
                  </a:extLst>
                </a:gridCol>
                <a:gridCol w="1164033">
                  <a:extLst>
                    <a:ext uri="{9D8B030D-6E8A-4147-A177-3AD203B41FA5}">
                      <a16:colId xmlns:a16="http://schemas.microsoft.com/office/drawing/2014/main" val="2839124852"/>
                    </a:ext>
                  </a:extLst>
                </a:gridCol>
                <a:gridCol w="801549">
                  <a:extLst>
                    <a:ext uri="{9D8B030D-6E8A-4147-A177-3AD203B41FA5}">
                      <a16:colId xmlns:a16="http://schemas.microsoft.com/office/drawing/2014/main" val="1353737211"/>
                    </a:ext>
                  </a:extLst>
                </a:gridCol>
                <a:gridCol w="1164033">
                  <a:extLst>
                    <a:ext uri="{9D8B030D-6E8A-4147-A177-3AD203B41FA5}">
                      <a16:colId xmlns:a16="http://schemas.microsoft.com/office/drawing/2014/main" val="981784319"/>
                    </a:ext>
                  </a:extLst>
                </a:gridCol>
                <a:gridCol w="913867">
                  <a:extLst>
                    <a:ext uri="{9D8B030D-6E8A-4147-A177-3AD203B41FA5}">
                      <a16:colId xmlns:a16="http://schemas.microsoft.com/office/drawing/2014/main" val="4292842929"/>
                    </a:ext>
                  </a:extLst>
                </a:gridCol>
                <a:gridCol w="1164033">
                  <a:extLst>
                    <a:ext uri="{9D8B030D-6E8A-4147-A177-3AD203B41FA5}">
                      <a16:colId xmlns:a16="http://schemas.microsoft.com/office/drawing/2014/main" val="2816675461"/>
                    </a:ext>
                  </a:extLst>
                </a:gridCol>
                <a:gridCol w="801549">
                  <a:extLst>
                    <a:ext uri="{9D8B030D-6E8A-4147-A177-3AD203B41FA5}">
                      <a16:colId xmlns:a16="http://schemas.microsoft.com/office/drawing/2014/main" val="3951703158"/>
                    </a:ext>
                  </a:extLst>
                </a:gridCol>
              </a:tblGrid>
              <a:tr h="327855">
                <a:tc rowSpan="2">
                  <a:txBody>
                    <a:bodyPr/>
                    <a:lstStyle/>
                    <a:p>
                      <a:pPr marL="0" marR="0">
                        <a:lnSpc>
                          <a:spcPct val="110000"/>
                        </a:lnSpc>
                        <a:spcBef>
                          <a:spcPts val="0"/>
                        </a:spcBef>
                        <a:spcAft>
                          <a:spcPts val="80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c gridSpan="4">
                  <a:txBody>
                    <a:bodyPr/>
                    <a:lstStyle/>
                    <a:p>
                      <a:pPr marL="0" marR="0" algn="ctr">
                        <a:lnSpc>
                          <a:spcPct val="110000"/>
                        </a:lnSpc>
                        <a:spcBef>
                          <a:spcPts val="0"/>
                        </a:spcBef>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Singleunits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0000"/>
                        </a:lnSpc>
                        <a:spcBef>
                          <a:spcPts val="0"/>
                        </a:spcBef>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Multiunits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01784069"/>
                  </a:ext>
                </a:extLst>
              </a:tr>
              <a:tr h="327855">
                <a:tc vMerge="1">
                  <a:txBody>
                    <a:bodyPr/>
                    <a:lstStyle/>
                    <a:p>
                      <a:endParaRPr lang="en-US"/>
                    </a:p>
                  </a:txBody>
                  <a:tcPr/>
                </a:tc>
                <a:tc gridSpan="4">
                  <a:txBody>
                    <a:bodyPr/>
                    <a:lstStyle/>
                    <a:p>
                      <a:pPr marL="0" marR="0" algn="ctr">
                        <a:lnSpc>
                          <a:spcPct val="110000"/>
                        </a:lnSpc>
                        <a:spcBef>
                          <a:spcPts val="0"/>
                        </a:spcBef>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Count = 4,177,000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Count = 1,745,000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86066896"/>
                  </a:ext>
                </a:extLst>
              </a:tr>
              <a:tr h="327855">
                <a:tc>
                  <a:txBody>
                    <a:bodyPr/>
                    <a:lstStyle/>
                    <a:p>
                      <a:pPr marL="0" marR="0" algn="ctr">
                        <a:lnSpc>
                          <a:spcPct val="110000"/>
                        </a:lnSpc>
                        <a:spcBef>
                          <a:spcPts val="0"/>
                        </a:spcBef>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New Variable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c gridSpan="2">
                  <a:txBody>
                    <a:bodyPr/>
                    <a:lstStyle/>
                    <a:p>
                      <a:pPr marL="0" marR="0" algn="ctr">
                        <a:lnSpc>
                          <a:spcPct val="110000"/>
                        </a:lnSpc>
                        <a:spcBef>
                          <a:spcPts val="0"/>
                        </a:spcBef>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Populated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c hMerge="1">
                  <a:txBody>
                    <a:bodyPr/>
                    <a:lstStyle/>
                    <a:p>
                      <a:endParaRPr lang="en-US"/>
                    </a:p>
                  </a:txBody>
                  <a:tcPr/>
                </a:tc>
                <a:tc gridSpan="2">
                  <a:txBody>
                    <a:bodyPr/>
                    <a:lstStyle/>
                    <a:p>
                      <a:pPr marL="0" marR="0" algn="ctr">
                        <a:lnSpc>
                          <a:spcPct val="110000"/>
                        </a:lnSpc>
                        <a:spcBef>
                          <a:spcPts val="0"/>
                        </a:spcBef>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Missing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c hMerge="1">
                  <a:txBody>
                    <a:bodyPr/>
                    <a:lstStyle/>
                    <a:p>
                      <a:endParaRPr lang="en-US"/>
                    </a:p>
                  </a:txBody>
                  <a:tcPr/>
                </a:tc>
                <a:tc gridSpan="2">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Populated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c hMerge="1">
                  <a:txBody>
                    <a:bodyPr/>
                    <a:lstStyle/>
                    <a:p>
                      <a:endParaRPr lang="en-US"/>
                    </a:p>
                  </a:txBody>
                  <a:tcPr/>
                </a:tc>
                <a:tc gridSpan="2">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Missing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c hMerge="1">
                  <a:txBody>
                    <a:bodyPr/>
                    <a:lstStyle/>
                    <a:p>
                      <a:endParaRPr lang="en-US"/>
                    </a:p>
                  </a:txBody>
                  <a:tcPr/>
                </a:tc>
                <a:extLst>
                  <a:ext uri="{0D108BD9-81ED-4DB2-BD59-A6C34878D82A}">
                    <a16:rowId xmlns:a16="http://schemas.microsoft.com/office/drawing/2014/main" val="3830799558"/>
                  </a:ext>
                </a:extLst>
              </a:tr>
              <a:tr h="327855">
                <a:tc>
                  <a:txBody>
                    <a:bodyPr/>
                    <a:lstStyle/>
                    <a:p>
                      <a:pPr marL="0" marR="0">
                        <a:lnSpc>
                          <a:spcPct val="110000"/>
                        </a:lnSpc>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BIRTHDAY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4,177,000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&lt;15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1,745,000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&lt;15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8656116"/>
                  </a:ext>
                </a:extLst>
              </a:tr>
              <a:tr h="327855">
                <a:tc>
                  <a:txBody>
                    <a:bodyPr/>
                    <a:lstStyle/>
                    <a:p>
                      <a:pPr marL="0" marR="0">
                        <a:lnSpc>
                          <a:spcPct val="110000"/>
                        </a:lnSpc>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BIRTH_PAY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4,176,000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700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1,686,000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96.6%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60,000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2774035"/>
                  </a:ext>
                </a:extLst>
              </a:tr>
              <a:tr h="327855">
                <a:tc>
                  <a:txBody>
                    <a:bodyPr/>
                    <a:lstStyle/>
                    <a:p>
                      <a:pPr marL="0" marR="0">
                        <a:lnSpc>
                          <a:spcPct val="110000"/>
                        </a:lnSpc>
                        <a:spcBef>
                          <a:spcPts val="0"/>
                        </a:spcBef>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BIRTH_RCPT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3,810,000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367,000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1,213,000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69.5%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532,000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30.5%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5128651"/>
                  </a:ext>
                </a:extLst>
              </a:tr>
              <a:tr h="327855">
                <a:tc>
                  <a:txBody>
                    <a:bodyPr/>
                    <a:lstStyle/>
                    <a:p>
                      <a:pPr marL="0" marR="0">
                        <a:lnSpc>
                          <a:spcPct val="110000"/>
                        </a:lnSpc>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BIRTH_START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2,196,000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52.6%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1,981,000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47.4%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273,000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1,472,000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84.4%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5853647"/>
                  </a:ext>
                </a:extLst>
              </a:tr>
              <a:tr h="327855">
                <a:tc>
                  <a:txBody>
                    <a:bodyPr/>
                    <a:lstStyle/>
                    <a:p>
                      <a:pPr marL="0" marR="0">
                        <a:lnSpc>
                          <a:spcPct val="110000"/>
                        </a:lnSpc>
                        <a:spcBef>
                          <a:spcPts val="0"/>
                        </a:spcBef>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BIRTH_WAGES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1,421,000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34.0%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2,756,000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66.0%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199,000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1,546,000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88.6%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18" marR="561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6903722"/>
                  </a:ext>
                </a:extLst>
              </a:tr>
            </a:tbl>
          </a:graphicData>
        </a:graphic>
      </p:graphicFrame>
      <p:sp>
        <p:nvSpPr>
          <p:cNvPr id="11" name="Content Placeholder 9">
            <a:extLst>
              <a:ext uri="{FF2B5EF4-FFF2-40B4-BE49-F238E27FC236}">
                <a16:creationId xmlns:a16="http://schemas.microsoft.com/office/drawing/2014/main" id="{95A399BC-58FD-4F2A-926C-CA2196C66F65}"/>
              </a:ext>
            </a:extLst>
          </p:cNvPr>
          <p:cNvSpPr txBox="1">
            <a:spLocks/>
          </p:cNvSpPr>
          <p:nvPr/>
        </p:nvSpPr>
        <p:spPr>
          <a:xfrm>
            <a:off x="2733522" y="1487534"/>
            <a:ext cx="6724953" cy="375790"/>
          </a:xfrm>
          <a:prstGeom prst="rect">
            <a:avLst/>
          </a:prstGeom>
        </p:spPr>
        <p:txBody>
          <a:bodyPr vert="horz" lIns="91440" tIns="45720" rIns="91440" bIns="45720" rtlCol="0">
            <a:noAutofit/>
          </a:bodyPr>
          <a:lstStyle>
            <a:lvl1pPr marL="228600" indent="-228600" algn="l" defTabSz="914400" rtl="0" eaLnBrk="1" latinLnBrk="0" hangingPunct="1">
              <a:lnSpc>
                <a:spcPts val="1900"/>
              </a:lnSpc>
              <a:spcBef>
                <a:spcPts val="0"/>
              </a:spcBef>
              <a:spcAft>
                <a:spcPts val="800"/>
              </a:spcAft>
              <a:buFont typeface="Arial" panose="020B0604020202020204" pitchFamily="34" charset="0"/>
              <a:buChar char="•"/>
              <a:defRPr sz="2800" kern="1200" spc="40" baseline="0">
                <a:solidFill>
                  <a:schemeClr val="tx1"/>
                </a:solidFill>
                <a:latin typeface="+mn-lt"/>
                <a:ea typeface="+mn-ea"/>
                <a:cs typeface="+mn-cs"/>
              </a:defRPr>
            </a:lvl1pPr>
            <a:lvl2pPr marL="685800" indent="-228600" algn="l" defTabSz="914400" rtl="0" eaLnBrk="1" latinLnBrk="0" hangingPunct="1">
              <a:lnSpc>
                <a:spcPts val="1750"/>
              </a:lnSpc>
              <a:spcBef>
                <a:spcPts val="0"/>
              </a:spcBef>
              <a:spcAft>
                <a:spcPts val="1800"/>
              </a:spcAft>
              <a:buFont typeface="Arial" panose="020B0604020202020204" pitchFamily="34" charset="0"/>
              <a:buChar char="•"/>
              <a:defRPr sz="2400" kern="1200" spc="30" baseline="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300"/>
              </a:spcAft>
              <a:buFont typeface="Arial" panose="020B0604020202020204" pitchFamily="34" charset="0"/>
              <a:buChar char="•"/>
              <a:defRPr sz="2000" kern="1200" spc="30" baseline="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300"/>
              </a:spcAft>
              <a:buFont typeface="Arial" panose="020B0604020202020204" pitchFamily="34" charset="0"/>
              <a:buChar char="•"/>
              <a:defRPr sz="1800" kern="1200" spc="30" baseline="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300"/>
              </a:spcAft>
              <a:buFont typeface="Arial" panose="020B0604020202020204" pitchFamily="34" charset="0"/>
              <a:buChar char="•"/>
              <a:defRPr sz="1800" kern="1200" spc="3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Aft>
                <a:spcPts val="0"/>
              </a:spcAft>
              <a:buNone/>
            </a:pPr>
            <a:r>
              <a:rPr lang="en-US" sz="2200" dirty="0"/>
              <a:t>Availability of comparison variables pulled from the BR</a:t>
            </a:r>
          </a:p>
        </p:txBody>
      </p:sp>
      <p:sp>
        <p:nvSpPr>
          <p:cNvPr id="13" name="TextBox 12">
            <a:extLst>
              <a:ext uri="{FF2B5EF4-FFF2-40B4-BE49-F238E27FC236}">
                <a16:creationId xmlns:a16="http://schemas.microsoft.com/office/drawing/2014/main" id="{BBF5BD64-F640-47AE-8AE0-74539332935F}"/>
              </a:ext>
            </a:extLst>
          </p:cNvPr>
          <p:cNvSpPr txBox="1"/>
          <p:nvPr/>
        </p:nvSpPr>
        <p:spPr>
          <a:xfrm>
            <a:off x="4317662" y="4569273"/>
            <a:ext cx="3556670" cy="369332"/>
          </a:xfrm>
          <a:prstGeom prst="rect">
            <a:avLst/>
          </a:prstGeom>
          <a:noFill/>
        </p:spPr>
        <p:txBody>
          <a:bodyPr wrap="square" rtlCol="0">
            <a:spAutoFit/>
          </a:bodyPr>
          <a:lstStyle/>
          <a:p>
            <a:r>
              <a:rPr lang="en-US" dirty="0"/>
              <a:t>Data reflect the BR as of May 2020</a:t>
            </a:r>
          </a:p>
        </p:txBody>
      </p:sp>
      <p:sp>
        <p:nvSpPr>
          <p:cNvPr id="18" name="Arrow: Right 17">
            <a:extLst>
              <a:ext uri="{FF2B5EF4-FFF2-40B4-BE49-F238E27FC236}">
                <a16:creationId xmlns:a16="http://schemas.microsoft.com/office/drawing/2014/main" id="{F4A5AF07-CA29-45FB-981D-BE9F3D799761}"/>
              </a:ext>
            </a:extLst>
          </p:cNvPr>
          <p:cNvSpPr/>
          <p:nvPr/>
        </p:nvSpPr>
        <p:spPr>
          <a:xfrm>
            <a:off x="583878" y="3346982"/>
            <a:ext cx="284895" cy="158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99C8EA87-5AD5-4874-A510-867567945A57}"/>
              </a:ext>
            </a:extLst>
          </p:cNvPr>
          <p:cNvSpPr/>
          <p:nvPr/>
        </p:nvSpPr>
        <p:spPr>
          <a:xfrm>
            <a:off x="583876" y="3651782"/>
            <a:ext cx="284895" cy="158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CBB2B5DC-AC92-4599-8B8B-537A10761FC7}"/>
              </a:ext>
            </a:extLst>
          </p:cNvPr>
          <p:cNvSpPr/>
          <p:nvPr/>
        </p:nvSpPr>
        <p:spPr>
          <a:xfrm>
            <a:off x="583876" y="3037850"/>
            <a:ext cx="284895" cy="158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20306528-87F1-4E95-82EB-5B8B0EE9AA32}"/>
              </a:ext>
            </a:extLst>
          </p:cNvPr>
          <p:cNvSpPr/>
          <p:nvPr/>
        </p:nvSpPr>
        <p:spPr>
          <a:xfrm>
            <a:off x="583876" y="4310706"/>
            <a:ext cx="284895" cy="158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91B0D811-E8B3-450A-82AA-79D156E611FE}"/>
              </a:ext>
            </a:extLst>
          </p:cNvPr>
          <p:cNvSpPr/>
          <p:nvPr/>
        </p:nvSpPr>
        <p:spPr>
          <a:xfrm>
            <a:off x="583877" y="3981244"/>
            <a:ext cx="284895" cy="158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31649859"/>
      </p:ext>
    </p:extLst>
  </p:cSld>
  <p:clrMapOvr>
    <a:masterClrMapping/>
  </p:clrMapOvr>
  <mc:AlternateContent xmlns:mc="http://schemas.openxmlformats.org/markup-compatibility/2006" xmlns:p14="http://schemas.microsoft.com/office/powerpoint/2010/main">
    <mc:Choice Requires="p14">
      <p:transition spd="slow" p14:dur="2000" advTm="106558"/>
    </mc:Choice>
    <mc:Fallback xmlns="">
      <p:transition spd="slow" advTm="106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26" presetClass="emph" presetSubtype="0" fill="hold" grpId="1" nodeType="withEffect">
                                  <p:stCondLst>
                                    <p:cond delay="0"/>
                                  </p:stCondLst>
                                  <p:childTnLst>
                                    <p:animEffect transition="out" filter="fade">
                                      <p:cBhvr>
                                        <p:cTn id="8" dur="3000" tmFilter="0, 0; .2, .5; .8, .5; 1, 0"/>
                                        <p:tgtEl>
                                          <p:spTgt spid="20"/>
                                        </p:tgtEl>
                                      </p:cBhvr>
                                    </p:animEffect>
                                    <p:animScale>
                                      <p:cBhvr>
                                        <p:cTn id="9" dur="1500" autoRev="1" fill="hold"/>
                                        <p:tgtEl>
                                          <p:spTgt spid="20"/>
                                        </p:tgtEl>
                                      </p:cBhvr>
                                      <p:by x="105000" y="105000"/>
                                    </p:animScale>
                                  </p:childTnLst>
                                </p:cTn>
                              </p:par>
                            </p:childTnLst>
                          </p:cTn>
                        </p:par>
                        <p:par>
                          <p:cTn id="10" fill="hold">
                            <p:stCondLst>
                              <p:cond delay="3000"/>
                            </p:stCondLst>
                            <p:childTnLst>
                              <p:par>
                                <p:cTn id="11" presetID="1" presetClass="exit" presetSubtype="0" fill="hold" grpId="2" nodeType="afterEffect">
                                  <p:stCondLst>
                                    <p:cond delay="0"/>
                                  </p:stCondLst>
                                  <p:childTnLst>
                                    <p:set>
                                      <p:cBhvr>
                                        <p:cTn id="12" dur="1" fill="hold">
                                          <p:stCondLst>
                                            <p:cond delay="0"/>
                                          </p:stCondLst>
                                        </p:cTn>
                                        <p:tgtEl>
                                          <p:spTgt spid="2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26" presetClass="emph" presetSubtype="0" fill="hold" grpId="1" nodeType="withEffect">
                                  <p:stCondLst>
                                    <p:cond delay="0"/>
                                  </p:stCondLst>
                                  <p:childTnLst>
                                    <p:animEffect transition="out" filter="fade">
                                      <p:cBhvr>
                                        <p:cTn id="18" dur="3000" tmFilter="0, 0; .2, .5; .8, .5; 1, 0"/>
                                        <p:tgtEl>
                                          <p:spTgt spid="18"/>
                                        </p:tgtEl>
                                      </p:cBhvr>
                                    </p:animEffect>
                                    <p:animScale>
                                      <p:cBhvr>
                                        <p:cTn id="19" dur="1500" autoRev="1" fill="hold"/>
                                        <p:tgtEl>
                                          <p:spTgt spid="18"/>
                                        </p:tgtEl>
                                      </p:cBhvr>
                                      <p:by x="105000" y="105000"/>
                                    </p:animScale>
                                  </p:childTnLst>
                                </p:cTn>
                              </p:par>
                            </p:childTnLst>
                          </p:cTn>
                        </p:par>
                        <p:par>
                          <p:cTn id="20" fill="hold">
                            <p:stCondLst>
                              <p:cond delay="3000"/>
                            </p:stCondLst>
                            <p:childTnLst>
                              <p:par>
                                <p:cTn id="21" presetID="1" presetClass="exit" presetSubtype="0" fill="hold" grpId="2" nodeType="after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26" presetClass="emph" presetSubtype="0" fill="hold" grpId="1" nodeType="withEffect">
                                  <p:stCondLst>
                                    <p:cond delay="0"/>
                                  </p:stCondLst>
                                  <p:childTnLst>
                                    <p:animEffect transition="out" filter="fade">
                                      <p:cBhvr>
                                        <p:cTn id="28" dur="3000" tmFilter="0, 0; .2, .5; .8, .5; 1, 0"/>
                                        <p:tgtEl>
                                          <p:spTgt spid="19"/>
                                        </p:tgtEl>
                                      </p:cBhvr>
                                    </p:animEffect>
                                    <p:animScale>
                                      <p:cBhvr>
                                        <p:cTn id="29" dur="1500" autoRev="1" fill="hold"/>
                                        <p:tgtEl>
                                          <p:spTgt spid="19"/>
                                        </p:tgtEl>
                                      </p:cBhvr>
                                      <p:by x="105000" y="105000"/>
                                    </p:animScale>
                                  </p:childTnLst>
                                </p:cTn>
                              </p:par>
                            </p:childTnLst>
                          </p:cTn>
                        </p:par>
                        <p:par>
                          <p:cTn id="30" fill="hold">
                            <p:stCondLst>
                              <p:cond delay="3000"/>
                            </p:stCondLst>
                            <p:childTnLst>
                              <p:par>
                                <p:cTn id="31" presetID="1" presetClass="exit" presetSubtype="0" fill="hold" grpId="2" nodeType="afterEffect">
                                  <p:stCondLst>
                                    <p:cond delay="0"/>
                                  </p:stCondLst>
                                  <p:childTnLst>
                                    <p:set>
                                      <p:cBhvr>
                                        <p:cTn id="32" dur="1" fill="hold">
                                          <p:stCondLst>
                                            <p:cond delay="0"/>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26" presetClass="emph" presetSubtype="0" fill="hold" grpId="0" nodeType="withEffect">
                                  <p:stCondLst>
                                    <p:cond delay="0"/>
                                  </p:stCondLst>
                                  <p:childTnLst>
                                    <p:animEffect transition="out" filter="fade">
                                      <p:cBhvr>
                                        <p:cTn id="38" dur="3000" tmFilter="0, 0; .2, .5; .8, .5; 1, 0"/>
                                        <p:tgtEl>
                                          <p:spTgt spid="22"/>
                                        </p:tgtEl>
                                      </p:cBhvr>
                                    </p:animEffect>
                                    <p:animScale>
                                      <p:cBhvr>
                                        <p:cTn id="39" dur="1500" autoRev="1" fill="hold"/>
                                        <p:tgtEl>
                                          <p:spTgt spid="22"/>
                                        </p:tgtEl>
                                      </p:cBhvr>
                                      <p:by x="105000" y="105000"/>
                                    </p:animScale>
                                  </p:childTnLst>
                                </p:cTn>
                              </p:par>
                            </p:childTnLst>
                          </p:cTn>
                        </p:par>
                        <p:par>
                          <p:cTn id="40" fill="hold">
                            <p:stCondLst>
                              <p:cond delay="3000"/>
                            </p:stCondLst>
                            <p:childTnLst>
                              <p:par>
                                <p:cTn id="41" presetID="1" presetClass="exit" presetSubtype="0" fill="hold" grpId="2" nodeType="afterEffect">
                                  <p:stCondLst>
                                    <p:cond delay="0"/>
                                  </p:stCondLst>
                                  <p:childTnLst>
                                    <p:set>
                                      <p:cBhvr>
                                        <p:cTn id="42" dur="1" fill="hold">
                                          <p:stCondLst>
                                            <p:cond delay="0"/>
                                          </p:stCondLst>
                                        </p:cTn>
                                        <p:tgtEl>
                                          <p:spTgt spid="2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26" presetClass="emph" presetSubtype="0" fill="hold" grpId="0" nodeType="withEffect">
                                  <p:stCondLst>
                                    <p:cond delay="0"/>
                                  </p:stCondLst>
                                  <p:childTnLst>
                                    <p:animEffect transition="out" filter="fade">
                                      <p:cBhvr>
                                        <p:cTn id="48" dur="3000" tmFilter="0, 0; .2, .5; .8, .5; 1, 0"/>
                                        <p:tgtEl>
                                          <p:spTgt spid="21"/>
                                        </p:tgtEl>
                                      </p:cBhvr>
                                    </p:animEffect>
                                    <p:animScale>
                                      <p:cBhvr>
                                        <p:cTn id="49" dur="1500" autoRev="1" fill="hold"/>
                                        <p:tgtEl>
                                          <p:spTgt spid="21"/>
                                        </p:tgtEl>
                                      </p:cBhvr>
                                      <p:by x="105000" y="105000"/>
                                    </p:animScale>
                                  </p:childTnLst>
                                </p:cTn>
                              </p:par>
                            </p:childTnLst>
                          </p:cTn>
                        </p:par>
                        <p:par>
                          <p:cTn id="50" fill="hold">
                            <p:stCondLst>
                              <p:cond delay="3000"/>
                            </p:stCondLst>
                            <p:childTnLst>
                              <p:par>
                                <p:cTn id="51" presetID="1" presetClass="exit" presetSubtype="0" fill="hold" grpId="2" nodeType="afterEffect">
                                  <p:stCondLst>
                                    <p:cond delay="0"/>
                                  </p:stCondLst>
                                  <p:childTnLst>
                                    <p:set>
                                      <p:cBhvr>
                                        <p:cTn id="52"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7.3|4.5|4.7"/>
</p:tagLst>
</file>

<file path=ppt/tags/tag2.xml><?xml version="1.0" encoding="utf-8"?>
<p:tagLst xmlns:a="http://schemas.openxmlformats.org/drawingml/2006/main" xmlns:r="http://schemas.openxmlformats.org/officeDocument/2006/relationships" xmlns:p="http://schemas.openxmlformats.org/presentationml/2006/main">
  <p:tag name="TIMING" val="|9.6|9.2|6.9|9.4|3.9"/>
</p:tagLst>
</file>

<file path=ppt/tags/tag3.xml><?xml version="1.0" encoding="utf-8"?>
<p:tagLst xmlns:a="http://schemas.openxmlformats.org/drawingml/2006/main" xmlns:r="http://schemas.openxmlformats.org/officeDocument/2006/relationships" xmlns:p="http://schemas.openxmlformats.org/presentationml/2006/main">
  <p:tag name="TIMING" val="|4|5.5|12.6|1.9|13.4|1.5"/>
</p:tagLst>
</file>

<file path=ppt/tags/tag4.xml><?xml version="1.0" encoding="utf-8"?>
<p:tagLst xmlns:a="http://schemas.openxmlformats.org/drawingml/2006/main" xmlns:r="http://schemas.openxmlformats.org/officeDocument/2006/relationships" xmlns:p="http://schemas.openxmlformats.org/presentationml/2006/main">
  <p:tag name="TIMING" val="|50.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Standard Template Document Labeling Version 11-25-2019" id="{2B29FCDE-9991-402A-BF7C-68A845CABF27}" vid="{4C5D4FD4-241C-44A8-88F4-A8E870F593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FE28DCF60A55469A767A693C98DF30" ma:contentTypeVersion="11" ma:contentTypeDescription="Create a new document." ma:contentTypeScope="" ma:versionID="fd15eec54e9a16b88682b5772339e0fc">
  <xsd:schema xmlns:xsd="http://www.w3.org/2001/XMLSchema" xmlns:xs="http://www.w3.org/2001/XMLSchema" xmlns:p="http://schemas.microsoft.com/office/2006/metadata/properties" xmlns:ns3="caecc2cd-c125-47bb-b7d8-61f5602bf9df" xmlns:ns4="f42af4b1-c551-450a-9f89-76df0847d194" targetNamespace="http://schemas.microsoft.com/office/2006/metadata/properties" ma:root="true" ma:fieldsID="b9f4a88b264629eea6c93697b8a79db7" ns3:_="" ns4:_="">
    <xsd:import namespace="caecc2cd-c125-47bb-b7d8-61f5602bf9df"/>
    <xsd:import namespace="f42af4b1-c551-450a-9f89-76df0847d19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ecc2cd-c125-47bb-b7d8-61f5602bf9d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2af4b1-c551-450a-9f89-76df0847d19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ABB135-AD88-424B-A70F-93719B4573DA}">
  <ds:schemaRefs>
    <ds:schemaRef ds:uri="http://schemas.microsoft.com/sharepoint/v3/contenttype/forms"/>
  </ds:schemaRefs>
</ds:datastoreItem>
</file>

<file path=customXml/itemProps2.xml><?xml version="1.0" encoding="utf-8"?>
<ds:datastoreItem xmlns:ds="http://schemas.openxmlformats.org/officeDocument/2006/customXml" ds:itemID="{4D92B14D-EDFD-4FDD-92C0-0DF7EDA55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ecc2cd-c125-47bb-b7d8-61f5602bf9df"/>
    <ds:schemaRef ds:uri="f42af4b1-c551-450a-9f89-76df0847d1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9D7FDE-784D-4DEC-B49C-6F84CF51374D}">
  <ds:schemaRefs>
    <ds:schemaRef ds:uri="http://purl.org/dc/terms/"/>
    <ds:schemaRef ds:uri="http://schemas.microsoft.com/office/2006/metadata/properties"/>
    <ds:schemaRef ds:uri="http://purl.org/dc/elements/1.1/"/>
    <ds:schemaRef ds:uri="http://purl.org/dc/dcmitype/"/>
    <ds:schemaRef ds:uri="http://schemas.microsoft.com/office/2006/documentManagement/types"/>
    <ds:schemaRef ds:uri="http://schemas.openxmlformats.org/package/2006/metadata/core-properties"/>
    <ds:schemaRef ds:uri="f42af4b1-c551-450a-9f89-76df0847d194"/>
    <ds:schemaRef ds:uri="http://schemas.microsoft.com/office/infopath/2007/PartnerControls"/>
    <ds:schemaRef ds:uri="caecc2cd-c125-47bb-b7d8-61f5602bf9d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2893</TotalTime>
  <Words>1805</Words>
  <Application>Microsoft Office PowerPoint</Application>
  <PresentationFormat>Widescreen</PresentationFormat>
  <Paragraphs>552</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Cambria Math</vt:lpstr>
      <vt:lpstr>Century Gothic</vt:lpstr>
      <vt:lpstr>Garamond</vt:lpstr>
      <vt:lpstr>Times New Roman</vt:lpstr>
      <vt:lpstr>Office Theme</vt:lpstr>
      <vt:lpstr>How Can We Best Measure an Establishment's Size? An Evaluation of Universe Extraction for Select U.S. Census Bureau Business Surveys</vt:lpstr>
      <vt:lpstr>Topics Covered</vt:lpstr>
      <vt:lpstr>Purpose</vt:lpstr>
      <vt:lpstr>Terms to Remember </vt:lpstr>
      <vt:lpstr>Terms to Remember</vt:lpstr>
      <vt:lpstr>Gimme All Your Money…Data</vt:lpstr>
      <vt:lpstr>Data Annualization </vt:lpstr>
      <vt:lpstr>Improvements to Data Annualization </vt:lpstr>
      <vt:lpstr>Data Annualization </vt:lpstr>
      <vt:lpstr>Verifying Variables</vt:lpstr>
      <vt:lpstr>Creation of a Hierarchy </vt:lpstr>
      <vt:lpstr>Validating the Hierarchy </vt:lpstr>
      <vt:lpstr>Creation of MOS</vt:lpstr>
      <vt:lpstr>Creation of MOS:  BSR-17 Formulas  </vt:lpstr>
      <vt:lpstr>MOS Editing </vt:lpstr>
      <vt:lpstr>PowerPoint Presentation</vt:lpstr>
      <vt:lpstr>Input Data Issues</vt:lpstr>
      <vt:lpstr>Improvements to MOS Editing </vt:lpstr>
      <vt:lpstr>Outlier Detection Methodology </vt:lpstr>
      <vt:lpstr>Result of Ratio Edits on 2013 Administrative Receipts </vt:lpstr>
      <vt:lpstr>New Ratio Edit on 2014 Administrative Receipts </vt:lpstr>
      <vt:lpstr>PowerPoint Presentation</vt:lpstr>
      <vt:lpstr>Summary</vt:lpstr>
      <vt:lpstr>Acknowledgements </vt:lpstr>
      <vt:lpstr>PowerPoint Presentation</vt:lpstr>
    </vt:vector>
  </TitlesOfParts>
  <Company>Bureau of the Census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Kenishea Donaldson (CENSUS/ESMD FED)</dc:creator>
  <cp:lastModifiedBy>Kenishea Donaldson (CENSUS/ESMD FED)</cp:lastModifiedBy>
  <cp:revision>121</cp:revision>
  <dcterms:created xsi:type="dcterms:W3CDTF">2021-10-06T14:36:36Z</dcterms:created>
  <dcterms:modified xsi:type="dcterms:W3CDTF">2021-10-27T23:55:45Z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0x01010019FE28DCF60A55469A767A693C98DF30</vt:lpwstr>
  </property>
</Properties>
</file>