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4" r:id="rId3"/>
    <p:sldId id="286" r:id="rId4"/>
    <p:sldId id="283" r:id="rId5"/>
    <p:sldId id="258" r:id="rId6"/>
    <p:sldId id="259" r:id="rId7"/>
    <p:sldId id="267" r:id="rId8"/>
    <p:sldId id="268" r:id="rId9"/>
    <p:sldId id="272" r:id="rId10"/>
    <p:sldId id="274" r:id="rId11"/>
    <p:sldId id="287" r:id="rId12"/>
    <p:sldId id="281" r:id="rId13"/>
    <p:sldId id="290" r:id="rId14"/>
    <p:sldId id="282" r:id="rId15"/>
    <p:sldId id="289" r:id="rId16"/>
    <p:sldId id="285" r:id="rId17"/>
    <p:sldId id="292" r:id="rId18"/>
    <p:sldId id="291" r:id="rId19"/>
    <p:sldId id="288" r:id="rId2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fino, Emily S" initials="MES" lastIdx="4" clrIdx="0">
    <p:extLst>
      <p:ext uri="{19B8F6BF-5375-455C-9EA6-DF929625EA0E}">
        <p15:presenceInfo xmlns:p15="http://schemas.microsoft.com/office/powerpoint/2012/main" userId="S::Emily.S.Molfino@hud.gov::124dae4c-ce0f-403c-8d1c-f5e5da3dfb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19A"/>
    <a:srgbClr val="335B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5FE99AB-7754-4888-BEEB-0C2E3F38AA78}" type="datetimeFigureOut">
              <a:rPr lang="en-US" smtClean="0"/>
              <a:t>10/26/2021</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5D84EB1-B103-449C-AA1B-E66D4DEC3BAB}" type="slidenum">
              <a:rPr lang="en-US" smtClean="0"/>
              <a:t>‹#›</a:t>
            </a:fld>
            <a:endParaRPr lang="en-US"/>
          </a:p>
        </p:txBody>
      </p:sp>
    </p:spTree>
    <p:extLst>
      <p:ext uri="{BB962C8B-B14F-4D97-AF65-F5344CB8AC3E}">
        <p14:creationId xmlns:p14="http://schemas.microsoft.com/office/powerpoint/2010/main" val="267071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4EB1-B103-449C-AA1B-E66D4DEC3BAB}" type="slidenum">
              <a:rPr lang="en-US" smtClean="0"/>
              <a:t>7</a:t>
            </a:fld>
            <a:endParaRPr lang="en-US"/>
          </a:p>
        </p:txBody>
      </p:sp>
    </p:spTree>
    <p:extLst>
      <p:ext uri="{BB962C8B-B14F-4D97-AF65-F5344CB8AC3E}">
        <p14:creationId xmlns:p14="http://schemas.microsoft.com/office/powerpoint/2010/main" val="392482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4EB1-B103-449C-AA1B-E66D4DEC3BAB}" type="slidenum">
              <a:rPr lang="en-US" smtClean="0"/>
              <a:t>8</a:t>
            </a:fld>
            <a:endParaRPr lang="en-US"/>
          </a:p>
        </p:txBody>
      </p:sp>
    </p:spTree>
    <p:extLst>
      <p:ext uri="{BB962C8B-B14F-4D97-AF65-F5344CB8AC3E}">
        <p14:creationId xmlns:p14="http://schemas.microsoft.com/office/powerpoint/2010/main" val="105529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4EB1-B103-449C-AA1B-E66D4DEC3BAB}" type="slidenum">
              <a:rPr lang="en-US" smtClean="0"/>
              <a:t>10</a:t>
            </a:fld>
            <a:endParaRPr lang="en-US"/>
          </a:p>
        </p:txBody>
      </p:sp>
    </p:spTree>
    <p:extLst>
      <p:ext uri="{BB962C8B-B14F-4D97-AF65-F5344CB8AC3E}">
        <p14:creationId xmlns:p14="http://schemas.microsoft.com/office/powerpoint/2010/main" val="386093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4EB1-B103-449C-AA1B-E66D4DEC3BAB}" type="slidenum">
              <a:rPr lang="en-US" smtClean="0"/>
              <a:t>11</a:t>
            </a:fld>
            <a:endParaRPr lang="en-US"/>
          </a:p>
        </p:txBody>
      </p:sp>
    </p:spTree>
    <p:extLst>
      <p:ext uri="{BB962C8B-B14F-4D97-AF65-F5344CB8AC3E}">
        <p14:creationId xmlns:p14="http://schemas.microsoft.com/office/powerpoint/2010/main" val="403020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4EB1-B103-449C-AA1B-E66D4DEC3BAB}" type="slidenum">
              <a:rPr lang="en-US" smtClean="0"/>
              <a:t>17</a:t>
            </a:fld>
            <a:endParaRPr lang="en-US"/>
          </a:p>
        </p:txBody>
      </p:sp>
    </p:spTree>
    <p:extLst>
      <p:ext uri="{BB962C8B-B14F-4D97-AF65-F5344CB8AC3E}">
        <p14:creationId xmlns:p14="http://schemas.microsoft.com/office/powerpoint/2010/main" val="65787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4EB1-B103-449C-AA1B-E66D4DEC3BAB}" type="slidenum">
              <a:rPr lang="en-US" smtClean="0"/>
              <a:t>19</a:t>
            </a:fld>
            <a:endParaRPr lang="en-US"/>
          </a:p>
        </p:txBody>
      </p:sp>
    </p:spTree>
    <p:extLst>
      <p:ext uri="{BB962C8B-B14F-4D97-AF65-F5344CB8AC3E}">
        <p14:creationId xmlns:p14="http://schemas.microsoft.com/office/powerpoint/2010/main" val="279010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4"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5" name="Picture 34"/>
          <p:cNvPicPr/>
          <p:nvPr/>
        </p:nvPicPr>
        <p:blipFill>
          <a:blip r:embed="rId2"/>
          <a:stretch/>
        </p:blipFill>
        <p:spPr>
          <a:xfrm>
            <a:off x="3602880" y="1604520"/>
            <a:ext cx="4984920" cy="3977280"/>
          </a:xfrm>
          <a:prstGeom prst="rect">
            <a:avLst/>
          </a:prstGeom>
          <a:ln>
            <a:noFill/>
          </a:ln>
        </p:spPr>
      </p:pic>
      <p:pic>
        <p:nvPicPr>
          <p:cNvPr id="36" name="Picture 35"/>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280" cy="110649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280" cy="238680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7"/>
          <p:cNvPicPr/>
          <p:nvPr/>
        </p:nvPicPr>
        <p:blipFill>
          <a:blip r:embed="rId14"/>
          <a:stretch/>
        </p:blipFill>
        <p:spPr>
          <a:xfrm>
            <a:off x="115200" y="5796720"/>
            <a:ext cx="1810080" cy="1029600"/>
          </a:xfrm>
          <a:prstGeom prst="rect">
            <a:avLst/>
          </a:prstGeom>
          <a:ln>
            <a:noFill/>
          </a:ln>
        </p:spPr>
      </p:pic>
      <p:sp>
        <p:nvSpPr>
          <p:cNvPr id="4" name="PlaceHolder 1"/>
          <p:cNvSpPr>
            <a:spLocks noGrp="1"/>
          </p:cNvSpPr>
          <p:nvPr>
            <p:ph type="title"/>
          </p:nvPr>
        </p:nvSpPr>
        <p:spPr>
          <a:xfrm>
            <a:off x="1523880" y="1122480"/>
            <a:ext cx="9143280" cy="2386800"/>
          </a:xfrm>
          <a:prstGeom prst="rect">
            <a:avLst/>
          </a:prstGeom>
        </p:spPr>
        <p:txBody>
          <a:bodyPr lIns="0" tIns="0" rIns="0" bIns="0" anchor="ctr"/>
          <a:lstStyle/>
          <a:p>
            <a:r>
              <a:rPr lang="en-US">
                <a:latin typeface="Arial"/>
              </a:rPr>
              <a:t>Click to edit the title text format</a:t>
            </a:r>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F9B6F2-C9BB-4537-9DCC-3D7014A738C4}" type="slidenum">
              <a:rPr lang="en-US" sz="1200" strike="noStrike">
                <a:solidFill>
                  <a:srgbClr val="8B8B8B"/>
                </a:solidFill>
                <a:latin typeface="Calibri"/>
              </a:rPr>
              <a:t>1</a:t>
            </a:fld>
            <a:endParaRPr/>
          </a:p>
        </p:txBody>
      </p:sp>
      <p:sp>
        <p:nvSpPr>
          <p:cNvPr id="38" name="CustomShape 2"/>
          <p:cNvSpPr/>
          <p:nvPr/>
        </p:nvSpPr>
        <p:spPr>
          <a:xfrm>
            <a:off x="822960" y="548640"/>
            <a:ext cx="10532160" cy="91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endParaRPr/>
          </a:p>
          <a:p>
            <a:pPr algn="ctr">
              <a:lnSpc>
                <a:spcPct val="90000"/>
              </a:lnSpc>
            </a:pPr>
            <a:endParaRPr/>
          </a:p>
          <a:p>
            <a:pPr algn="ctr">
              <a:lnSpc>
                <a:spcPct val="90000"/>
              </a:lnSpc>
            </a:pPr>
            <a:endParaRPr/>
          </a:p>
          <a:p>
            <a:pPr algn="ctr">
              <a:lnSpc>
                <a:spcPct val="90000"/>
              </a:lnSpc>
            </a:pPr>
            <a:endParaRPr/>
          </a:p>
          <a:p>
            <a:pPr algn="ctr">
              <a:lnSpc>
                <a:spcPct val="90000"/>
              </a:lnSpc>
            </a:pPr>
            <a:endParaRPr/>
          </a:p>
          <a:p>
            <a:pPr algn="ctr">
              <a:lnSpc>
                <a:spcPct val="90000"/>
              </a:lnSpc>
            </a:pPr>
            <a:endParaRPr/>
          </a:p>
          <a:p>
            <a:pPr algn="ctr">
              <a:lnSpc>
                <a:spcPct val="90000"/>
              </a:lnSpc>
            </a:pPr>
            <a:endParaRPr/>
          </a:p>
          <a:p>
            <a:pPr algn="ctr">
              <a:lnSpc>
                <a:spcPct val="90000"/>
              </a:lnSpc>
            </a:pPr>
            <a:endParaRPr/>
          </a:p>
          <a:p>
            <a:pPr algn="ctr">
              <a:lnSpc>
                <a:spcPct val="90000"/>
              </a:lnSpc>
            </a:pPr>
            <a:endParaRPr/>
          </a:p>
        </p:txBody>
      </p:sp>
      <p:sp>
        <p:nvSpPr>
          <p:cNvPr id="39" name="CustomShape 3"/>
          <p:cNvSpPr/>
          <p:nvPr/>
        </p:nvSpPr>
        <p:spPr>
          <a:xfrm>
            <a:off x="686276" y="2875493"/>
            <a:ext cx="10819440" cy="21194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1" strike="noStrike" dirty="0">
                <a:solidFill>
                  <a:srgbClr val="36619A"/>
                </a:solidFill>
                <a:latin typeface="Calibri" panose="020F0502020204030204" pitchFamily="34" charset="0"/>
                <a:ea typeface="DejaVu Sans"/>
                <a:cs typeface="Calibri" panose="020F0502020204030204" pitchFamily="34" charset="0"/>
              </a:rPr>
              <a:t>Ariel J. Binder</a:t>
            </a:r>
            <a:r>
              <a:rPr lang="en-US" sz="2200" b="1" strike="noStrike" baseline="30000" dirty="0">
                <a:solidFill>
                  <a:srgbClr val="36619A"/>
                </a:solidFill>
                <a:latin typeface="Calibri" panose="020F0502020204030204" pitchFamily="34" charset="0"/>
                <a:ea typeface="DejaVu Sans"/>
                <a:cs typeface="Calibri" panose="020F0502020204030204" pitchFamily="34" charset="0"/>
              </a:rPr>
              <a:t>1</a:t>
            </a:r>
            <a:r>
              <a:rPr lang="en-US" sz="2200" b="1" strike="noStrike" dirty="0">
                <a:solidFill>
                  <a:srgbClr val="36619A"/>
                </a:solidFill>
                <a:latin typeface="Calibri" panose="020F0502020204030204" pitchFamily="34" charset="0"/>
                <a:ea typeface="DejaVu Sans"/>
                <a:cs typeface="Calibri" panose="020F0502020204030204" pitchFamily="34" charset="0"/>
              </a:rPr>
              <a:t>, Emily Molfino</a:t>
            </a:r>
            <a:r>
              <a:rPr lang="en-US" sz="2200" b="1" strike="noStrike" baseline="30000" dirty="0">
                <a:solidFill>
                  <a:srgbClr val="36619A"/>
                </a:solidFill>
                <a:latin typeface="Calibri" panose="020F0502020204030204" pitchFamily="34" charset="0"/>
                <a:ea typeface="DejaVu Sans"/>
                <a:cs typeface="Calibri" panose="020F0502020204030204" pitchFamily="34" charset="0"/>
              </a:rPr>
              <a:t>2</a:t>
            </a:r>
            <a:r>
              <a:rPr lang="en-US" sz="2200" b="1" strike="noStrike" dirty="0">
                <a:solidFill>
                  <a:srgbClr val="36619A"/>
                </a:solidFill>
                <a:latin typeface="Calibri" panose="020F0502020204030204" pitchFamily="34" charset="0"/>
                <a:ea typeface="DejaVu Sans"/>
                <a:cs typeface="Calibri" panose="020F0502020204030204" pitchFamily="34" charset="0"/>
              </a:rPr>
              <a:t> and John Voorheis</a:t>
            </a:r>
            <a:r>
              <a:rPr lang="en-US" sz="2200" b="1" strike="noStrike" baseline="30000" dirty="0">
                <a:solidFill>
                  <a:srgbClr val="36619A"/>
                </a:solidFill>
                <a:latin typeface="Calibri" panose="020F0502020204030204" pitchFamily="34" charset="0"/>
                <a:ea typeface="DejaVu Sans"/>
                <a:cs typeface="Calibri" panose="020F0502020204030204" pitchFamily="34" charset="0"/>
              </a:rPr>
              <a:t>1</a:t>
            </a:r>
          </a:p>
          <a:p>
            <a:pPr algn="ctr">
              <a:lnSpc>
                <a:spcPct val="100000"/>
              </a:lnSpc>
            </a:pPr>
            <a:r>
              <a:rPr lang="en-US" sz="1600" dirty="0">
                <a:solidFill>
                  <a:srgbClr val="36619A"/>
                </a:solidFill>
                <a:latin typeface="Calibri" panose="020F0502020204030204" pitchFamily="34" charset="0"/>
                <a:cs typeface="Calibri" panose="020F0502020204030204" pitchFamily="34" charset="0"/>
              </a:rPr>
              <a:t>1: U.S. Census Bureau, Center for Economic Studies</a:t>
            </a:r>
          </a:p>
          <a:p>
            <a:pPr algn="ctr">
              <a:lnSpc>
                <a:spcPct val="100000"/>
              </a:lnSpc>
            </a:pPr>
            <a:r>
              <a:rPr lang="en-US" sz="1600" dirty="0">
                <a:solidFill>
                  <a:srgbClr val="36619A"/>
                </a:solidFill>
                <a:latin typeface="Calibri" panose="020F0502020204030204" pitchFamily="34" charset="0"/>
                <a:cs typeface="Calibri" panose="020F0502020204030204" pitchFamily="34" charset="0"/>
              </a:rPr>
              <a:t>2: U.S. Department of Housing and Urban Development</a:t>
            </a:r>
          </a:p>
          <a:p>
            <a:pPr algn="ctr">
              <a:lnSpc>
                <a:spcPct val="100000"/>
              </a:lnSpc>
            </a:pPr>
            <a:endParaRPr sz="2400" dirty="0">
              <a:solidFill>
                <a:srgbClr val="36619A"/>
              </a:solidFill>
            </a:endParaRPr>
          </a:p>
          <a:p>
            <a:pPr algn="ctr">
              <a:lnSpc>
                <a:spcPct val="100000"/>
              </a:lnSpc>
            </a:pPr>
            <a:r>
              <a:rPr lang="en-US" sz="2200" b="1" strike="noStrike" dirty="0">
                <a:solidFill>
                  <a:srgbClr val="36619A"/>
                </a:solidFill>
                <a:latin typeface="Calibri" panose="020F0502020204030204" pitchFamily="34" charset="0"/>
                <a:ea typeface="DejaVu Sans"/>
                <a:cs typeface="Calibri" panose="020F0502020204030204" pitchFamily="34" charset="0"/>
              </a:rPr>
              <a:t>Federal Conference on Statistical Methodology (FCSM)</a:t>
            </a:r>
          </a:p>
          <a:p>
            <a:pPr algn="ctr">
              <a:lnSpc>
                <a:spcPct val="100000"/>
              </a:lnSpc>
            </a:pPr>
            <a:r>
              <a:rPr lang="en-US" sz="2200" b="1" dirty="0">
                <a:solidFill>
                  <a:srgbClr val="36619A"/>
                </a:solidFill>
                <a:latin typeface="Calibri" panose="020F0502020204030204" pitchFamily="34" charset="0"/>
                <a:ea typeface="DejaVu Sans"/>
                <a:cs typeface="Calibri" panose="020F0502020204030204" pitchFamily="34" charset="0"/>
              </a:rPr>
              <a:t>November </a:t>
            </a:r>
            <a:r>
              <a:rPr lang="en-US" sz="2200" b="1" strike="noStrike" dirty="0">
                <a:solidFill>
                  <a:srgbClr val="36619A"/>
                </a:solidFill>
                <a:latin typeface="Calibri" panose="020F0502020204030204" pitchFamily="34" charset="0"/>
                <a:ea typeface="DejaVu Sans"/>
                <a:cs typeface="Calibri" panose="020F0502020204030204" pitchFamily="34" charset="0"/>
              </a:rPr>
              <a:t>2021</a:t>
            </a:r>
            <a:endParaRPr sz="2200" b="1" dirty="0">
              <a:solidFill>
                <a:srgbClr val="36619A"/>
              </a:solidFill>
              <a:latin typeface="Calibri" panose="020F0502020204030204" pitchFamily="34" charset="0"/>
              <a:cs typeface="Calibri" panose="020F0502020204030204" pitchFamily="34" charset="0"/>
            </a:endParaRPr>
          </a:p>
          <a:p>
            <a:pPr>
              <a:lnSpc>
                <a:spcPct val="100000"/>
              </a:lnSpc>
            </a:pPr>
            <a:endParaRPr dirty="0"/>
          </a:p>
          <a:p>
            <a:pPr>
              <a:lnSpc>
                <a:spcPct val="100000"/>
              </a:lnSpc>
            </a:pPr>
            <a:endParaRPr dirty="0"/>
          </a:p>
          <a:p>
            <a:pPr>
              <a:lnSpc>
                <a:spcPct val="110000"/>
              </a:lnSpc>
            </a:pPr>
            <a:endParaRPr dirty="0"/>
          </a:p>
        </p:txBody>
      </p:sp>
      <p:sp>
        <p:nvSpPr>
          <p:cNvPr id="40" name="CustomShape 4"/>
          <p:cNvSpPr/>
          <p:nvPr/>
        </p:nvSpPr>
        <p:spPr>
          <a:xfrm>
            <a:off x="2136555" y="5738963"/>
            <a:ext cx="8300536" cy="7812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i="1" dirty="0">
                <a:latin typeface="Calibri" panose="020F0502020204030204" pitchFamily="34" charset="0"/>
                <a:cs typeface="Calibri" panose="020F0502020204030204" pitchFamily="34" charset="0"/>
              </a:rPr>
              <a:t>The Census Bureau's Disclosure Review Board and Disclosure Avoidance Officers have reviewed this data product for unauthorized disclosure of confidential information and have approved the disclosure avoidance practices applied to this release. </a:t>
            </a:r>
            <a:r>
              <a:rPr lang="en-US" sz="1200" i="1" dirty="0">
                <a:effectLst/>
                <a:latin typeface="Calibri" panose="020F0502020204030204" pitchFamily="34" charset="0"/>
                <a:ea typeface="Calibri" panose="020F0502020204030204" pitchFamily="34" charset="0"/>
                <a:cs typeface="Calibri" panose="020F0502020204030204" pitchFamily="34" charset="0"/>
              </a:rPr>
              <a:t>(DRB Approval numbers CBDRB-FY2021-CES005-013 and CBDRB-FY2021-CES014-042).  Any opinions or interpretations contained in this presentation are those of the authors alone, and do not necessarily represent the views of the Census Bureau or HUD.</a:t>
            </a:r>
          </a:p>
          <a:p>
            <a:pPr algn="ctr">
              <a:lnSpc>
                <a:spcPct val="100000"/>
              </a:lnSpc>
            </a:pPr>
            <a:endParaRPr sz="1200" dirty="0">
              <a:latin typeface="Calibri" panose="020F0502020204030204" pitchFamily="34" charset="0"/>
              <a:cs typeface="Calibri" panose="020F0502020204030204" pitchFamily="34" charset="0"/>
            </a:endParaRPr>
          </a:p>
        </p:txBody>
      </p:sp>
      <p:sp>
        <p:nvSpPr>
          <p:cNvPr id="41" name="CustomShape 5"/>
          <p:cNvSpPr/>
          <p:nvPr/>
        </p:nvSpPr>
        <p:spPr>
          <a:xfrm>
            <a:off x="1360711" y="1004220"/>
            <a:ext cx="9470571" cy="16335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3000" b="1" dirty="0">
                <a:solidFill>
                  <a:srgbClr val="335B91"/>
                </a:solidFill>
                <a:latin typeface="Calibri" panose="020F0502020204030204" pitchFamily="34" charset="0"/>
                <a:cs typeface="Calibri" panose="020F0502020204030204" pitchFamily="34" charset="0"/>
              </a:rPr>
              <a:t>Comparing the</a:t>
            </a:r>
            <a:r>
              <a:rPr lang="en-US" sz="3000" b="1" strike="noStrike" dirty="0">
                <a:solidFill>
                  <a:srgbClr val="335B91"/>
                </a:solidFill>
                <a:latin typeface="Calibri" panose="020F0502020204030204" pitchFamily="34" charset="0"/>
                <a:cs typeface="Calibri" panose="020F0502020204030204" pitchFamily="34" charset="0"/>
              </a:rPr>
              <a:t> 2019 American Housing Survey to Contemporary Sources of Property Tax Records: </a:t>
            </a:r>
          </a:p>
          <a:p>
            <a:pPr algn="ctr">
              <a:lnSpc>
                <a:spcPct val="90000"/>
              </a:lnSpc>
            </a:pPr>
            <a:r>
              <a:rPr lang="en-US" sz="3000" b="1" strike="noStrike" dirty="0">
                <a:solidFill>
                  <a:srgbClr val="335B91"/>
                </a:solidFill>
                <a:latin typeface="Calibri" panose="020F0502020204030204" pitchFamily="34" charset="0"/>
                <a:cs typeface="Calibri" panose="020F0502020204030204" pitchFamily="34" charset="0"/>
              </a:rPr>
              <a:t>Implications for Survey Efficiency and Quality</a:t>
            </a:r>
            <a:endParaRPr sz="3000" b="1" dirty="0">
              <a:solidFill>
                <a:srgbClr val="335B9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51376"/>
    </mc:Choice>
    <mc:Fallback xmlns="">
      <p:transition spd="slow" advTm="513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10</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1" name="CustomShape 5"/>
          <p:cNvSpPr/>
          <p:nvPr/>
        </p:nvSpPr>
        <p:spPr>
          <a:xfrm>
            <a:off x="786960" y="548640"/>
            <a:ext cx="97646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Average Unconditional Agreement Rates</a:t>
            </a:r>
            <a:endParaRPr sz="2800" b="1" dirty="0">
              <a:solidFill>
                <a:srgbClr val="36619A"/>
              </a:solidFill>
            </a:endParaRPr>
          </a:p>
        </p:txBody>
      </p:sp>
      <p:pic>
        <p:nvPicPr>
          <p:cNvPr id="3" name="Picture 2" descr="Chart, scatter chart&#10;&#10;Description automatically generated">
            <a:extLst>
              <a:ext uri="{FF2B5EF4-FFF2-40B4-BE49-F238E27FC236}">
                <a16:creationId xmlns:a16="http://schemas.microsoft.com/office/drawing/2014/main" id="{D847E10F-10AD-4B98-8E84-A2CF02E1E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64" y="1404787"/>
            <a:ext cx="5239820" cy="4038600"/>
          </a:xfrm>
          <a:prstGeom prst="rect">
            <a:avLst/>
          </a:prstGeom>
        </p:spPr>
      </p:pic>
      <p:pic>
        <p:nvPicPr>
          <p:cNvPr id="6" name="Picture 5" descr="Chart, scatter chart&#10;&#10;Description automatically generated">
            <a:extLst>
              <a:ext uri="{FF2B5EF4-FFF2-40B4-BE49-F238E27FC236}">
                <a16:creationId xmlns:a16="http://schemas.microsoft.com/office/drawing/2014/main" id="{CA17CA35-6AD2-409C-924E-5732B88BF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8306" y="1396634"/>
            <a:ext cx="5553075" cy="4038600"/>
          </a:xfrm>
          <a:prstGeom prst="rect">
            <a:avLst/>
          </a:prstGeom>
        </p:spPr>
      </p:pic>
      <p:sp>
        <p:nvSpPr>
          <p:cNvPr id="7" name="TextBox 6">
            <a:extLst>
              <a:ext uri="{FF2B5EF4-FFF2-40B4-BE49-F238E27FC236}">
                <a16:creationId xmlns:a16="http://schemas.microsoft.com/office/drawing/2014/main" id="{B6FEDC69-CB8B-489D-9E88-FF689C8F60D0}"/>
              </a:ext>
            </a:extLst>
          </p:cNvPr>
          <p:cNvSpPr txBox="1"/>
          <p:nvPr/>
        </p:nvSpPr>
        <p:spPr>
          <a:xfrm>
            <a:off x="2909924" y="5741988"/>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spTree>
    <p:extLst>
      <p:ext uri="{BB962C8B-B14F-4D97-AF65-F5344CB8AC3E}">
        <p14:creationId xmlns:p14="http://schemas.microsoft.com/office/powerpoint/2010/main" val="805750019"/>
      </p:ext>
    </p:extLst>
  </p:cSld>
  <p:clrMapOvr>
    <a:masterClrMapping/>
  </p:clrMapOvr>
  <mc:AlternateContent xmlns:mc="http://schemas.openxmlformats.org/markup-compatibility/2006" xmlns:p14="http://schemas.microsoft.com/office/powerpoint/2010/main">
    <mc:Choice Requires="p14">
      <p:transition spd="slow" p14:dur="2000" advTm="115387"/>
    </mc:Choice>
    <mc:Fallback xmlns="">
      <p:transition spd="slow" advTm="1153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11</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1" name="CustomShape 5"/>
          <p:cNvSpPr/>
          <p:nvPr/>
        </p:nvSpPr>
        <p:spPr>
          <a:xfrm>
            <a:off x="786960" y="548640"/>
            <a:ext cx="97646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Average Conditional Agreement Rates (excl AK and ND)</a:t>
            </a:r>
            <a:endParaRPr sz="2800" b="1" dirty="0">
              <a:solidFill>
                <a:srgbClr val="36619A"/>
              </a:solidFill>
            </a:endParaRPr>
          </a:p>
        </p:txBody>
      </p:sp>
      <p:sp>
        <p:nvSpPr>
          <p:cNvPr id="7" name="TextBox 6">
            <a:extLst>
              <a:ext uri="{FF2B5EF4-FFF2-40B4-BE49-F238E27FC236}">
                <a16:creationId xmlns:a16="http://schemas.microsoft.com/office/drawing/2014/main" id="{4A22B725-9962-4AEA-935F-0B5BE4C59820}"/>
              </a:ext>
            </a:extLst>
          </p:cNvPr>
          <p:cNvSpPr txBox="1"/>
          <p:nvPr/>
        </p:nvSpPr>
        <p:spPr>
          <a:xfrm>
            <a:off x="2669982" y="5821751"/>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pic>
        <p:nvPicPr>
          <p:cNvPr id="4" name="Picture 3">
            <a:extLst>
              <a:ext uri="{FF2B5EF4-FFF2-40B4-BE49-F238E27FC236}">
                <a16:creationId xmlns:a16="http://schemas.microsoft.com/office/drawing/2014/main" id="{A6323E52-191A-4D0F-A70F-C64058143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505" y="1479043"/>
            <a:ext cx="5561308" cy="4041648"/>
          </a:xfrm>
          <a:prstGeom prst="rect">
            <a:avLst/>
          </a:prstGeom>
        </p:spPr>
      </p:pic>
    </p:spTree>
    <p:extLst>
      <p:ext uri="{BB962C8B-B14F-4D97-AF65-F5344CB8AC3E}">
        <p14:creationId xmlns:p14="http://schemas.microsoft.com/office/powerpoint/2010/main" val="504130936"/>
      </p:ext>
    </p:extLst>
  </p:cSld>
  <p:clrMapOvr>
    <a:masterClrMapping/>
  </p:clrMapOvr>
  <mc:AlternateContent xmlns:mc="http://schemas.openxmlformats.org/markup-compatibility/2006" xmlns:p14="http://schemas.microsoft.com/office/powerpoint/2010/main">
    <mc:Choice Requires="p14">
      <p:transition spd="slow" p14:dur="2000" advTm="39994"/>
    </mc:Choice>
    <mc:Fallback xmlns="">
      <p:transition spd="slow" advTm="3999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12</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10" name="CustomShape 5">
            <a:extLst>
              <a:ext uri="{FF2B5EF4-FFF2-40B4-BE49-F238E27FC236}">
                <a16:creationId xmlns:a16="http://schemas.microsoft.com/office/drawing/2014/main" id="{890AD3B0-37FE-4798-B548-387ECC97395F}"/>
              </a:ext>
            </a:extLst>
          </p:cNvPr>
          <p:cNvSpPr/>
          <p:nvPr/>
        </p:nvSpPr>
        <p:spPr>
          <a:xfrm>
            <a:off x="786960" y="610284"/>
            <a:ext cx="10532160" cy="5404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Improvement in S1 Coverage Rates from Incorporating Geospatial Info</a:t>
            </a:r>
          </a:p>
          <a:p>
            <a:pPr>
              <a:lnSpc>
                <a:spcPct val="90000"/>
              </a:lnSpc>
            </a:pPr>
            <a:endParaRPr sz="2800" b="1" dirty="0"/>
          </a:p>
        </p:txBody>
      </p:sp>
      <p:pic>
        <p:nvPicPr>
          <p:cNvPr id="3" name="Picture 2">
            <a:extLst>
              <a:ext uri="{FF2B5EF4-FFF2-40B4-BE49-F238E27FC236}">
                <a16:creationId xmlns:a16="http://schemas.microsoft.com/office/drawing/2014/main" id="{43E0197E-DDC6-433D-B517-AB79851E1CBF}"/>
              </a:ext>
            </a:extLst>
          </p:cNvPr>
          <p:cNvPicPr>
            <a:picLocks noChangeAspect="1"/>
          </p:cNvPicPr>
          <p:nvPr/>
        </p:nvPicPr>
        <p:blipFill>
          <a:blip r:embed="rId2"/>
          <a:stretch>
            <a:fillRect/>
          </a:stretch>
        </p:blipFill>
        <p:spPr>
          <a:xfrm>
            <a:off x="3180395" y="2560214"/>
            <a:ext cx="5745289" cy="3086260"/>
          </a:xfrm>
          <a:prstGeom prst="rect">
            <a:avLst/>
          </a:prstGeom>
        </p:spPr>
      </p:pic>
      <p:sp>
        <p:nvSpPr>
          <p:cNvPr id="9" name="TextBox 8">
            <a:extLst>
              <a:ext uri="{FF2B5EF4-FFF2-40B4-BE49-F238E27FC236}">
                <a16:creationId xmlns:a16="http://schemas.microsoft.com/office/drawing/2014/main" id="{0B4BCC68-75F6-4E47-A891-8D8CA7B0990A}"/>
              </a:ext>
            </a:extLst>
          </p:cNvPr>
          <p:cNvSpPr txBox="1"/>
          <p:nvPr/>
        </p:nvSpPr>
        <p:spPr>
          <a:xfrm>
            <a:off x="786959" y="1224525"/>
            <a:ext cx="7712147" cy="1231106"/>
          </a:xfrm>
          <a:prstGeom prst="rect">
            <a:avLst/>
          </a:prstGeom>
          <a:noFill/>
        </p:spPr>
        <p:txBody>
          <a:bodyPr wrap="square">
            <a:spAutoFit/>
          </a:bodyPr>
          <a:lstStyle/>
          <a:p>
            <a:pPr marL="342900" indent="-342900">
              <a:lnSpc>
                <a:spcPct val="100000"/>
              </a:lnSpc>
              <a:buSzPct val="100000"/>
              <a:buFont typeface="Calibri" panose="020F0502020204030204" pitchFamily="34" charset="0"/>
              <a:buChar char="•"/>
            </a:pPr>
            <a:r>
              <a:rPr lang="en-US" sz="2000" dirty="0">
                <a:solidFill>
                  <a:srgbClr val="000000"/>
                </a:solidFill>
                <a:latin typeface="Calibri" panose="020F0502020204030204" pitchFamily="34" charset="0"/>
                <a:cs typeface="Calibri" panose="020F0502020204030204" pitchFamily="34" charset="0"/>
              </a:rPr>
              <a:t>Exploratory algorithm:</a:t>
            </a:r>
          </a:p>
          <a:p>
            <a:pPr marL="800100" lvl="1" indent="-342900">
              <a:buSzPct val="100000"/>
              <a:buFont typeface="+mj-lt"/>
              <a:buAutoNum type="arabicPeriod"/>
            </a:pPr>
            <a:r>
              <a:rPr lang="en-US" b="1" dirty="0">
                <a:solidFill>
                  <a:srgbClr val="000000"/>
                </a:solidFill>
                <a:latin typeface="Calibri" panose="020F0502020204030204" pitchFamily="34" charset="0"/>
                <a:cs typeface="Calibri" panose="020F0502020204030204" pitchFamily="34" charset="0"/>
              </a:rPr>
              <a:t>Exact geospatial match (i.e. AHS </a:t>
            </a:r>
            <a:r>
              <a:rPr lang="en-US" b="1" dirty="0" err="1">
                <a:solidFill>
                  <a:srgbClr val="000000"/>
                </a:solidFill>
                <a:latin typeface="Calibri" panose="020F0502020204030204" pitchFamily="34" charset="0"/>
                <a:cs typeface="Calibri" panose="020F0502020204030204" pitchFamily="34" charset="0"/>
              </a:rPr>
              <a:t>lat</a:t>
            </a:r>
            <a:r>
              <a:rPr lang="en-US" b="1" dirty="0">
                <a:solidFill>
                  <a:srgbClr val="000000"/>
                </a:solidFill>
                <a:latin typeface="Calibri" panose="020F0502020204030204" pitchFamily="34" charset="0"/>
                <a:cs typeface="Calibri" panose="020F0502020204030204" pitchFamily="34" charset="0"/>
              </a:rPr>
              <a:t>/</a:t>
            </a:r>
            <a:r>
              <a:rPr lang="en-US" b="1" dirty="0" err="1">
                <a:solidFill>
                  <a:srgbClr val="000000"/>
                </a:solidFill>
                <a:latin typeface="Calibri" panose="020F0502020204030204" pitchFamily="34" charset="0"/>
                <a:cs typeface="Calibri" panose="020F0502020204030204" pitchFamily="34" charset="0"/>
              </a:rPr>
              <a:t>lon</a:t>
            </a:r>
            <a:r>
              <a:rPr lang="en-US" b="1" dirty="0">
                <a:solidFill>
                  <a:srgbClr val="000000"/>
                </a:solidFill>
                <a:latin typeface="Calibri" panose="020F0502020204030204" pitchFamily="34" charset="0"/>
                <a:cs typeface="Calibri" panose="020F0502020204030204" pitchFamily="34" charset="0"/>
              </a:rPr>
              <a:t> point lies inside parcel shape).</a:t>
            </a:r>
          </a:p>
          <a:p>
            <a:pPr marL="800100" lvl="1" indent="-342900">
              <a:buSzPct val="100000"/>
              <a:buFont typeface="+mj-lt"/>
              <a:buAutoNum type="arabicPeriod"/>
            </a:pPr>
            <a:r>
              <a:rPr lang="en-US" b="1" dirty="0">
                <a:solidFill>
                  <a:srgbClr val="000000"/>
                </a:solidFill>
                <a:latin typeface="Calibri" panose="020F0502020204030204" pitchFamily="34" charset="0"/>
                <a:cs typeface="Calibri" panose="020F0502020204030204" pitchFamily="34" charset="0"/>
              </a:rPr>
              <a:t>Exact address text match.</a:t>
            </a:r>
          </a:p>
          <a:p>
            <a:pPr marL="800100" lvl="1" indent="-342900">
              <a:buSzPct val="100000"/>
              <a:buFont typeface="+mj-lt"/>
              <a:buAutoNum type="arabicPeriod"/>
            </a:pPr>
            <a:endParaRPr lang="en-US" dirty="0">
              <a:solidFill>
                <a:srgbClr val="000000"/>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2BD7F03-ED5C-42F2-917B-00493B1B6402}"/>
              </a:ext>
            </a:extLst>
          </p:cNvPr>
          <p:cNvSpPr txBox="1"/>
          <p:nvPr/>
        </p:nvSpPr>
        <p:spPr>
          <a:xfrm>
            <a:off x="2804819" y="5680292"/>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spTree>
    <p:extLst>
      <p:ext uri="{BB962C8B-B14F-4D97-AF65-F5344CB8AC3E}">
        <p14:creationId xmlns:p14="http://schemas.microsoft.com/office/powerpoint/2010/main" val="2445369352"/>
      </p:ext>
    </p:extLst>
  </p:cSld>
  <p:clrMapOvr>
    <a:masterClrMapping/>
  </p:clrMapOvr>
  <mc:AlternateContent xmlns:mc="http://schemas.openxmlformats.org/markup-compatibility/2006" xmlns:p14="http://schemas.microsoft.com/office/powerpoint/2010/main">
    <mc:Choice Requires="p14">
      <p:transition spd="slow" p14:dur="2000" advTm="70229"/>
    </mc:Choice>
    <mc:Fallback xmlns="">
      <p:transition spd="slow" advTm="7022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13</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10" name="CustomShape 5">
            <a:extLst>
              <a:ext uri="{FF2B5EF4-FFF2-40B4-BE49-F238E27FC236}">
                <a16:creationId xmlns:a16="http://schemas.microsoft.com/office/drawing/2014/main" id="{890AD3B0-37FE-4798-B548-387ECC97395F}"/>
              </a:ext>
            </a:extLst>
          </p:cNvPr>
          <p:cNvSpPr/>
          <p:nvPr/>
        </p:nvSpPr>
        <p:spPr>
          <a:xfrm>
            <a:off x="786960" y="591812"/>
            <a:ext cx="10532160" cy="5404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Lack of Improvement in S1 Agreement Rates</a:t>
            </a:r>
          </a:p>
          <a:p>
            <a:pPr>
              <a:lnSpc>
                <a:spcPct val="90000"/>
              </a:lnSpc>
            </a:pPr>
            <a:endParaRPr sz="2800" b="1" dirty="0"/>
          </a:p>
        </p:txBody>
      </p:sp>
      <p:pic>
        <p:nvPicPr>
          <p:cNvPr id="5" name="Picture 4">
            <a:extLst>
              <a:ext uri="{FF2B5EF4-FFF2-40B4-BE49-F238E27FC236}">
                <a16:creationId xmlns:a16="http://schemas.microsoft.com/office/drawing/2014/main" id="{CB420957-D936-4D6A-9CAB-F3D924C0C5B7}"/>
              </a:ext>
            </a:extLst>
          </p:cNvPr>
          <p:cNvPicPr>
            <a:picLocks noChangeAspect="1"/>
          </p:cNvPicPr>
          <p:nvPr/>
        </p:nvPicPr>
        <p:blipFill>
          <a:blip r:embed="rId2"/>
          <a:stretch>
            <a:fillRect/>
          </a:stretch>
        </p:blipFill>
        <p:spPr>
          <a:xfrm>
            <a:off x="3614163" y="1150705"/>
            <a:ext cx="4712616" cy="4444369"/>
          </a:xfrm>
          <a:prstGeom prst="rect">
            <a:avLst/>
          </a:prstGeom>
        </p:spPr>
      </p:pic>
      <p:sp>
        <p:nvSpPr>
          <p:cNvPr id="6" name="TextBox 5">
            <a:extLst>
              <a:ext uri="{FF2B5EF4-FFF2-40B4-BE49-F238E27FC236}">
                <a16:creationId xmlns:a16="http://schemas.microsoft.com/office/drawing/2014/main" id="{B405C344-8F0D-4113-9ABA-C969A5C8EB2C}"/>
              </a:ext>
            </a:extLst>
          </p:cNvPr>
          <p:cNvSpPr txBox="1"/>
          <p:nvPr/>
        </p:nvSpPr>
        <p:spPr>
          <a:xfrm>
            <a:off x="2804820" y="5707295"/>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sp>
        <p:nvSpPr>
          <p:cNvPr id="2" name="Rectangle 1">
            <a:extLst>
              <a:ext uri="{FF2B5EF4-FFF2-40B4-BE49-F238E27FC236}">
                <a16:creationId xmlns:a16="http://schemas.microsoft.com/office/drawing/2014/main" id="{3FE11255-EFCA-46B7-A1B9-76BD442207D9}"/>
              </a:ext>
            </a:extLst>
          </p:cNvPr>
          <p:cNvSpPr/>
          <p:nvPr/>
        </p:nvSpPr>
        <p:spPr>
          <a:xfrm>
            <a:off x="3553251" y="2415941"/>
            <a:ext cx="4712616" cy="4010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741F9D-0BDD-4090-80E4-04EE8A5AEE20}"/>
              </a:ext>
            </a:extLst>
          </p:cNvPr>
          <p:cNvSpPr/>
          <p:nvPr/>
        </p:nvSpPr>
        <p:spPr>
          <a:xfrm>
            <a:off x="3544015" y="4392672"/>
            <a:ext cx="4712616" cy="4010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666269"/>
      </p:ext>
    </p:extLst>
  </p:cSld>
  <p:clrMapOvr>
    <a:masterClrMapping/>
  </p:clrMapOvr>
  <mc:AlternateContent xmlns:mc="http://schemas.openxmlformats.org/markup-compatibility/2006" xmlns:p14="http://schemas.microsoft.com/office/powerpoint/2010/main">
    <mc:Choice Requires="p14">
      <p:transition spd="slow" p14:dur="2000" advTm="61964"/>
    </mc:Choice>
    <mc:Fallback xmlns="">
      <p:transition spd="slow" advTm="619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14</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10" name="CustomShape 5">
            <a:extLst>
              <a:ext uri="{FF2B5EF4-FFF2-40B4-BE49-F238E27FC236}">
                <a16:creationId xmlns:a16="http://schemas.microsoft.com/office/drawing/2014/main" id="{890AD3B0-37FE-4798-B548-387ECC97395F}"/>
              </a:ext>
            </a:extLst>
          </p:cNvPr>
          <p:cNvSpPr/>
          <p:nvPr/>
        </p:nvSpPr>
        <p:spPr>
          <a:xfrm>
            <a:off x="786958" y="548640"/>
            <a:ext cx="10709823"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Can We Leverage Both Sources to Improve Agreement Rates?</a:t>
            </a:r>
            <a:endParaRPr sz="2800" b="1" dirty="0">
              <a:solidFill>
                <a:srgbClr val="36619A"/>
              </a:solidFill>
            </a:endParaRPr>
          </a:p>
        </p:txBody>
      </p:sp>
      <p:pic>
        <p:nvPicPr>
          <p:cNvPr id="2" name="Picture 1">
            <a:extLst>
              <a:ext uri="{FF2B5EF4-FFF2-40B4-BE49-F238E27FC236}">
                <a16:creationId xmlns:a16="http://schemas.microsoft.com/office/drawing/2014/main" id="{C56903A1-E6A6-45B5-8F87-13A8D870CD85}"/>
              </a:ext>
            </a:extLst>
          </p:cNvPr>
          <p:cNvPicPr>
            <a:picLocks noChangeAspect="1"/>
          </p:cNvPicPr>
          <p:nvPr/>
        </p:nvPicPr>
        <p:blipFill>
          <a:blip r:embed="rId2"/>
          <a:stretch>
            <a:fillRect/>
          </a:stretch>
        </p:blipFill>
        <p:spPr>
          <a:xfrm>
            <a:off x="2149094" y="1298744"/>
            <a:ext cx="5092406" cy="4108967"/>
          </a:xfrm>
          <a:prstGeom prst="rect">
            <a:avLst/>
          </a:prstGeom>
        </p:spPr>
      </p:pic>
      <p:sp>
        <p:nvSpPr>
          <p:cNvPr id="6" name="TextBox 5">
            <a:extLst>
              <a:ext uri="{FF2B5EF4-FFF2-40B4-BE49-F238E27FC236}">
                <a16:creationId xmlns:a16="http://schemas.microsoft.com/office/drawing/2014/main" id="{19CEA952-6219-4A76-8014-29BDABD96D84}"/>
              </a:ext>
            </a:extLst>
          </p:cNvPr>
          <p:cNvSpPr txBox="1"/>
          <p:nvPr/>
        </p:nvSpPr>
        <p:spPr>
          <a:xfrm>
            <a:off x="1567151" y="5425148"/>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sp>
        <p:nvSpPr>
          <p:cNvPr id="7" name="TextBox 6">
            <a:extLst>
              <a:ext uri="{FF2B5EF4-FFF2-40B4-BE49-F238E27FC236}">
                <a16:creationId xmlns:a16="http://schemas.microsoft.com/office/drawing/2014/main" id="{575FEB17-0624-43AD-8665-53EF3D1A1067}"/>
              </a:ext>
            </a:extLst>
          </p:cNvPr>
          <p:cNvSpPr txBox="1"/>
          <p:nvPr/>
        </p:nvSpPr>
        <p:spPr>
          <a:xfrm>
            <a:off x="7647653" y="2967335"/>
            <a:ext cx="3299153" cy="923330"/>
          </a:xfrm>
          <a:prstGeom prst="rect">
            <a:avLst/>
          </a:prstGeom>
          <a:noFill/>
        </p:spPr>
        <p:txBody>
          <a:bodyPr wrap="square">
            <a:spAutoFit/>
          </a:bodyPr>
          <a:lstStyle/>
          <a:p>
            <a:pPr>
              <a:lnSpc>
                <a:spcPct val="100000"/>
              </a:lnSpc>
              <a:buSzPct val="125000"/>
            </a:pPr>
            <a:r>
              <a:rPr lang="en-US" b="1" dirty="0">
                <a:solidFill>
                  <a:srgbClr val="36619A"/>
                </a:solidFill>
                <a:latin typeface="Calibri" panose="020F0502020204030204" pitchFamily="34" charset="0"/>
                <a:cs typeface="Calibri" panose="020F0502020204030204" pitchFamily="34" charset="0"/>
              </a:rPr>
              <a:t>Agreement rate improvements are always &lt; 15% relative to S1 agreement rate.</a:t>
            </a:r>
          </a:p>
        </p:txBody>
      </p:sp>
    </p:spTree>
    <p:extLst>
      <p:ext uri="{BB962C8B-B14F-4D97-AF65-F5344CB8AC3E}">
        <p14:creationId xmlns:p14="http://schemas.microsoft.com/office/powerpoint/2010/main" val="3382708850"/>
      </p:ext>
    </p:extLst>
  </p:cSld>
  <p:clrMapOvr>
    <a:masterClrMapping/>
  </p:clrMapOvr>
  <mc:AlternateContent xmlns:mc="http://schemas.openxmlformats.org/markup-compatibility/2006" xmlns:p14="http://schemas.microsoft.com/office/powerpoint/2010/main">
    <mc:Choice Requires="p14">
      <p:transition spd="slow" p14:dur="2000" advTm="53511"/>
    </mc:Choice>
    <mc:Fallback xmlns="">
      <p:transition spd="slow" advTm="535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15</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9" name="CustomShape 3">
            <a:extLst>
              <a:ext uri="{FF2B5EF4-FFF2-40B4-BE49-F238E27FC236}">
                <a16:creationId xmlns:a16="http://schemas.microsoft.com/office/drawing/2014/main" id="{7A484495-CB11-4AB3-8907-6FFAB2C305AD}"/>
              </a:ext>
            </a:extLst>
          </p:cNvPr>
          <p:cNvSpPr/>
          <p:nvPr/>
        </p:nvSpPr>
        <p:spPr>
          <a:xfrm>
            <a:off x="820800" y="1106810"/>
            <a:ext cx="10819440" cy="45624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Replacing AHS responses with third-party property tax records would be challenging for some states, and for multi-unit apartment buildings.  See </a:t>
            </a:r>
            <a:r>
              <a:rPr lang="en-US" sz="2000" dirty="0" err="1">
                <a:solidFill>
                  <a:srgbClr val="000000"/>
                </a:solidFill>
                <a:latin typeface="Calibri" panose="020F0502020204030204" pitchFamily="34" charset="0"/>
                <a:ea typeface="DejaVu Sans"/>
                <a:cs typeface="Calibri" panose="020F0502020204030204" pitchFamily="34" charset="0"/>
              </a:rPr>
              <a:t>Molfino’s</a:t>
            </a:r>
            <a:r>
              <a:rPr lang="en-US" sz="2000" dirty="0">
                <a:solidFill>
                  <a:srgbClr val="000000"/>
                </a:solidFill>
                <a:latin typeface="Calibri" panose="020F0502020204030204" pitchFamily="34" charset="0"/>
                <a:ea typeface="DejaVu Sans"/>
                <a:cs typeface="Calibri" panose="020F0502020204030204" pitchFamily="34" charset="0"/>
              </a:rPr>
              <a:t> forthcoming whitepapers.</a:t>
            </a:r>
          </a:p>
          <a:p>
            <a:pPr marL="342900" indent="-342900">
              <a:lnSpc>
                <a:spcPct val="100000"/>
              </a:lnSpc>
              <a:buSzPct val="125000"/>
              <a:buFont typeface="Arial" panose="020B0604020202020204" pitchFamily="34" charset="0"/>
              <a:buChar char="•"/>
            </a:pPr>
            <a:endParaRPr lang="en-US" sz="1600"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For certain states and variables, full replacement and/or supplementation appear promising.</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Especially for single-family homes.</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Future work: build on existing Item Nonresponse routines (explained in </a:t>
            </a:r>
            <a:r>
              <a:rPr lang="en-US" dirty="0" err="1">
                <a:solidFill>
                  <a:srgbClr val="000000"/>
                </a:solidFill>
                <a:latin typeface="Calibri" panose="020F0502020204030204" pitchFamily="34" charset="0"/>
                <a:ea typeface="DejaVu Sans"/>
                <a:cs typeface="Calibri" panose="020F0502020204030204" pitchFamily="34" charset="0"/>
              </a:rPr>
              <a:t>Molfino’s</a:t>
            </a:r>
            <a:r>
              <a:rPr lang="en-US" dirty="0">
                <a:solidFill>
                  <a:srgbClr val="000000"/>
                </a:solidFill>
                <a:latin typeface="Calibri" panose="020F0502020204030204" pitchFamily="34" charset="0"/>
                <a:ea typeface="DejaVu Sans"/>
                <a:cs typeface="Calibri" panose="020F0502020204030204" pitchFamily="34" charset="0"/>
              </a:rPr>
              <a:t> work), develop other exploratory Nonresponse or Supplementation routines.</a:t>
            </a:r>
          </a:p>
          <a:p>
            <a:pPr lvl="1">
              <a:buSzPct val="125000"/>
            </a:pPr>
            <a:endParaRPr lang="en-US" dirty="0">
              <a:solidFill>
                <a:srgbClr val="000000"/>
              </a:solidFill>
              <a:latin typeface="Calibri" panose="020F0502020204030204" pitchFamily="34" charset="0"/>
              <a:ea typeface="DejaVu Sans"/>
              <a:cs typeface="Calibri" panose="020F0502020204030204" pitchFamily="34" charset="0"/>
            </a:endParaRPr>
          </a:p>
          <a:p>
            <a:pPr marL="342900" indent="-342900">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Geospatial info improves coverage but is slightly less accurate than address info.</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Future work: match on address first, </a:t>
            </a:r>
            <a:r>
              <a:rPr lang="en-US" i="1" dirty="0">
                <a:solidFill>
                  <a:srgbClr val="000000"/>
                </a:solidFill>
                <a:latin typeface="Calibri" panose="020F0502020204030204" pitchFamily="34" charset="0"/>
                <a:ea typeface="DejaVu Sans"/>
                <a:cs typeface="Calibri" panose="020F0502020204030204" pitchFamily="34" charset="0"/>
              </a:rPr>
              <a:t>then</a:t>
            </a:r>
            <a:r>
              <a:rPr lang="en-US" dirty="0">
                <a:solidFill>
                  <a:srgbClr val="000000"/>
                </a:solidFill>
                <a:latin typeface="Calibri" panose="020F0502020204030204" pitchFamily="34" charset="0"/>
                <a:ea typeface="DejaVu Sans"/>
                <a:cs typeface="Calibri" panose="020F0502020204030204" pitchFamily="34" charset="0"/>
              </a:rPr>
              <a:t> geo info.</a:t>
            </a:r>
          </a:p>
          <a:p>
            <a:pPr marL="800100" lvl="1" indent="-342900">
              <a:buSzPct val="125000"/>
              <a:buFont typeface="Courier New" panose="02070309020205020404" pitchFamily="49" charset="0"/>
              <a:buChar char="o"/>
            </a:pPr>
            <a:endParaRPr lang="en-US" dirty="0">
              <a:solidFill>
                <a:srgbClr val="000000"/>
              </a:solidFill>
              <a:latin typeface="Calibri" panose="020F0502020204030204" pitchFamily="34" charset="0"/>
              <a:ea typeface="DejaVu Sans"/>
              <a:cs typeface="Calibri" panose="020F0502020204030204" pitchFamily="34" charset="0"/>
            </a:endParaRPr>
          </a:p>
          <a:p>
            <a:pPr marL="342900" indent="-342900">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Two sources do not seem much better than one on average.</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Future work: but maybe for certain states or variables.</a:t>
            </a:r>
          </a:p>
          <a:p>
            <a:pPr marL="800100" lvl="1" indent="-342900">
              <a:buSzPct val="125000"/>
              <a:buFont typeface="Courier New" panose="02070309020205020404" pitchFamily="49" charset="0"/>
              <a:buChar char="o"/>
            </a:pPr>
            <a:endParaRPr lang="en-US" dirty="0">
              <a:solidFill>
                <a:srgbClr val="000000"/>
              </a:solidFill>
              <a:latin typeface="Calibri" panose="020F0502020204030204" pitchFamily="34" charset="0"/>
              <a:ea typeface="DejaVu Sans"/>
              <a:cs typeface="Calibri" panose="020F0502020204030204" pitchFamily="34" charset="0"/>
            </a:endParaRPr>
          </a:p>
          <a:p>
            <a:pPr marL="342900" indent="-342900">
              <a:buSzPct val="125000"/>
              <a:buFont typeface="Arial" panose="020B0604020202020204" pitchFamily="34" charset="0"/>
              <a:buChar char="•"/>
            </a:pPr>
            <a:endParaRPr lang="en-US" sz="2000" dirty="0">
              <a:solidFill>
                <a:srgbClr val="000000"/>
              </a:solidFill>
              <a:latin typeface="Calibri" panose="020F0502020204030204" pitchFamily="34" charset="0"/>
              <a:ea typeface="DejaVu Sans"/>
              <a:cs typeface="Calibri" panose="020F0502020204030204" pitchFamily="34" charset="0"/>
            </a:endParaRPr>
          </a:p>
          <a:p>
            <a:pPr marL="800100" lvl="1" indent="-342900">
              <a:buSzPct val="125000"/>
              <a:buFont typeface="Arial" panose="020B0604020202020204" pitchFamily="34" charset="0"/>
              <a:buChar char="•"/>
            </a:pPr>
            <a:endParaRPr lang="en-US" sz="2000" dirty="0">
              <a:solidFill>
                <a:srgbClr val="000000"/>
              </a:solidFill>
              <a:latin typeface="Calibri" panose="020F0502020204030204" pitchFamily="34" charset="0"/>
              <a:ea typeface="DejaVu Sans"/>
              <a:cs typeface="Calibri" panose="020F0502020204030204" pitchFamily="34" charset="0"/>
            </a:endParaRPr>
          </a:p>
        </p:txBody>
      </p:sp>
      <p:sp>
        <p:nvSpPr>
          <p:cNvPr id="10" name="CustomShape 5">
            <a:extLst>
              <a:ext uri="{FF2B5EF4-FFF2-40B4-BE49-F238E27FC236}">
                <a16:creationId xmlns:a16="http://schemas.microsoft.com/office/drawing/2014/main" id="{890AD3B0-37FE-4798-B548-387ECC97395F}"/>
              </a:ext>
            </a:extLst>
          </p:cNvPr>
          <p:cNvSpPr/>
          <p:nvPr/>
        </p:nvSpPr>
        <p:spPr>
          <a:xfrm>
            <a:off x="786960" y="462014"/>
            <a:ext cx="7720042"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Discussion and Future Work</a:t>
            </a:r>
            <a:endParaRPr sz="2800" b="1" dirty="0">
              <a:solidFill>
                <a:srgbClr val="36619A"/>
              </a:solidFill>
            </a:endParaRPr>
          </a:p>
        </p:txBody>
      </p:sp>
    </p:spTree>
    <p:extLst>
      <p:ext uri="{BB962C8B-B14F-4D97-AF65-F5344CB8AC3E}">
        <p14:creationId xmlns:p14="http://schemas.microsoft.com/office/powerpoint/2010/main" val="1543917757"/>
      </p:ext>
    </p:extLst>
  </p:cSld>
  <p:clrMapOvr>
    <a:masterClrMapping/>
  </p:clrMapOvr>
  <mc:AlternateContent xmlns:mc="http://schemas.openxmlformats.org/markup-compatibility/2006" xmlns:p14="http://schemas.microsoft.com/office/powerpoint/2010/main">
    <mc:Choice Requires="p14">
      <p:transition spd="slow" p14:dur="2000" advTm="96558"/>
    </mc:Choice>
    <mc:Fallback xmlns="">
      <p:transition spd="slow" advTm="9655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D178BF7-C50C-4F80-9693-7021B384EFE5}" type="slidenum">
              <a:rPr lang="en-US" sz="1200" strike="noStrike">
                <a:solidFill>
                  <a:srgbClr val="8B8B8B"/>
                </a:solidFill>
                <a:latin typeface="Calibri"/>
              </a:rPr>
              <a:t>16</a:t>
            </a:fld>
            <a:endParaRPr/>
          </a:p>
        </p:txBody>
      </p:sp>
      <p:sp>
        <p:nvSpPr>
          <p:cNvPr id="43"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44" name="CustomShape 3"/>
          <p:cNvSpPr/>
          <p:nvPr/>
        </p:nvSpPr>
        <p:spPr>
          <a:xfrm>
            <a:off x="820800" y="1261800"/>
            <a:ext cx="10819440" cy="42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25000"/>
              <a:buFont typeface="Arial" panose="020B0604020202020204" pitchFamily="34" charset="0"/>
              <a:buChar char="•"/>
            </a:pPr>
            <a:endParaRPr dirty="0"/>
          </a:p>
          <a:p>
            <a:pPr>
              <a:lnSpc>
                <a:spcPct val="100000"/>
              </a:lnSpc>
            </a:pPr>
            <a:endParaRPr dirty="0"/>
          </a:p>
          <a:p>
            <a:pPr>
              <a:lnSpc>
                <a:spcPct val="100000"/>
              </a:lnSpc>
            </a:pPr>
            <a:endParaRPr dirty="0"/>
          </a:p>
          <a:p>
            <a:pPr>
              <a:lnSpc>
                <a:spcPct val="110000"/>
              </a:lnSpc>
            </a:pPr>
            <a:endParaRPr dirty="0"/>
          </a:p>
        </p:txBody>
      </p:sp>
      <p:sp>
        <p:nvSpPr>
          <p:cNvPr id="46" name="CustomShape 5"/>
          <p:cNvSpPr/>
          <p:nvPr/>
        </p:nvSpPr>
        <p:spPr>
          <a:xfrm>
            <a:off x="786959" y="548640"/>
            <a:ext cx="9520016"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Incorporating Administrative Records into Household Surveys</a:t>
            </a:r>
            <a:endParaRPr sz="2800" b="1" dirty="0">
              <a:solidFill>
                <a:srgbClr val="36619A"/>
              </a:solidFill>
            </a:endParaRPr>
          </a:p>
        </p:txBody>
      </p:sp>
      <p:sp>
        <p:nvSpPr>
          <p:cNvPr id="6" name="CustomShape 3">
            <a:extLst>
              <a:ext uri="{FF2B5EF4-FFF2-40B4-BE49-F238E27FC236}">
                <a16:creationId xmlns:a16="http://schemas.microsoft.com/office/drawing/2014/main" id="{F377A79C-AD03-4E95-970A-5702BC79CFB8}"/>
              </a:ext>
            </a:extLst>
          </p:cNvPr>
          <p:cNvSpPr/>
          <p:nvPr/>
        </p:nvSpPr>
        <p:spPr>
          <a:xfrm>
            <a:off x="656949" y="1414200"/>
            <a:ext cx="11212496" cy="42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Sample Frames: National Teacher and Principal Survey, National Survey of Children’s Health, and the National Sample Survey of Registered Nurses.</a:t>
            </a:r>
          </a:p>
          <a:p>
            <a:pPr marL="285750" indent="-285750">
              <a:buSzPct val="1250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Unit Nonresponse: Research on using </a:t>
            </a:r>
            <a:r>
              <a:rPr lang="en-US" sz="2000" dirty="0" err="1">
                <a:latin typeface="Calibri" panose="020F0502020204030204" pitchFamily="34" charset="0"/>
                <a:cs typeface="Calibri" panose="020F0502020204030204" pitchFamily="34" charset="0"/>
              </a:rPr>
              <a:t>Adrecs</a:t>
            </a:r>
            <a:r>
              <a:rPr lang="en-US" sz="2000" dirty="0">
                <a:latin typeface="Calibri" panose="020F0502020204030204" pitchFamily="34" charset="0"/>
                <a:cs typeface="Calibri" panose="020F0502020204030204" pitchFamily="34" charset="0"/>
              </a:rPr>
              <a:t> in the creation of survey weights (e.g., ACS and CPS).</a:t>
            </a:r>
          </a:p>
          <a:p>
            <a:pPr marL="285750" indent="-285750">
              <a:buSzPct val="1250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Item Nonresponse: </a:t>
            </a:r>
            <a:r>
              <a:rPr lang="en-US" sz="2000" dirty="0" err="1">
                <a:latin typeface="Calibri" panose="020F0502020204030204" pitchFamily="34" charset="0"/>
                <a:cs typeface="Calibri" panose="020F0502020204030204" pitchFamily="34" charset="0"/>
              </a:rPr>
              <a:t>Adrecs</a:t>
            </a:r>
            <a:r>
              <a:rPr lang="en-US" sz="2000" dirty="0">
                <a:latin typeface="Calibri" panose="020F0502020204030204" pitchFamily="34" charset="0"/>
                <a:cs typeface="Calibri" panose="020F0502020204030204" pitchFamily="34" charset="0"/>
              </a:rPr>
              <a:t> are utilized in nonresponse imputation on the SIPP.</a:t>
            </a:r>
          </a:p>
          <a:p>
            <a:pPr marL="285750" indent="-285750">
              <a:buSzPct val="1250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Item Supplementation: Multiple projects assessing item supplementation (e.g., acreage on ACS).</a:t>
            </a:r>
          </a:p>
          <a:p>
            <a:pPr marL="742950" lvl="1" indent="-285750">
              <a:buSzPct val="125000"/>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buSzPct val="125000"/>
              <a:buFont typeface="Arial" panose="020B0604020202020204" pitchFamily="34" charset="0"/>
              <a:buChar char="•"/>
            </a:pPr>
            <a:endParaRPr lang="en-US" sz="2000" dirty="0">
              <a:solidFill>
                <a:srgbClr val="000000"/>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892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17</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1" name="CustomShape 5"/>
          <p:cNvSpPr/>
          <p:nvPr/>
        </p:nvSpPr>
        <p:spPr>
          <a:xfrm>
            <a:off x="786960" y="548640"/>
            <a:ext cx="97646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Coverage Rates Summary by Variable</a:t>
            </a:r>
            <a:endParaRPr sz="2800" b="1" dirty="0">
              <a:solidFill>
                <a:srgbClr val="36619A"/>
              </a:solidFill>
            </a:endParaRPr>
          </a:p>
        </p:txBody>
      </p:sp>
      <p:sp>
        <p:nvSpPr>
          <p:cNvPr id="7" name="TextBox 6">
            <a:extLst>
              <a:ext uri="{FF2B5EF4-FFF2-40B4-BE49-F238E27FC236}">
                <a16:creationId xmlns:a16="http://schemas.microsoft.com/office/drawing/2014/main" id="{4A22B725-9962-4AEA-935F-0B5BE4C59820}"/>
              </a:ext>
            </a:extLst>
          </p:cNvPr>
          <p:cNvSpPr txBox="1"/>
          <p:nvPr/>
        </p:nvSpPr>
        <p:spPr>
          <a:xfrm>
            <a:off x="2676071" y="5225744"/>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pic>
        <p:nvPicPr>
          <p:cNvPr id="2" name="Picture 1">
            <a:extLst>
              <a:ext uri="{FF2B5EF4-FFF2-40B4-BE49-F238E27FC236}">
                <a16:creationId xmlns:a16="http://schemas.microsoft.com/office/drawing/2014/main" id="{A991BCDE-83BE-4B0C-BDA3-4A6B5E3F2A0A}"/>
              </a:ext>
            </a:extLst>
          </p:cNvPr>
          <p:cNvPicPr>
            <a:picLocks noChangeAspect="1"/>
          </p:cNvPicPr>
          <p:nvPr/>
        </p:nvPicPr>
        <p:blipFill>
          <a:blip r:embed="rId3"/>
          <a:stretch>
            <a:fillRect/>
          </a:stretch>
        </p:blipFill>
        <p:spPr>
          <a:xfrm>
            <a:off x="1859680" y="1904547"/>
            <a:ext cx="7622263" cy="3048905"/>
          </a:xfrm>
          <a:prstGeom prst="rect">
            <a:avLst/>
          </a:prstGeom>
        </p:spPr>
      </p:pic>
    </p:spTree>
    <p:extLst>
      <p:ext uri="{BB962C8B-B14F-4D97-AF65-F5344CB8AC3E}">
        <p14:creationId xmlns:p14="http://schemas.microsoft.com/office/powerpoint/2010/main" val="3382328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18</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 name="CustomShape 3">
            <a:extLst>
              <a:ext uri="{FF2B5EF4-FFF2-40B4-BE49-F238E27FC236}">
                <a16:creationId xmlns:a16="http://schemas.microsoft.com/office/drawing/2014/main" id="{1E825878-A372-49D7-95BA-2115A84C62C6}"/>
              </a:ext>
            </a:extLst>
          </p:cNvPr>
          <p:cNvSpPr/>
          <p:nvPr/>
        </p:nvSpPr>
        <p:spPr>
          <a:xfrm>
            <a:off x="820800" y="1261800"/>
            <a:ext cx="10819440" cy="42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Numerical variables:</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YRBUILT, LOTSIZE, UNITSIZE: used public-use categories.</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PROTAXAMT: assigned agreement if within $100 (after </a:t>
            </a:r>
            <a:r>
              <a:rPr lang="en-US" dirty="0" err="1">
                <a:solidFill>
                  <a:srgbClr val="000000"/>
                </a:solidFill>
                <a:latin typeface="Calibri" panose="020F0502020204030204" pitchFamily="34" charset="0"/>
                <a:ea typeface="DejaVu Sans"/>
                <a:cs typeface="Calibri" panose="020F0502020204030204" pitchFamily="34" charset="0"/>
              </a:rPr>
              <a:t>topcoding</a:t>
            </a:r>
            <a:r>
              <a:rPr lang="en-US" dirty="0">
                <a:solidFill>
                  <a:srgbClr val="000000"/>
                </a:solidFill>
                <a:latin typeface="Calibri" panose="020F0502020204030204" pitchFamily="34" charset="0"/>
                <a:ea typeface="DejaVu Sans"/>
                <a:cs typeface="Calibri" panose="020F0502020204030204" pitchFamily="34" charset="0"/>
              </a:rPr>
              <a:t> at $8300).</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BATHS: collapsed 7-13 category into 7 (no full bath).</a:t>
            </a:r>
          </a:p>
          <a:p>
            <a:pPr marL="1257300" lvl="2" indent="-342900">
              <a:buSzPct val="100000"/>
              <a:buFont typeface="Wingdings" panose="05000000000000000000" pitchFamily="2" charset="2"/>
              <a:buChar char="§"/>
            </a:pPr>
            <a:r>
              <a:rPr lang="en-US" sz="1400" dirty="0">
                <a:solidFill>
                  <a:srgbClr val="000000"/>
                </a:solidFill>
                <a:latin typeface="Calibri" panose="020F0502020204030204" pitchFamily="34" charset="0"/>
                <a:ea typeface="DejaVu Sans"/>
                <a:cs typeface="Calibri" panose="020F0502020204030204" pitchFamily="34" charset="0"/>
              </a:rPr>
              <a:t>Links well to </a:t>
            </a:r>
            <a:r>
              <a:rPr lang="en-US" sz="1400" dirty="0" err="1">
                <a:solidFill>
                  <a:srgbClr val="000000"/>
                </a:solidFill>
                <a:latin typeface="Calibri" panose="020F0502020204030204" pitchFamily="34" charset="0"/>
                <a:ea typeface="DejaVu Sans"/>
                <a:cs typeface="Calibri" panose="020F0502020204030204" pitchFamily="34" charset="0"/>
              </a:rPr>
              <a:t>totbath_calc</a:t>
            </a:r>
            <a:r>
              <a:rPr lang="en-US" sz="1400" dirty="0">
                <a:solidFill>
                  <a:srgbClr val="000000"/>
                </a:solidFill>
                <a:latin typeface="Calibri" panose="020F0502020204030204" pitchFamily="34" charset="0"/>
                <a:ea typeface="DejaVu Sans"/>
                <a:cs typeface="Calibri" panose="020F0502020204030204" pitchFamily="34" charset="0"/>
              </a:rPr>
              <a:t> variable for S2. </a:t>
            </a:r>
          </a:p>
          <a:p>
            <a:pPr marL="1257300" lvl="2" indent="-342900">
              <a:buSzPct val="100000"/>
              <a:buFont typeface="Wingdings" panose="05000000000000000000" pitchFamily="2" charset="2"/>
              <a:buChar char="§"/>
            </a:pPr>
            <a:r>
              <a:rPr lang="en-US" sz="1400" dirty="0">
                <a:solidFill>
                  <a:srgbClr val="000000"/>
                </a:solidFill>
                <a:latin typeface="Calibri" panose="020F0502020204030204" pitchFamily="34" charset="0"/>
                <a:ea typeface="DejaVu Sans"/>
                <a:cs typeface="Calibri" panose="020F0502020204030204" pitchFamily="34" charset="0"/>
              </a:rPr>
              <a:t>For S1, combined baths + 0.5*</a:t>
            </a:r>
            <a:r>
              <a:rPr lang="en-US" sz="1400" dirty="0" err="1">
                <a:solidFill>
                  <a:srgbClr val="000000"/>
                </a:solidFill>
                <a:latin typeface="Calibri" panose="020F0502020204030204" pitchFamily="34" charset="0"/>
                <a:ea typeface="DejaVu Sans"/>
                <a:cs typeface="Calibri" panose="020F0502020204030204" pitchFamily="34" charset="0"/>
              </a:rPr>
              <a:t>partial_baths</a:t>
            </a:r>
            <a:r>
              <a:rPr lang="en-US" sz="1400" dirty="0">
                <a:solidFill>
                  <a:srgbClr val="000000"/>
                </a:solidFill>
                <a:latin typeface="Calibri" panose="020F0502020204030204" pitchFamily="34" charset="0"/>
                <a:ea typeface="DejaVu Sans"/>
                <a:cs typeface="Calibri" panose="020F0502020204030204" pitchFamily="34" charset="0"/>
              </a:rPr>
              <a:t> info. In addition, baths info is often reported in decimal format (i.e. 100==1).</a:t>
            </a:r>
          </a:p>
          <a:p>
            <a:pPr marL="1257300" lvl="2" indent="-342900">
              <a:buSzPct val="100000"/>
              <a:buFont typeface="Wingdings" panose="05000000000000000000" pitchFamily="2" charset="2"/>
              <a:buChar char="§"/>
            </a:pPr>
            <a:r>
              <a:rPr lang="en-US" sz="1400" dirty="0">
                <a:solidFill>
                  <a:srgbClr val="000000"/>
                </a:solidFill>
                <a:latin typeface="Calibri" panose="020F0502020204030204" pitchFamily="34" charset="0"/>
                <a:ea typeface="DejaVu Sans"/>
                <a:cs typeface="Calibri" panose="020F0502020204030204" pitchFamily="34" charset="0"/>
              </a:rPr>
              <a:t>If missing, assigned the value 7.</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STORIES: </a:t>
            </a:r>
          </a:p>
          <a:p>
            <a:pPr marL="1257300" lvl="2" indent="-342900">
              <a:buSzPct val="100000"/>
              <a:buFont typeface="Wingdings" panose="05000000000000000000" pitchFamily="2" charset="2"/>
              <a:buChar char="§"/>
            </a:pPr>
            <a:r>
              <a:rPr lang="en-US" sz="1400" dirty="0">
                <a:solidFill>
                  <a:srgbClr val="000000"/>
                </a:solidFill>
                <a:latin typeface="Calibri" panose="020F0502020204030204" pitchFamily="34" charset="0"/>
                <a:ea typeface="DejaVu Sans"/>
                <a:cs typeface="Calibri" panose="020F0502020204030204" pitchFamily="34" charset="0"/>
              </a:rPr>
              <a:t>S2: rounded the floors variable (and assigned 1 if 0).</a:t>
            </a:r>
          </a:p>
          <a:p>
            <a:pPr marL="1257300" lvl="2" indent="-342900">
              <a:buSzPct val="100000"/>
              <a:buFont typeface="Wingdings" panose="05000000000000000000" pitchFamily="2" charset="2"/>
              <a:buChar char="§"/>
            </a:pPr>
            <a:r>
              <a:rPr lang="en-US" sz="1400" dirty="0">
                <a:solidFill>
                  <a:srgbClr val="000000"/>
                </a:solidFill>
                <a:latin typeface="Calibri" panose="020F0502020204030204" pitchFamily="34" charset="0"/>
                <a:ea typeface="DejaVu Sans"/>
                <a:cs typeface="Calibri" panose="020F0502020204030204" pitchFamily="34" charset="0"/>
              </a:rPr>
              <a:t>S1: same, plus handling of text (e.g. “1+” assigned to 1, “1.75+” assigned to 2).</a:t>
            </a:r>
          </a:p>
          <a:p>
            <a:pPr marL="1257300" lvl="2" indent="-342900">
              <a:buSzPct val="100000"/>
              <a:buFont typeface="Arial" panose="020B0604020202020204" pitchFamily="34" charset="0"/>
              <a:buChar char="•"/>
            </a:pPr>
            <a:endParaRPr lang="en-US" sz="1200" dirty="0">
              <a:solidFill>
                <a:srgbClr val="000000"/>
              </a:solidFill>
              <a:latin typeface="Calibri" panose="020F0502020204030204" pitchFamily="34" charset="0"/>
              <a:ea typeface="DejaVu Sans"/>
              <a:cs typeface="Calibri" panose="020F0502020204030204" pitchFamily="34" charset="0"/>
            </a:endParaRPr>
          </a:p>
          <a:p>
            <a:pPr marL="342900" indent="-342900">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Character variables:</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GARAGE, FOUNDTYPE, SUBDIV: assigned the code “no” if missing (4 for FOUNDTYPE).</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GARAGE, FOUNDTYPE: detailed </a:t>
            </a:r>
            <a:r>
              <a:rPr lang="en-US" dirty="0" err="1">
                <a:solidFill>
                  <a:srgbClr val="000000"/>
                </a:solidFill>
                <a:latin typeface="Calibri" panose="020F0502020204030204" pitchFamily="34" charset="0"/>
                <a:ea typeface="DejaVu Sans"/>
                <a:cs typeface="Calibri" panose="020F0502020204030204" pitchFamily="34" charset="0"/>
              </a:rPr>
              <a:t>codings</a:t>
            </a:r>
            <a:r>
              <a:rPr lang="en-US" dirty="0">
                <a:solidFill>
                  <a:srgbClr val="000000"/>
                </a:solidFill>
                <a:latin typeface="Calibri" panose="020F0502020204030204" pitchFamily="34" charset="0"/>
                <a:ea typeface="DejaVu Sans"/>
                <a:cs typeface="Calibri" panose="020F0502020204030204" pitchFamily="34" charset="0"/>
              </a:rPr>
              <a:t> translated into AHS </a:t>
            </a:r>
            <a:r>
              <a:rPr lang="en-US" dirty="0" err="1">
                <a:solidFill>
                  <a:srgbClr val="000000"/>
                </a:solidFill>
                <a:latin typeface="Calibri" panose="020F0502020204030204" pitchFamily="34" charset="0"/>
                <a:ea typeface="DejaVu Sans"/>
                <a:cs typeface="Calibri" panose="020F0502020204030204" pitchFamily="34" charset="0"/>
              </a:rPr>
              <a:t>codings</a:t>
            </a:r>
            <a:r>
              <a:rPr lang="en-US" dirty="0">
                <a:solidFill>
                  <a:srgbClr val="000000"/>
                </a:solidFill>
                <a:latin typeface="Calibri" panose="020F0502020204030204" pitchFamily="34" charset="0"/>
                <a:ea typeface="DejaVu Sans"/>
                <a:cs typeface="Calibri" panose="020F0502020204030204" pitchFamily="34" charset="0"/>
              </a:rPr>
              <a:t>.</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Crude process for FOUNDTYPE: only matched codes 1-4 (5-9 refer to mobile homes).</a:t>
            </a:r>
          </a:p>
          <a:p>
            <a:pPr>
              <a:buSzPct val="100000"/>
            </a:pPr>
            <a:endParaRPr lang="en-US" dirty="0">
              <a:solidFill>
                <a:srgbClr val="000000"/>
              </a:solidFill>
              <a:latin typeface="Calibri" panose="020F0502020204030204" pitchFamily="34" charset="0"/>
              <a:ea typeface="DejaVu Sans"/>
              <a:cs typeface="Calibri" panose="020F0502020204030204" pitchFamily="34" charset="0"/>
            </a:endParaRPr>
          </a:p>
          <a:p>
            <a:pPr>
              <a:buSzPct val="100000"/>
            </a:pPr>
            <a:endParaRPr lang="en-US" dirty="0">
              <a:solidFill>
                <a:srgbClr val="000000"/>
              </a:solidFill>
              <a:latin typeface="Calibri" panose="020F0502020204030204" pitchFamily="34" charset="0"/>
              <a:ea typeface="DejaVu Sans"/>
              <a:cs typeface="Calibri" panose="020F0502020204030204" pitchFamily="34" charset="0"/>
            </a:endParaRPr>
          </a:p>
          <a:p>
            <a:pPr marL="1257300" lvl="2" indent="-342900">
              <a:buSzPct val="100000"/>
              <a:buFont typeface="Wingdings" panose="05000000000000000000" pitchFamily="2" charset="2"/>
              <a:buChar char="§"/>
            </a:pPr>
            <a:endParaRPr lang="en-US" sz="1600"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342900" indent="-342900">
              <a:lnSpc>
                <a:spcPct val="100000"/>
              </a:lnSpc>
              <a:buSzPct val="125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800100" lvl="1" indent="-342900">
              <a:buSzPct val="125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800100" lvl="1" indent="-342900">
              <a:buSzPct val="125000"/>
              <a:buFont typeface="Arial" panose="020B0604020202020204" pitchFamily="34" charset="0"/>
              <a:buChar char="•"/>
            </a:pPr>
            <a:endParaRPr sz="2000" dirty="0"/>
          </a:p>
          <a:p>
            <a:pPr>
              <a:lnSpc>
                <a:spcPct val="100000"/>
              </a:lnSpc>
            </a:pPr>
            <a:endParaRPr dirty="0"/>
          </a:p>
          <a:p>
            <a:pPr>
              <a:lnSpc>
                <a:spcPct val="100000"/>
              </a:lnSpc>
            </a:pPr>
            <a:endParaRPr dirty="0"/>
          </a:p>
          <a:p>
            <a:pPr>
              <a:lnSpc>
                <a:spcPct val="110000"/>
              </a:lnSpc>
            </a:pPr>
            <a:endParaRPr dirty="0"/>
          </a:p>
        </p:txBody>
      </p:sp>
      <p:sp>
        <p:nvSpPr>
          <p:cNvPr id="7" name="CustomShape 5">
            <a:extLst>
              <a:ext uri="{FF2B5EF4-FFF2-40B4-BE49-F238E27FC236}">
                <a16:creationId xmlns:a16="http://schemas.microsoft.com/office/drawing/2014/main" id="{86F6AB05-2F51-41D4-B0BB-69FD68E58B95}"/>
              </a:ext>
            </a:extLst>
          </p:cNvPr>
          <p:cNvSpPr/>
          <p:nvPr/>
        </p:nvSpPr>
        <p:spPr>
          <a:xfrm>
            <a:off x="786960" y="548640"/>
            <a:ext cx="7720042"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AHS-S1-S2 linkage: constructing agreement rates</a:t>
            </a:r>
            <a:endParaRPr sz="2800" b="1" dirty="0">
              <a:solidFill>
                <a:srgbClr val="36619A"/>
              </a:solidFill>
            </a:endParaRPr>
          </a:p>
        </p:txBody>
      </p:sp>
    </p:spTree>
    <p:extLst>
      <p:ext uri="{BB962C8B-B14F-4D97-AF65-F5344CB8AC3E}">
        <p14:creationId xmlns:p14="http://schemas.microsoft.com/office/powerpoint/2010/main" val="23294780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19</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1" name="CustomShape 5"/>
          <p:cNvSpPr/>
          <p:nvPr/>
        </p:nvSpPr>
        <p:spPr>
          <a:xfrm>
            <a:off x="786960" y="548640"/>
            <a:ext cx="97646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Agreement Rates Summary by Variable</a:t>
            </a:r>
            <a:endParaRPr sz="2800" b="1" dirty="0">
              <a:solidFill>
                <a:srgbClr val="36619A"/>
              </a:solidFill>
            </a:endParaRPr>
          </a:p>
        </p:txBody>
      </p:sp>
      <p:sp>
        <p:nvSpPr>
          <p:cNvPr id="7" name="TextBox 6">
            <a:extLst>
              <a:ext uri="{FF2B5EF4-FFF2-40B4-BE49-F238E27FC236}">
                <a16:creationId xmlns:a16="http://schemas.microsoft.com/office/drawing/2014/main" id="{4A22B725-9962-4AEA-935F-0B5BE4C59820}"/>
              </a:ext>
            </a:extLst>
          </p:cNvPr>
          <p:cNvSpPr txBox="1"/>
          <p:nvPr/>
        </p:nvSpPr>
        <p:spPr>
          <a:xfrm>
            <a:off x="2676071" y="5225744"/>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pic>
        <p:nvPicPr>
          <p:cNvPr id="5" name="Picture 4">
            <a:extLst>
              <a:ext uri="{FF2B5EF4-FFF2-40B4-BE49-F238E27FC236}">
                <a16:creationId xmlns:a16="http://schemas.microsoft.com/office/drawing/2014/main" id="{4545BE9D-CBBC-43D6-8A98-4E22CB9E706C}"/>
              </a:ext>
            </a:extLst>
          </p:cNvPr>
          <p:cNvPicPr>
            <a:picLocks noChangeAspect="1"/>
          </p:cNvPicPr>
          <p:nvPr/>
        </p:nvPicPr>
        <p:blipFill>
          <a:blip r:embed="rId3"/>
          <a:stretch>
            <a:fillRect/>
          </a:stretch>
        </p:blipFill>
        <p:spPr>
          <a:xfrm>
            <a:off x="2473692" y="1348426"/>
            <a:ext cx="6888740" cy="3751714"/>
          </a:xfrm>
          <a:prstGeom prst="rect">
            <a:avLst/>
          </a:prstGeom>
        </p:spPr>
      </p:pic>
    </p:spTree>
    <p:extLst>
      <p:ext uri="{BB962C8B-B14F-4D97-AF65-F5344CB8AC3E}">
        <p14:creationId xmlns:p14="http://schemas.microsoft.com/office/powerpoint/2010/main" val="33861155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D178BF7-C50C-4F80-9693-7021B384EFE5}" type="slidenum">
              <a:rPr lang="en-US" sz="1200" strike="noStrike">
                <a:solidFill>
                  <a:srgbClr val="8B8B8B"/>
                </a:solidFill>
                <a:latin typeface="Calibri"/>
              </a:rPr>
              <a:t>2</a:t>
            </a:fld>
            <a:endParaRPr/>
          </a:p>
        </p:txBody>
      </p:sp>
      <p:sp>
        <p:nvSpPr>
          <p:cNvPr id="43"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44" name="CustomShape 3"/>
          <p:cNvSpPr/>
          <p:nvPr/>
        </p:nvSpPr>
        <p:spPr>
          <a:xfrm>
            <a:off x="820800" y="1261800"/>
            <a:ext cx="10819440" cy="42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25000"/>
              <a:buFont typeface="Arial" panose="020B0604020202020204" pitchFamily="34" charset="0"/>
              <a:buChar char="•"/>
            </a:pPr>
            <a:r>
              <a:rPr lang="en-US" sz="2000" dirty="0" err="1">
                <a:solidFill>
                  <a:srgbClr val="000000"/>
                </a:solidFill>
                <a:latin typeface="Calibri" panose="020F0502020204030204" pitchFamily="34" charset="0"/>
                <a:cs typeface="Calibri" panose="020F0502020204030204" pitchFamily="34" charset="0"/>
              </a:rPr>
              <a:t>Adrecs</a:t>
            </a:r>
            <a:r>
              <a:rPr lang="en-US" sz="2000" dirty="0">
                <a:solidFill>
                  <a:srgbClr val="000000"/>
                </a:solidFill>
                <a:latin typeface="Calibri" panose="020F0502020204030204" pitchFamily="34" charset="0"/>
                <a:cs typeface="Calibri" panose="020F0502020204030204" pitchFamily="34" charset="0"/>
              </a:rPr>
              <a:t> can improve </a:t>
            </a:r>
            <a:r>
              <a:rPr lang="en-US" sz="2000" dirty="0">
                <a:latin typeface="Calibri" panose="020F0502020204030204" pitchFamily="34" charset="0"/>
                <a:cs typeface="Calibri" panose="020F0502020204030204" pitchFamily="34" charset="0"/>
              </a:rPr>
              <a:t>the</a:t>
            </a:r>
            <a:r>
              <a:rPr lang="en-US" sz="2000" dirty="0">
                <a:solidFill>
                  <a:srgbClr val="FF0000"/>
                </a:solidFill>
                <a:latin typeface="Calibri" panose="020F0502020204030204" pitchFamily="34" charset="0"/>
                <a:cs typeface="Calibri" panose="020F0502020204030204" pitchFamily="34" charset="0"/>
              </a:rPr>
              <a:t> </a:t>
            </a:r>
            <a:r>
              <a:rPr lang="en-US" sz="2000" b="1" dirty="0">
                <a:solidFill>
                  <a:srgbClr val="000000"/>
                </a:solidFill>
                <a:latin typeface="Calibri" panose="020F0502020204030204" pitchFamily="34" charset="0"/>
                <a:cs typeface="Calibri" panose="020F0502020204030204" pitchFamily="34" charset="0"/>
              </a:rPr>
              <a:t>efficiency </a:t>
            </a:r>
            <a:r>
              <a:rPr lang="en-US" sz="2000" dirty="0">
                <a:solidFill>
                  <a:srgbClr val="000000"/>
                </a:solidFill>
                <a:latin typeface="Calibri" panose="020F0502020204030204" pitchFamily="34" charset="0"/>
                <a:cs typeface="Calibri" panose="020F0502020204030204" pitchFamily="34" charset="0"/>
              </a:rPr>
              <a:t>of data collection.</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cs typeface="Calibri" panose="020F0502020204030204" pitchFamily="34" charset="0"/>
              </a:rPr>
              <a:t>In terms of dollars spent and respondent time to produce data of a given quality.</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cs typeface="Calibri" panose="020F0502020204030204" pitchFamily="34" charset="0"/>
              </a:rPr>
              <a:t>Examples:</a:t>
            </a:r>
          </a:p>
          <a:p>
            <a:pPr marL="1257300" lvl="2" indent="-342900">
              <a:buSzPct val="125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Sample Frame construction.</a:t>
            </a:r>
          </a:p>
          <a:p>
            <a:pPr marL="1257300" lvl="2" indent="-342900">
              <a:buSzPct val="125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Item Supplementation: filling in response with </a:t>
            </a:r>
            <a:r>
              <a:rPr lang="en-US" sz="1600" dirty="0" err="1">
                <a:solidFill>
                  <a:srgbClr val="000000"/>
                </a:solidFill>
                <a:latin typeface="Calibri" panose="020F0502020204030204" pitchFamily="34" charset="0"/>
                <a:cs typeface="Calibri" panose="020F0502020204030204" pitchFamily="34" charset="0"/>
              </a:rPr>
              <a:t>adrecs</a:t>
            </a:r>
            <a:r>
              <a:rPr lang="en-US" sz="1600" dirty="0">
                <a:solidFill>
                  <a:srgbClr val="000000"/>
                </a:solidFill>
                <a:latin typeface="Calibri" panose="020F0502020204030204" pitchFamily="34" charset="0"/>
                <a:cs typeface="Calibri" panose="020F0502020204030204" pitchFamily="34" charset="0"/>
              </a:rPr>
              <a:t> for all or subset of respondents, or pre-populating a write-in response.</a:t>
            </a:r>
          </a:p>
          <a:p>
            <a:pPr marL="800100" lvl="1" indent="-342900">
              <a:buSzPct val="125000"/>
              <a:buFont typeface="Courier New" panose="02070309020205020404" pitchFamily="49" charset="0"/>
              <a:buChar char="o"/>
            </a:pPr>
            <a:endParaRPr lang="en-US" dirty="0">
              <a:solidFill>
                <a:srgbClr val="000000"/>
              </a:solidFill>
              <a:latin typeface="Calibri" panose="020F0502020204030204" pitchFamily="34" charset="0"/>
              <a:cs typeface="Calibri" panose="020F0502020204030204" pitchFamily="34" charset="0"/>
            </a:endParaRPr>
          </a:p>
          <a:p>
            <a:pPr marL="342900" indent="-342900">
              <a:buSzPct val="125000"/>
              <a:buFont typeface="Arial" panose="020B0604020202020204" pitchFamily="34" charset="0"/>
              <a:buChar char="•"/>
            </a:pPr>
            <a:r>
              <a:rPr lang="en-US" sz="2000" dirty="0" err="1">
                <a:solidFill>
                  <a:srgbClr val="000000"/>
                </a:solidFill>
                <a:latin typeface="Calibri" panose="020F0502020204030204" pitchFamily="34" charset="0"/>
                <a:cs typeface="Calibri" panose="020F0502020204030204" pitchFamily="34" charset="0"/>
              </a:rPr>
              <a:t>Adrecs</a:t>
            </a:r>
            <a:r>
              <a:rPr lang="en-US" sz="2000" dirty="0">
                <a:solidFill>
                  <a:srgbClr val="000000"/>
                </a:solidFill>
                <a:latin typeface="Calibri" panose="020F0502020204030204" pitchFamily="34" charset="0"/>
                <a:cs typeface="Calibri" panose="020F0502020204030204" pitchFamily="34" charset="0"/>
              </a:rPr>
              <a:t> can improve </a:t>
            </a:r>
            <a:r>
              <a:rPr lang="en-US" sz="2000" dirty="0">
                <a:latin typeface="Calibri" panose="020F0502020204030204" pitchFamily="34" charset="0"/>
                <a:cs typeface="Calibri" panose="020F0502020204030204" pitchFamily="34" charset="0"/>
              </a:rPr>
              <a:t>the</a:t>
            </a:r>
            <a:r>
              <a:rPr lang="en-US" sz="2000" dirty="0">
                <a:solidFill>
                  <a:srgbClr val="000000"/>
                </a:solidFill>
                <a:latin typeface="Calibri" panose="020F0502020204030204" pitchFamily="34" charset="0"/>
                <a:cs typeface="Calibri" panose="020F0502020204030204" pitchFamily="34" charset="0"/>
              </a:rPr>
              <a:t> </a:t>
            </a:r>
            <a:r>
              <a:rPr lang="en-US" sz="2000" b="1" dirty="0">
                <a:solidFill>
                  <a:srgbClr val="000000"/>
                </a:solidFill>
                <a:latin typeface="Calibri" panose="020F0502020204030204" pitchFamily="34" charset="0"/>
                <a:cs typeface="Calibri" panose="020F0502020204030204" pitchFamily="34" charset="0"/>
              </a:rPr>
              <a:t>quality </a:t>
            </a:r>
            <a:r>
              <a:rPr lang="en-US" sz="2000" dirty="0">
                <a:solidFill>
                  <a:srgbClr val="000000"/>
                </a:solidFill>
                <a:latin typeface="Calibri" panose="020F0502020204030204" pitchFamily="34" charset="0"/>
                <a:cs typeface="Calibri" panose="020F0502020204030204" pitchFamily="34" charset="0"/>
              </a:rPr>
              <a:t>of data collection.</a:t>
            </a:r>
          </a:p>
          <a:p>
            <a:pPr marL="800100" lvl="1" indent="-342900">
              <a:buSzPct val="125000"/>
              <a:buFont typeface="Courier New" panose="02070309020205020404" pitchFamily="49" charset="0"/>
              <a:buChar char="o"/>
            </a:pPr>
            <a:r>
              <a:rPr lang="en-US" dirty="0">
                <a:latin typeface="Calibri" panose="020F0502020204030204" pitchFamily="34" charset="0"/>
                <a:cs typeface="Calibri" panose="020F0502020204030204" pitchFamily="34" charset="0"/>
              </a:rPr>
              <a:t>Reducing error</a:t>
            </a:r>
            <a:r>
              <a:rPr lang="en-US" dirty="0">
                <a:solidFill>
                  <a:srgbClr val="000000"/>
                </a:solidFill>
                <a:latin typeface="Calibri" panose="020F0502020204030204" pitchFamily="34" charset="0"/>
                <a:cs typeface="Calibri" panose="020F0502020204030204" pitchFamily="34" charset="0"/>
              </a:rPr>
              <a:t> caused by respondents providing incorrect information (“rounding up” of acreage).</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cs typeface="Calibri" panose="020F0502020204030204" pitchFamily="34" charset="0"/>
              </a:rPr>
              <a:t>Item Nonresponse: improving imputation models.</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cs typeface="Calibri" panose="020F0502020204030204" pitchFamily="34" charset="0"/>
              </a:rPr>
              <a:t>Unit Nonresponse: improving the adjustment of survey weights for nonresponse. </a:t>
            </a:r>
          </a:p>
          <a:p>
            <a:pPr marL="342900" indent="-342900">
              <a:buSzPct val="125000"/>
              <a:buFont typeface="Wingdings" panose="05000000000000000000" pitchFamily="2" charset="2"/>
              <a:buChar char="§"/>
            </a:pPr>
            <a:endParaRPr lang="en-US" dirty="0">
              <a:solidFill>
                <a:srgbClr val="000000"/>
              </a:solidFill>
              <a:latin typeface="Calibri" panose="020F0502020204030204" pitchFamily="34" charset="0"/>
              <a:cs typeface="Calibri" panose="020F0502020204030204" pitchFamily="34" charset="0"/>
            </a:endParaRPr>
          </a:p>
          <a:p>
            <a:pPr marL="342900" indent="-34290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AHS has used property tax data in Item Nonresponse for two questions since 2015.</a:t>
            </a:r>
          </a:p>
        </p:txBody>
      </p:sp>
      <p:sp>
        <p:nvSpPr>
          <p:cNvPr id="46" name="CustomShape 5"/>
          <p:cNvSpPr/>
          <p:nvPr/>
        </p:nvSpPr>
        <p:spPr>
          <a:xfrm>
            <a:off x="786959" y="548640"/>
            <a:ext cx="1053216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Incorporating Administrative Records (</a:t>
            </a:r>
            <a:r>
              <a:rPr lang="en-US" sz="2800" b="1" dirty="0" err="1">
                <a:solidFill>
                  <a:srgbClr val="36619A"/>
                </a:solidFill>
                <a:latin typeface="Calibri"/>
              </a:rPr>
              <a:t>Adrecs</a:t>
            </a:r>
            <a:r>
              <a:rPr lang="en-US" sz="2800" b="1" dirty="0">
                <a:solidFill>
                  <a:srgbClr val="36619A"/>
                </a:solidFill>
                <a:latin typeface="Calibri"/>
              </a:rPr>
              <a:t>) into Household Surveys</a:t>
            </a:r>
            <a:endParaRPr sz="2800" b="1" dirty="0">
              <a:solidFill>
                <a:srgbClr val="36619A"/>
              </a:solidFill>
            </a:endParaRPr>
          </a:p>
        </p:txBody>
      </p:sp>
    </p:spTree>
    <p:extLst>
      <p:ext uri="{BB962C8B-B14F-4D97-AF65-F5344CB8AC3E}">
        <p14:creationId xmlns:p14="http://schemas.microsoft.com/office/powerpoint/2010/main" val="192327743"/>
      </p:ext>
    </p:extLst>
  </p:cSld>
  <p:clrMapOvr>
    <a:masterClrMapping/>
  </p:clrMapOvr>
  <mc:AlternateContent xmlns:mc="http://schemas.openxmlformats.org/markup-compatibility/2006" xmlns:p14="http://schemas.microsoft.com/office/powerpoint/2010/main">
    <mc:Choice Requires="p14">
      <p:transition spd="slow" p14:dur="2000" advTm="164081"/>
    </mc:Choice>
    <mc:Fallback xmlns="">
      <p:transition spd="slow" advTm="1640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D178BF7-C50C-4F80-9693-7021B384EFE5}" type="slidenum">
              <a:rPr lang="en-US" sz="1200" strike="noStrike">
                <a:solidFill>
                  <a:srgbClr val="8B8B8B"/>
                </a:solidFill>
                <a:latin typeface="Calibri"/>
              </a:rPr>
              <a:t>3</a:t>
            </a:fld>
            <a:endParaRPr/>
          </a:p>
        </p:txBody>
      </p:sp>
      <p:sp>
        <p:nvSpPr>
          <p:cNvPr id="43"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 name="CustomShape 5">
            <a:extLst>
              <a:ext uri="{FF2B5EF4-FFF2-40B4-BE49-F238E27FC236}">
                <a16:creationId xmlns:a16="http://schemas.microsoft.com/office/drawing/2014/main" id="{76422D6B-7837-4569-8192-F7BEBA0987A9}"/>
              </a:ext>
            </a:extLst>
          </p:cNvPr>
          <p:cNvSpPr/>
          <p:nvPr/>
        </p:nvSpPr>
        <p:spPr>
          <a:xfrm>
            <a:off x="786959" y="548640"/>
            <a:ext cx="9520016"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Example: Declining Response Rates to CPS</a:t>
            </a:r>
            <a:endParaRPr sz="2800" b="1" dirty="0">
              <a:solidFill>
                <a:srgbClr val="36619A"/>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96B820F1-4842-4463-B062-1149CBD08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00" y="1659481"/>
            <a:ext cx="5358058" cy="2830946"/>
          </a:xfrm>
          <a:prstGeom prst="rect">
            <a:avLst/>
          </a:prstGeom>
        </p:spPr>
      </p:pic>
      <p:sp>
        <p:nvSpPr>
          <p:cNvPr id="4" name="TextBox 3">
            <a:extLst>
              <a:ext uri="{FF2B5EF4-FFF2-40B4-BE49-F238E27FC236}">
                <a16:creationId xmlns:a16="http://schemas.microsoft.com/office/drawing/2014/main" id="{6CF296AC-0102-4B23-9DAC-D1D2D78E964C}"/>
              </a:ext>
            </a:extLst>
          </p:cNvPr>
          <p:cNvSpPr txBox="1"/>
          <p:nvPr/>
        </p:nvSpPr>
        <p:spPr>
          <a:xfrm>
            <a:off x="1901424" y="1317559"/>
            <a:ext cx="3409484"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Basic Monthly CPS Response Rate</a:t>
            </a:r>
          </a:p>
        </p:txBody>
      </p:sp>
      <p:sp>
        <p:nvSpPr>
          <p:cNvPr id="5" name="TextBox 4">
            <a:extLst>
              <a:ext uri="{FF2B5EF4-FFF2-40B4-BE49-F238E27FC236}">
                <a16:creationId xmlns:a16="http://schemas.microsoft.com/office/drawing/2014/main" id="{21DF5D94-79A9-4D64-A590-21FF89DCC842}"/>
              </a:ext>
            </a:extLst>
          </p:cNvPr>
          <p:cNvSpPr txBox="1"/>
          <p:nvPr/>
        </p:nvSpPr>
        <p:spPr>
          <a:xfrm>
            <a:off x="824047" y="4482074"/>
            <a:ext cx="3794136"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a:t>
            </a:r>
            <a:r>
              <a:rPr lang="en-US" sz="1400" dirty="0" err="1">
                <a:latin typeface="Calibri" panose="020F0502020204030204" pitchFamily="34" charset="0"/>
                <a:cs typeface="Calibri" panose="020F0502020204030204" pitchFamily="34" charset="0"/>
              </a:rPr>
              <a:t>Rothbaum</a:t>
            </a:r>
            <a:r>
              <a:rPr lang="en-US" sz="1400" dirty="0">
                <a:latin typeface="Calibri" panose="020F0502020204030204" pitchFamily="34" charset="0"/>
                <a:cs typeface="Calibri" panose="020F0502020204030204" pitchFamily="34" charset="0"/>
              </a:rPr>
              <a:t> and Bee (2021), Figure 1</a:t>
            </a:r>
          </a:p>
        </p:txBody>
      </p:sp>
      <p:sp>
        <p:nvSpPr>
          <p:cNvPr id="9" name="TextBox 8">
            <a:extLst>
              <a:ext uri="{FF2B5EF4-FFF2-40B4-BE49-F238E27FC236}">
                <a16:creationId xmlns:a16="http://schemas.microsoft.com/office/drawing/2014/main" id="{14B47985-9043-4B95-93F6-95197FBEF44D}"/>
              </a:ext>
            </a:extLst>
          </p:cNvPr>
          <p:cNvSpPr txBox="1"/>
          <p:nvPr/>
        </p:nvSpPr>
        <p:spPr>
          <a:xfrm>
            <a:off x="604971" y="5056118"/>
            <a:ext cx="1083834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Affects myriad other government surveys, including the American Housing Survey (AHS).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Especially problematic if nonresponse is nonrandom.</a:t>
            </a:r>
          </a:p>
        </p:txBody>
      </p:sp>
      <p:pic>
        <p:nvPicPr>
          <p:cNvPr id="12" name="Picture 11" descr="Chart, line chart&#10;&#10;Description automatically generated">
            <a:extLst>
              <a:ext uri="{FF2B5EF4-FFF2-40B4-BE49-F238E27FC236}">
                <a16:creationId xmlns:a16="http://schemas.microsoft.com/office/drawing/2014/main" id="{7CAF1E5E-05A7-4B0C-9197-7F9C0D245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37" y="1884465"/>
            <a:ext cx="2692176" cy="2488737"/>
          </a:xfrm>
          <a:prstGeom prst="rect">
            <a:avLst/>
          </a:prstGeom>
        </p:spPr>
      </p:pic>
      <p:sp>
        <p:nvSpPr>
          <p:cNvPr id="15" name="TextBox 14">
            <a:extLst>
              <a:ext uri="{FF2B5EF4-FFF2-40B4-BE49-F238E27FC236}">
                <a16:creationId xmlns:a16="http://schemas.microsoft.com/office/drawing/2014/main" id="{171A0A5D-FD8F-44BC-95D1-57356C1FFD93}"/>
              </a:ext>
            </a:extLst>
          </p:cNvPr>
          <p:cNvSpPr txBox="1"/>
          <p:nvPr/>
        </p:nvSpPr>
        <p:spPr>
          <a:xfrm>
            <a:off x="7402937" y="4429972"/>
            <a:ext cx="3717645"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Stephens and </a:t>
            </a:r>
            <a:r>
              <a:rPr lang="en-US" sz="1400" dirty="0" err="1">
                <a:latin typeface="Calibri" panose="020F0502020204030204" pitchFamily="34" charset="0"/>
                <a:cs typeface="Calibri" panose="020F0502020204030204" pitchFamily="34" charset="0"/>
              </a:rPr>
              <a:t>Unayama</a:t>
            </a:r>
            <a:r>
              <a:rPr lang="en-US" sz="1400" dirty="0">
                <a:latin typeface="Calibri" panose="020F0502020204030204" pitchFamily="34" charset="0"/>
                <a:cs typeface="Calibri" panose="020F0502020204030204" pitchFamily="34" charset="0"/>
              </a:rPr>
              <a:t> (2019), Figure 1</a:t>
            </a:r>
          </a:p>
        </p:txBody>
      </p:sp>
      <p:sp>
        <p:nvSpPr>
          <p:cNvPr id="16" name="TextBox 15">
            <a:extLst>
              <a:ext uri="{FF2B5EF4-FFF2-40B4-BE49-F238E27FC236}">
                <a16:creationId xmlns:a16="http://schemas.microsoft.com/office/drawing/2014/main" id="{2175A904-8E74-4112-9F63-591FA947D454}"/>
              </a:ext>
            </a:extLst>
          </p:cNvPr>
          <p:cNvSpPr txBox="1"/>
          <p:nvPr/>
        </p:nvSpPr>
        <p:spPr>
          <a:xfrm>
            <a:off x="7259482" y="1283789"/>
            <a:ext cx="3144417"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March CPS share individuals w/ imputed earnings </a:t>
            </a:r>
          </a:p>
        </p:txBody>
      </p:sp>
    </p:spTree>
    <p:extLst>
      <p:ext uri="{BB962C8B-B14F-4D97-AF65-F5344CB8AC3E}">
        <p14:creationId xmlns:p14="http://schemas.microsoft.com/office/powerpoint/2010/main" val="524636999"/>
      </p:ext>
    </p:extLst>
  </p:cSld>
  <p:clrMapOvr>
    <a:masterClrMapping/>
  </p:clrMapOvr>
  <mc:AlternateContent xmlns:mc="http://schemas.openxmlformats.org/markup-compatibility/2006" xmlns:p14="http://schemas.microsoft.com/office/powerpoint/2010/main">
    <mc:Choice Requires="p14">
      <p:transition spd="slow" p14:dur="2000" advTm="47871"/>
    </mc:Choice>
    <mc:Fallback xmlns="">
      <p:transition spd="slow" advTm="4787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D178BF7-C50C-4F80-9693-7021B384EFE5}" type="slidenum">
              <a:rPr lang="en-US" sz="1200" strike="noStrike">
                <a:solidFill>
                  <a:srgbClr val="8B8B8B"/>
                </a:solidFill>
                <a:latin typeface="Calibri"/>
              </a:rPr>
              <a:t>4</a:t>
            </a:fld>
            <a:endParaRPr/>
          </a:p>
        </p:txBody>
      </p:sp>
      <p:sp>
        <p:nvSpPr>
          <p:cNvPr id="43"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44" name="CustomShape 3"/>
          <p:cNvSpPr/>
          <p:nvPr/>
        </p:nvSpPr>
        <p:spPr>
          <a:xfrm>
            <a:off x="820800" y="1261800"/>
            <a:ext cx="10819440" cy="42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25000"/>
              <a:buFont typeface="Arial" panose="020B0604020202020204" pitchFamily="34" charset="0"/>
              <a:buChar char="•"/>
            </a:pPr>
            <a:r>
              <a:rPr lang="en-US" sz="2000" b="1" dirty="0">
                <a:solidFill>
                  <a:srgbClr val="000000"/>
                </a:solidFill>
                <a:latin typeface="Calibri" panose="020F0502020204030204" pitchFamily="34" charset="0"/>
                <a:cs typeface="Calibri" panose="020F0502020204030204" pitchFamily="34" charset="0"/>
              </a:rPr>
              <a:t>Setting:</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cs typeface="Calibri" panose="020F0502020204030204" pitchFamily="34" charset="0"/>
              </a:rPr>
              <a:t>Census switched to using a different property tax source since AHS first rolled out its edit procedure.</a:t>
            </a:r>
          </a:p>
          <a:p>
            <a:pPr marL="800100" lvl="1" indent="-342900">
              <a:buSzPct val="125000"/>
              <a:buFont typeface="Courier New" panose="02070309020205020404" pitchFamily="49" charset="0"/>
              <a:buChar char="o"/>
            </a:pPr>
            <a:r>
              <a:rPr lang="en-US" dirty="0">
                <a:solidFill>
                  <a:srgbClr val="000000"/>
                </a:solidFill>
                <a:latin typeface="Calibri" panose="020F0502020204030204" pitchFamily="34" charset="0"/>
                <a:cs typeface="Calibri" panose="020F0502020204030204" pitchFamily="34" charset="0"/>
              </a:rPr>
              <a:t>Interest in expansion of methodology to more variables.</a:t>
            </a:r>
            <a:endParaRPr lang="en-US" dirty="0">
              <a:latin typeface="Calibri" panose="020F0502020204030204" pitchFamily="34" charset="0"/>
              <a:cs typeface="Calibri" panose="020F0502020204030204" pitchFamily="34" charset="0"/>
            </a:endParaRPr>
          </a:p>
          <a:p>
            <a:pPr marL="285750" indent="-285750">
              <a:lnSpc>
                <a:spcPct val="100000"/>
              </a:lnSpc>
              <a:buSzPct val="125000"/>
              <a:buFont typeface="Arial" panose="020B0604020202020204" pitchFamily="34" charset="0"/>
              <a:buChar char="•"/>
            </a:pPr>
            <a:endParaRPr lang="en-US" strike="noStrike"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r>
              <a:rPr lang="en-US" sz="2000" b="1" strike="noStrike" dirty="0">
                <a:solidFill>
                  <a:srgbClr val="000000"/>
                </a:solidFill>
                <a:latin typeface="Calibri" panose="020F0502020204030204" pitchFamily="34" charset="0"/>
                <a:ea typeface="DejaVu Sans"/>
                <a:cs typeface="Calibri" panose="020F0502020204030204" pitchFamily="34" charset="0"/>
              </a:rPr>
              <a:t>Objectives:</a:t>
            </a:r>
          </a:p>
          <a:p>
            <a:pPr marL="342900" indent="-342900">
              <a:lnSpc>
                <a:spcPct val="100000"/>
              </a:lnSpc>
              <a:buSzPct val="125000"/>
              <a:buFont typeface="Arial" panose="020B0604020202020204" pitchFamily="34" charset="0"/>
              <a:buChar char="•"/>
            </a:pPr>
            <a:endParaRPr lang="en-US" sz="400" strike="noStrike" dirty="0">
              <a:solidFill>
                <a:srgbClr val="000000"/>
              </a:solidFill>
              <a:latin typeface="Calibri" panose="020F0502020204030204" pitchFamily="34" charset="0"/>
              <a:ea typeface="DejaVu Sans"/>
              <a:cs typeface="Calibri" panose="020F0502020204030204" pitchFamily="34" charset="0"/>
            </a:endParaRPr>
          </a:p>
          <a:p>
            <a:pPr marL="800100" lvl="1" indent="-342900">
              <a:buSzPct val="125000"/>
              <a:buFont typeface="Courier New" panose="02070309020205020404" pitchFamily="49" charset="0"/>
              <a:buChar char="o"/>
            </a:pPr>
            <a:r>
              <a:rPr lang="en-US" strike="noStrike" dirty="0">
                <a:solidFill>
                  <a:srgbClr val="000000"/>
                </a:solidFill>
                <a:latin typeface="Calibri" panose="020F0502020204030204" pitchFamily="34" charset="0"/>
                <a:ea typeface="DejaVu Sans"/>
                <a:cs typeface="Calibri" panose="020F0502020204030204" pitchFamily="34" charset="0"/>
              </a:rPr>
              <a:t>How do </a:t>
            </a:r>
            <a:r>
              <a:rPr lang="en-US" b="1" strike="noStrike" dirty="0">
                <a:solidFill>
                  <a:srgbClr val="000000"/>
                </a:solidFill>
                <a:latin typeface="Calibri" panose="020F0502020204030204" pitchFamily="34" charset="0"/>
                <a:ea typeface="DejaVu Sans"/>
                <a:cs typeface="Calibri" panose="020F0502020204030204" pitchFamily="34" charset="0"/>
              </a:rPr>
              <a:t>coverage rates </a:t>
            </a:r>
            <a:r>
              <a:rPr lang="en-US" strike="noStrike" dirty="0">
                <a:solidFill>
                  <a:srgbClr val="000000"/>
                </a:solidFill>
                <a:latin typeface="Calibri" panose="020F0502020204030204" pitchFamily="34" charset="0"/>
                <a:ea typeface="DejaVu Sans"/>
                <a:cs typeface="Calibri" panose="020F0502020204030204" pitchFamily="34" charset="0"/>
              </a:rPr>
              <a:t>of AHS in property tax data</a:t>
            </a:r>
            <a:r>
              <a:rPr lang="en-US" b="1" strike="noStrike" dirty="0">
                <a:solidFill>
                  <a:srgbClr val="000000"/>
                </a:solidFill>
                <a:latin typeface="Calibri" panose="020F0502020204030204" pitchFamily="34" charset="0"/>
                <a:ea typeface="DejaVu Sans"/>
                <a:cs typeface="Calibri" panose="020F0502020204030204" pitchFamily="34" charset="0"/>
              </a:rPr>
              <a:t> </a:t>
            </a:r>
            <a:r>
              <a:rPr lang="en-US" strike="noStrike" dirty="0">
                <a:solidFill>
                  <a:srgbClr val="000000"/>
                </a:solidFill>
                <a:latin typeface="Calibri" panose="020F0502020204030204" pitchFamily="34" charset="0"/>
                <a:ea typeface="DejaVu Sans"/>
                <a:cs typeface="Calibri" panose="020F0502020204030204" pitchFamily="34" charset="0"/>
              </a:rPr>
              <a:t>differ:</a:t>
            </a:r>
            <a:endParaRPr lang="en-US" dirty="0">
              <a:latin typeface="Calibri" panose="020F0502020204030204" pitchFamily="34" charset="0"/>
              <a:cs typeface="Calibri" panose="020F0502020204030204" pitchFamily="34" charset="0"/>
            </a:endParaRPr>
          </a:p>
          <a:p>
            <a:pPr marL="1200150" lvl="2" indent="-285750">
              <a:buSzPct val="125000"/>
              <a:buFont typeface="Wingdings" panose="05000000000000000000" pitchFamily="2" charset="2"/>
              <a:buChar char="§"/>
            </a:pPr>
            <a:r>
              <a:rPr lang="en-US" sz="1600" strike="noStrike" dirty="0">
                <a:solidFill>
                  <a:srgbClr val="000000"/>
                </a:solidFill>
                <a:latin typeface="Calibri" panose="020F0502020204030204" pitchFamily="34" charset="0"/>
                <a:ea typeface="DejaVu Sans"/>
                <a:cs typeface="Calibri" panose="020F0502020204030204" pitchFamily="34" charset="0"/>
              </a:rPr>
              <a:t>Across property tax data sources (S1,S2)?</a:t>
            </a:r>
            <a:endParaRPr lang="en-US" sz="1600" dirty="0">
              <a:latin typeface="Calibri" panose="020F0502020204030204" pitchFamily="34" charset="0"/>
              <a:cs typeface="Calibri" panose="020F0502020204030204" pitchFamily="34" charset="0"/>
            </a:endParaRPr>
          </a:p>
          <a:p>
            <a:pPr marL="1200150" lvl="2" indent="-285750">
              <a:buSzPct val="125000"/>
              <a:buFont typeface="Wingdings" panose="05000000000000000000" pitchFamily="2" charset="2"/>
              <a:buChar char="§"/>
            </a:pPr>
            <a:r>
              <a:rPr lang="en-US" sz="1600" strike="noStrike" dirty="0">
                <a:solidFill>
                  <a:srgbClr val="000000"/>
                </a:solidFill>
                <a:latin typeface="Calibri" panose="020F0502020204030204" pitchFamily="34" charset="0"/>
                <a:ea typeface="DejaVu Sans"/>
                <a:cs typeface="Calibri" panose="020F0502020204030204" pitchFamily="34" charset="0"/>
              </a:rPr>
              <a:t>Across states?</a:t>
            </a:r>
            <a:endParaRPr lang="en-US" sz="1600" dirty="0">
              <a:latin typeface="Calibri" panose="020F0502020204030204" pitchFamily="34" charset="0"/>
              <a:cs typeface="Calibri" panose="020F0502020204030204" pitchFamily="34" charset="0"/>
            </a:endParaRPr>
          </a:p>
          <a:p>
            <a:pPr marL="1200150" lvl="2" indent="-285750">
              <a:buSzPct val="125000"/>
              <a:buFont typeface="Wingdings" panose="05000000000000000000" pitchFamily="2" charset="2"/>
              <a:buChar char="§"/>
            </a:pPr>
            <a:r>
              <a:rPr lang="en-US" sz="1600" strike="noStrike" dirty="0">
                <a:solidFill>
                  <a:srgbClr val="000000"/>
                </a:solidFill>
                <a:latin typeface="Calibri" panose="020F0502020204030204" pitchFamily="34" charset="0"/>
                <a:ea typeface="DejaVu Sans"/>
                <a:cs typeface="Calibri" panose="020F0502020204030204" pitchFamily="34" charset="0"/>
              </a:rPr>
              <a:t>Across key variables?</a:t>
            </a:r>
          </a:p>
          <a:p>
            <a:pPr marL="1200150" lvl="2" indent="-285750">
              <a:buSzPct val="125000"/>
              <a:buFont typeface="Wingdings" panose="05000000000000000000" pitchFamily="2" charset="2"/>
              <a:buChar char="§"/>
            </a:pPr>
            <a:endParaRPr lang="en-US" sz="400" dirty="0">
              <a:latin typeface="Calibri" panose="020F0502020204030204" pitchFamily="34" charset="0"/>
              <a:cs typeface="Calibri" panose="020F0502020204030204" pitchFamily="34" charset="0"/>
            </a:endParaRPr>
          </a:p>
          <a:p>
            <a:pPr marL="742950" lvl="1" indent="-285750">
              <a:buSzPct val="125000"/>
              <a:buFont typeface="Courier New" panose="02070309020205020404" pitchFamily="49" charset="0"/>
              <a:buChar char="o"/>
            </a:pPr>
            <a:r>
              <a:rPr lang="en-US" strike="noStrike" dirty="0">
                <a:solidFill>
                  <a:srgbClr val="000000"/>
                </a:solidFill>
                <a:latin typeface="Calibri"/>
                <a:ea typeface="DejaVu Sans"/>
              </a:rPr>
              <a:t>How do </a:t>
            </a:r>
            <a:r>
              <a:rPr lang="en-US" b="1" strike="noStrike" dirty="0">
                <a:solidFill>
                  <a:srgbClr val="000000"/>
                </a:solidFill>
                <a:latin typeface="Calibri"/>
                <a:ea typeface="DejaVu Sans"/>
              </a:rPr>
              <a:t>rates of variable agreement </a:t>
            </a:r>
            <a:r>
              <a:rPr lang="en-US" strike="noStrike" dirty="0">
                <a:solidFill>
                  <a:srgbClr val="000000"/>
                </a:solidFill>
                <a:latin typeface="Calibri"/>
                <a:ea typeface="DejaVu Sans"/>
              </a:rPr>
              <a:t>differ across these dimensions?</a:t>
            </a:r>
          </a:p>
          <a:p>
            <a:pPr marL="742950" lvl="1" indent="-285750">
              <a:buSzPct val="125000"/>
              <a:buFont typeface="Courier New" panose="02070309020205020404" pitchFamily="49" charset="0"/>
              <a:buChar char="o"/>
            </a:pPr>
            <a:endParaRPr lang="en-US" sz="400" strike="noStrike" dirty="0">
              <a:solidFill>
                <a:srgbClr val="000000"/>
              </a:solidFill>
              <a:latin typeface="Calibri"/>
              <a:ea typeface="DejaVu Sans"/>
            </a:endParaRPr>
          </a:p>
          <a:p>
            <a:pPr marL="742950" lvl="1" indent="-285750">
              <a:buSzPct val="125000"/>
              <a:buFont typeface="Courier New" panose="02070309020205020404" pitchFamily="49" charset="0"/>
              <a:buChar char="o"/>
            </a:pPr>
            <a:r>
              <a:rPr lang="en-US" dirty="0">
                <a:solidFill>
                  <a:srgbClr val="000000"/>
                </a:solidFill>
                <a:latin typeface="Calibri"/>
              </a:rPr>
              <a:t>Can we </a:t>
            </a:r>
            <a:r>
              <a:rPr lang="en-US" b="1" dirty="0">
                <a:solidFill>
                  <a:srgbClr val="000000"/>
                </a:solidFill>
                <a:latin typeface="Calibri"/>
              </a:rPr>
              <a:t>improve coverage rates </a:t>
            </a:r>
            <a:r>
              <a:rPr lang="en-US" dirty="0">
                <a:solidFill>
                  <a:srgbClr val="000000"/>
                </a:solidFill>
                <a:latin typeface="Calibri"/>
              </a:rPr>
              <a:t>by </a:t>
            </a:r>
          </a:p>
          <a:p>
            <a:pPr marL="1257300" lvl="2" indent="-342900">
              <a:buSzPct val="125000"/>
              <a:buFont typeface="Wingdings" panose="05000000000000000000" pitchFamily="2" charset="2"/>
              <a:buChar char="§"/>
            </a:pPr>
            <a:r>
              <a:rPr lang="en-US" sz="1600" dirty="0">
                <a:solidFill>
                  <a:srgbClr val="000000"/>
                </a:solidFill>
                <a:latin typeface="Calibri"/>
              </a:rPr>
              <a:t>incorporating geographic as well as address information?</a:t>
            </a:r>
          </a:p>
          <a:p>
            <a:pPr marL="1257300" lvl="2" indent="-342900">
              <a:buSzPct val="125000"/>
              <a:buFont typeface="Wingdings" panose="05000000000000000000" pitchFamily="2" charset="2"/>
              <a:buChar char="§"/>
            </a:pPr>
            <a:r>
              <a:rPr lang="en-US" sz="1600" dirty="0">
                <a:solidFill>
                  <a:srgbClr val="000000"/>
                </a:solidFill>
                <a:latin typeface="Calibri"/>
              </a:rPr>
              <a:t>combining the two sources?</a:t>
            </a:r>
            <a:endParaRPr sz="1600" dirty="0"/>
          </a:p>
        </p:txBody>
      </p:sp>
      <p:sp>
        <p:nvSpPr>
          <p:cNvPr id="46" name="CustomShape 5"/>
          <p:cNvSpPr/>
          <p:nvPr/>
        </p:nvSpPr>
        <p:spPr>
          <a:xfrm>
            <a:off x="786960" y="548640"/>
            <a:ext cx="72234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36619A"/>
                </a:solidFill>
                <a:latin typeface="Calibri"/>
              </a:rPr>
              <a:t>Summary of Current Research</a:t>
            </a:r>
            <a:endParaRPr sz="2800" b="1" dirty="0">
              <a:solidFill>
                <a:srgbClr val="36619A"/>
              </a:solidFill>
            </a:endParaRPr>
          </a:p>
        </p:txBody>
      </p:sp>
    </p:spTree>
    <p:extLst>
      <p:ext uri="{BB962C8B-B14F-4D97-AF65-F5344CB8AC3E}">
        <p14:creationId xmlns:p14="http://schemas.microsoft.com/office/powerpoint/2010/main" val="218620284"/>
      </p:ext>
    </p:extLst>
  </p:cSld>
  <p:clrMapOvr>
    <a:masterClrMapping/>
  </p:clrMapOvr>
  <mc:AlternateContent xmlns:mc="http://schemas.openxmlformats.org/markup-compatibility/2006" xmlns:p14="http://schemas.microsoft.com/office/powerpoint/2010/main">
    <mc:Choice Requires="p14">
      <p:transition spd="slow" p14:dur="2000" advTm="95286"/>
    </mc:Choice>
    <mc:Fallback xmlns="">
      <p:transition spd="slow" advTm="952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F024F76-B482-4028-9ABE-6D069CFA4A66}" type="slidenum">
              <a:rPr lang="en-US" sz="1200" strike="noStrike">
                <a:solidFill>
                  <a:srgbClr val="8B8B8B"/>
                </a:solidFill>
                <a:latin typeface="Calibri"/>
              </a:rPr>
              <a:t>5</a:t>
            </a:fld>
            <a:endParaRPr/>
          </a:p>
        </p:txBody>
      </p:sp>
      <p:sp>
        <p:nvSpPr>
          <p:cNvPr id="4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49" name="CustomShape 3"/>
          <p:cNvSpPr/>
          <p:nvPr/>
        </p:nvSpPr>
        <p:spPr>
          <a:xfrm>
            <a:off x="839040" y="1128992"/>
            <a:ext cx="10819440" cy="43999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00000"/>
              <a:buFont typeface="Calibri" panose="020F0502020204030204" pitchFamily="34" charset="0"/>
              <a:buChar char="•"/>
            </a:pPr>
            <a:r>
              <a:rPr lang="en-US" sz="2000" strike="noStrike" dirty="0">
                <a:solidFill>
                  <a:srgbClr val="000000"/>
                </a:solidFill>
                <a:latin typeface="Calibri" panose="020F0502020204030204" pitchFamily="34" charset="0"/>
                <a:ea typeface="DejaVu Sans"/>
                <a:cs typeface="Calibri" panose="020F0502020204030204" pitchFamily="34" charset="0"/>
              </a:rPr>
              <a:t>Data Sources:</a:t>
            </a:r>
          </a:p>
          <a:p>
            <a:pPr marL="800100" lvl="1" indent="-342900">
              <a:buSzPct val="100000"/>
              <a:buFont typeface="Courier New" panose="02070309020205020404" pitchFamily="49" charset="0"/>
              <a:buChar char="o"/>
            </a:pPr>
            <a:r>
              <a:rPr lang="en-US" strike="noStrike" dirty="0">
                <a:solidFill>
                  <a:srgbClr val="000000"/>
                </a:solidFill>
                <a:latin typeface="Calibri" panose="020F0502020204030204" pitchFamily="34" charset="0"/>
                <a:ea typeface="DejaVu Sans"/>
                <a:cs typeface="Calibri" panose="020F0502020204030204" pitchFamily="34" charset="0"/>
              </a:rPr>
              <a:t>2019 AHS household file.</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2019 property tax assessment files from Source 1 (S1).</a:t>
            </a:r>
          </a:p>
          <a:p>
            <a:pPr marL="800100" lvl="1" indent="-342900">
              <a:buSzPct val="100000"/>
              <a:buFont typeface="Courier New" panose="02070309020205020404" pitchFamily="49" charset="0"/>
              <a:buChar char="o"/>
            </a:pPr>
            <a:r>
              <a:rPr lang="en-US" strike="noStrike" dirty="0">
                <a:solidFill>
                  <a:srgbClr val="000000"/>
                </a:solidFill>
                <a:latin typeface="Calibri" panose="020F0502020204030204" pitchFamily="34" charset="0"/>
                <a:ea typeface="DejaVu Sans"/>
                <a:cs typeface="Calibri" panose="020F0502020204030204" pitchFamily="34" charset="0"/>
              </a:rPr>
              <a:t>2017 property tax assessment files from Source 2 (S2).</a:t>
            </a:r>
          </a:p>
          <a:p>
            <a:pPr marL="800100" lvl="1" indent="-342900">
              <a:buSzPct val="100000"/>
              <a:buFont typeface="Courier New" panose="02070309020205020404" pitchFamily="49" charset="0"/>
              <a:buChar char="o"/>
            </a:pPr>
            <a:r>
              <a:rPr lang="en-US" dirty="0">
                <a:solidFill>
                  <a:srgbClr val="000000"/>
                </a:solidFill>
                <a:latin typeface="Calibri" panose="020F0502020204030204" pitchFamily="34" charset="0"/>
                <a:ea typeface="DejaVu Sans"/>
                <a:cs typeface="Calibri" panose="020F0502020204030204" pitchFamily="34" charset="0"/>
              </a:rPr>
              <a:t>Note: property tax files contain </a:t>
            </a:r>
            <a:r>
              <a:rPr lang="en-US" b="1" dirty="0">
                <a:solidFill>
                  <a:srgbClr val="000000"/>
                </a:solidFill>
                <a:latin typeface="Calibri" panose="020F0502020204030204" pitchFamily="34" charset="0"/>
                <a:ea typeface="DejaVu Sans"/>
                <a:cs typeface="Calibri" panose="020F0502020204030204" pitchFamily="34" charset="0"/>
              </a:rPr>
              <a:t>parcels</a:t>
            </a:r>
            <a:r>
              <a:rPr lang="en-US" dirty="0">
                <a:solidFill>
                  <a:srgbClr val="000000"/>
                </a:solidFill>
                <a:latin typeface="Calibri" panose="020F0502020204030204" pitchFamily="34" charset="0"/>
                <a:ea typeface="DejaVu Sans"/>
                <a:cs typeface="Calibri" panose="020F0502020204030204" pitchFamily="34" charset="0"/>
              </a:rPr>
              <a:t>, different concept than </a:t>
            </a:r>
            <a:r>
              <a:rPr lang="en-US" b="1" dirty="0">
                <a:solidFill>
                  <a:srgbClr val="000000"/>
                </a:solidFill>
                <a:latin typeface="Calibri" panose="020F0502020204030204" pitchFamily="34" charset="0"/>
                <a:ea typeface="DejaVu Sans"/>
                <a:cs typeface="Calibri" panose="020F0502020204030204" pitchFamily="34" charset="0"/>
              </a:rPr>
              <a:t>addresses</a:t>
            </a:r>
            <a:r>
              <a:rPr lang="en-US" dirty="0">
                <a:solidFill>
                  <a:srgbClr val="000000"/>
                </a:solidFill>
                <a:latin typeface="Calibri" panose="020F0502020204030204" pitchFamily="34" charset="0"/>
                <a:ea typeface="DejaVu Sans"/>
                <a:cs typeface="Calibri" panose="020F0502020204030204" pitchFamily="34" charset="0"/>
              </a:rPr>
              <a:t>.</a:t>
            </a:r>
            <a:endParaRPr lang="en-US" strike="noStrike"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00000"/>
              <a:buFont typeface="Calibri" panose="020F0502020204030204" pitchFamily="34" charset="0"/>
              <a:buChar char="•"/>
            </a:pPr>
            <a:endParaRPr lang="en-US" sz="2000"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AHS’s main linking algorithm for S1 and S2:</a:t>
            </a:r>
          </a:p>
          <a:p>
            <a:pPr marL="800100" lvl="1" indent="-342900">
              <a:buSzPct val="100000"/>
              <a:buFont typeface="+mj-lt"/>
              <a:buAutoNum type="arabicPeriod"/>
            </a:pPr>
            <a:r>
              <a:rPr lang="en-US" b="1" dirty="0">
                <a:solidFill>
                  <a:srgbClr val="000000"/>
                </a:solidFill>
                <a:latin typeface="Calibri" panose="020F0502020204030204" pitchFamily="34" charset="0"/>
                <a:cs typeface="Calibri" panose="020F0502020204030204" pitchFamily="34" charset="0"/>
              </a:rPr>
              <a:t>Exact address text match.</a:t>
            </a:r>
          </a:p>
          <a:p>
            <a:pPr marL="800100" lvl="1" indent="-342900">
              <a:buSzPct val="100000"/>
              <a:buFont typeface="+mj-lt"/>
              <a:buAutoNum type="arabicPeriod"/>
            </a:pPr>
            <a:r>
              <a:rPr lang="en-US" dirty="0">
                <a:solidFill>
                  <a:srgbClr val="000000"/>
                </a:solidFill>
                <a:latin typeface="Calibri" panose="020F0502020204030204" pitchFamily="34" charset="0"/>
                <a:cs typeface="Calibri" panose="020F0502020204030204" pitchFamily="34" charset="0"/>
              </a:rPr>
              <a:t>No exact address match—identities of 4 nearest property tax IDs based on </a:t>
            </a:r>
            <a:r>
              <a:rPr lang="en-US" dirty="0" err="1">
                <a:solidFill>
                  <a:srgbClr val="000000"/>
                </a:solidFill>
                <a:latin typeface="Calibri" panose="020F0502020204030204" pitchFamily="34" charset="0"/>
                <a:cs typeface="Calibri" panose="020F0502020204030204" pitchFamily="34" charset="0"/>
              </a:rPr>
              <a:t>lat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lon</a:t>
            </a:r>
            <a:r>
              <a:rPr lang="en-US" dirty="0">
                <a:solidFill>
                  <a:srgbClr val="000000"/>
                </a:solidFill>
                <a:latin typeface="Calibri" panose="020F0502020204030204" pitchFamily="34" charset="0"/>
                <a:cs typeface="Calibri" panose="020F0502020204030204" pitchFamily="34" charset="0"/>
              </a:rPr>
              <a:t> points.</a:t>
            </a:r>
          </a:p>
          <a:p>
            <a:pPr marL="342900" indent="-342900">
              <a:lnSpc>
                <a:spcPct val="100000"/>
              </a:lnSpc>
              <a:buSzPct val="100000"/>
              <a:buFont typeface="Calibri" panose="020F050202020403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342900" indent="-342900">
              <a:lnSpc>
                <a:spcPct val="100000"/>
              </a:lnSpc>
              <a:buSzPct val="100000"/>
              <a:buFont typeface="Calibri" panose="020F0502020204030204" pitchFamily="34" charset="0"/>
              <a:buChar char="•"/>
            </a:pPr>
            <a:r>
              <a:rPr lang="en-US" sz="2000" dirty="0">
                <a:solidFill>
                  <a:srgbClr val="000000"/>
                </a:solidFill>
                <a:latin typeface="Calibri" panose="020F0502020204030204" pitchFamily="34" charset="0"/>
                <a:cs typeface="Calibri" panose="020F0502020204030204" pitchFamily="34" charset="0"/>
              </a:rPr>
              <a:t>S1 contains new geographic shape file that traces boundaries of each parcel. </a:t>
            </a:r>
          </a:p>
          <a:p>
            <a:pPr marL="342900" indent="-342900">
              <a:lnSpc>
                <a:spcPct val="100000"/>
              </a:lnSpc>
              <a:buSzPct val="100000"/>
              <a:buFont typeface="Calibri" panose="020F0502020204030204" pitchFamily="34" charset="0"/>
              <a:buChar char="•"/>
            </a:pPr>
            <a:r>
              <a:rPr lang="en-US" sz="2000" dirty="0">
                <a:solidFill>
                  <a:srgbClr val="000000"/>
                </a:solidFill>
                <a:latin typeface="Calibri" panose="020F0502020204030204" pitchFamily="34" charset="0"/>
                <a:cs typeface="Calibri" panose="020F0502020204030204" pitchFamily="34" charset="0"/>
              </a:rPr>
              <a:t>Exploratory algorithm:</a:t>
            </a:r>
          </a:p>
          <a:p>
            <a:pPr marL="800100" lvl="1" indent="-342900">
              <a:buSzPct val="100000"/>
              <a:buFont typeface="+mj-lt"/>
              <a:buAutoNum type="arabicPeriod"/>
            </a:pPr>
            <a:r>
              <a:rPr lang="en-US" b="1" dirty="0">
                <a:solidFill>
                  <a:srgbClr val="000000"/>
                </a:solidFill>
                <a:latin typeface="Calibri" panose="020F0502020204030204" pitchFamily="34" charset="0"/>
                <a:cs typeface="Calibri" panose="020F0502020204030204" pitchFamily="34" charset="0"/>
              </a:rPr>
              <a:t>Exact geospatial match (i.e. AHS </a:t>
            </a:r>
            <a:r>
              <a:rPr lang="en-US" b="1" dirty="0" err="1">
                <a:solidFill>
                  <a:srgbClr val="000000"/>
                </a:solidFill>
                <a:latin typeface="Calibri" panose="020F0502020204030204" pitchFamily="34" charset="0"/>
                <a:cs typeface="Calibri" panose="020F0502020204030204" pitchFamily="34" charset="0"/>
              </a:rPr>
              <a:t>lat</a:t>
            </a:r>
            <a:r>
              <a:rPr lang="en-US" b="1" dirty="0">
                <a:solidFill>
                  <a:srgbClr val="000000"/>
                </a:solidFill>
                <a:latin typeface="Calibri" panose="020F0502020204030204" pitchFamily="34" charset="0"/>
                <a:cs typeface="Calibri" panose="020F0502020204030204" pitchFamily="34" charset="0"/>
              </a:rPr>
              <a:t>/</a:t>
            </a:r>
            <a:r>
              <a:rPr lang="en-US" b="1" dirty="0" err="1">
                <a:solidFill>
                  <a:srgbClr val="000000"/>
                </a:solidFill>
                <a:latin typeface="Calibri" panose="020F0502020204030204" pitchFamily="34" charset="0"/>
                <a:cs typeface="Calibri" panose="020F0502020204030204" pitchFamily="34" charset="0"/>
              </a:rPr>
              <a:t>lon</a:t>
            </a:r>
            <a:r>
              <a:rPr lang="en-US" b="1" dirty="0">
                <a:solidFill>
                  <a:srgbClr val="000000"/>
                </a:solidFill>
                <a:latin typeface="Calibri" panose="020F0502020204030204" pitchFamily="34" charset="0"/>
                <a:cs typeface="Calibri" panose="020F0502020204030204" pitchFamily="34" charset="0"/>
              </a:rPr>
              <a:t> point lies inside parcel shape).</a:t>
            </a:r>
          </a:p>
          <a:p>
            <a:pPr marL="800100" lvl="1" indent="-342900">
              <a:buSzPct val="100000"/>
              <a:buFont typeface="+mj-lt"/>
              <a:buAutoNum type="arabicPeriod"/>
            </a:pPr>
            <a:r>
              <a:rPr lang="en-US" b="1" dirty="0">
                <a:solidFill>
                  <a:srgbClr val="000000"/>
                </a:solidFill>
                <a:latin typeface="Calibri" panose="020F0502020204030204" pitchFamily="34" charset="0"/>
                <a:cs typeface="Calibri" panose="020F0502020204030204" pitchFamily="34" charset="0"/>
              </a:rPr>
              <a:t>Exact address text match.</a:t>
            </a:r>
          </a:p>
          <a:p>
            <a:pPr marL="800100" lvl="1" indent="-342900">
              <a:buSzPct val="100000"/>
              <a:buFont typeface="+mj-lt"/>
              <a:buAutoNum type="arabicPeriod"/>
            </a:pPr>
            <a:r>
              <a:rPr lang="en-US" dirty="0">
                <a:solidFill>
                  <a:srgbClr val="000000"/>
                </a:solidFill>
                <a:latin typeface="Calibri" panose="020F0502020204030204" pitchFamily="34" charset="0"/>
                <a:cs typeface="Calibri" panose="020F0502020204030204" pitchFamily="34" charset="0"/>
              </a:rPr>
              <a:t>No exact matches—identities of 4 nearest property tax IDs based on </a:t>
            </a:r>
            <a:r>
              <a:rPr lang="en-US" dirty="0" err="1">
                <a:solidFill>
                  <a:srgbClr val="000000"/>
                </a:solidFill>
                <a:latin typeface="Calibri" panose="020F0502020204030204" pitchFamily="34" charset="0"/>
                <a:cs typeface="Calibri" panose="020F0502020204030204" pitchFamily="34" charset="0"/>
              </a:rPr>
              <a:t>lat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lon</a:t>
            </a:r>
            <a:r>
              <a:rPr lang="en-US" dirty="0">
                <a:solidFill>
                  <a:srgbClr val="000000"/>
                </a:solidFill>
                <a:latin typeface="Calibri" panose="020F0502020204030204" pitchFamily="34" charset="0"/>
                <a:cs typeface="Calibri" panose="020F0502020204030204" pitchFamily="34" charset="0"/>
              </a:rPr>
              <a:t> points.</a:t>
            </a:r>
          </a:p>
          <a:p>
            <a:pPr marL="342900" indent="-342900">
              <a:lnSpc>
                <a:spcPct val="100000"/>
              </a:lnSpc>
              <a:buSzPct val="100000"/>
              <a:buFont typeface="Calibri" panose="020F050202020403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p:txBody>
      </p:sp>
      <p:sp>
        <p:nvSpPr>
          <p:cNvPr id="51" name="CustomShape 5"/>
          <p:cNvSpPr/>
          <p:nvPr/>
        </p:nvSpPr>
        <p:spPr>
          <a:xfrm>
            <a:off x="786960" y="548640"/>
            <a:ext cx="72234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36619A"/>
                </a:solidFill>
                <a:latin typeface="Calibri"/>
              </a:rPr>
              <a:t>Data Sources and Linking</a:t>
            </a:r>
            <a:endParaRPr sz="2800" b="1" dirty="0">
              <a:solidFill>
                <a:srgbClr val="36619A"/>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41117"/>
    </mc:Choice>
    <mc:Fallback xmlns="">
      <p:transition spd="slow" advTm="1411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E539FC2-4E0B-4C31-B910-DBA0563662A1}" type="slidenum">
              <a:rPr lang="en-US" sz="1200" strike="noStrike">
                <a:solidFill>
                  <a:srgbClr val="8B8B8B"/>
                </a:solidFill>
                <a:latin typeface="Calibri"/>
              </a:rPr>
              <a:t>6</a:t>
            </a:fld>
            <a:endParaRPr/>
          </a:p>
        </p:txBody>
      </p:sp>
      <p:sp>
        <p:nvSpPr>
          <p:cNvPr id="53"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55" name="CustomShape 4"/>
          <p:cNvSpPr/>
          <p:nvPr/>
        </p:nvSpPr>
        <p:spPr>
          <a:xfrm>
            <a:off x="578436" y="352440"/>
            <a:ext cx="72234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36619A"/>
                </a:solidFill>
                <a:latin typeface="Calibri"/>
              </a:rPr>
              <a:t>List of Variables (for now)</a:t>
            </a:r>
            <a:endParaRPr sz="2800" b="1" dirty="0">
              <a:solidFill>
                <a:srgbClr val="36619A"/>
              </a:solidFill>
            </a:endParaRPr>
          </a:p>
        </p:txBody>
      </p:sp>
      <p:graphicFrame>
        <p:nvGraphicFramePr>
          <p:cNvPr id="56" name="Table 5"/>
          <p:cNvGraphicFramePr/>
          <p:nvPr>
            <p:extLst>
              <p:ext uri="{D42A27DB-BD31-4B8C-83A1-F6EECF244321}">
                <p14:modId xmlns:p14="http://schemas.microsoft.com/office/powerpoint/2010/main" val="1553349767"/>
              </p:ext>
            </p:extLst>
          </p:nvPr>
        </p:nvGraphicFramePr>
        <p:xfrm>
          <a:off x="4564471" y="1466053"/>
          <a:ext cx="3044818" cy="3739680"/>
        </p:xfrm>
        <a:graphic>
          <a:graphicData uri="http://schemas.openxmlformats.org/drawingml/2006/table">
            <a:tbl>
              <a:tblPr/>
              <a:tblGrid>
                <a:gridCol w="2109870">
                  <a:extLst>
                    <a:ext uri="{9D8B030D-6E8A-4147-A177-3AD203B41FA5}">
                      <a16:colId xmlns:a16="http://schemas.microsoft.com/office/drawing/2014/main" val="20000"/>
                    </a:ext>
                  </a:extLst>
                </a:gridCol>
                <a:gridCol w="934948">
                  <a:extLst>
                    <a:ext uri="{9D8B030D-6E8A-4147-A177-3AD203B41FA5}">
                      <a16:colId xmlns:a16="http://schemas.microsoft.com/office/drawing/2014/main" val="20003"/>
                    </a:ext>
                  </a:extLst>
                </a:gridCol>
              </a:tblGrid>
              <a:tr h="448920">
                <a:tc>
                  <a:txBody>
                    <a:bodyPr/>
                    <a:lstStyle/>
                    <a:p>
                      <a:pPr algn="ctr">
                        <a:lnSpc>
                          <a:spcPct val="100000"/>
                        </a:lnSpc>
                      </a:pPr>
                      <a:r>
                        <a:rPr lang="en-US" sz="1400" b="1" strike="noStrike" dirty="0">
                          <a:latin typeface="Calibri"/>
                        </a:rPr>
                        <a:t>Variable</a:t>
                      </a:r>
                      <a:endParaRPr b="1" dirty="0"/>
                    </a:p>
                  </a:txBody>
                  <a:tcPr/>
                </a:tc>
                <a:tc>
                  <a:txBody>
                    <a:bodyPr/>
                    <a:lstStyle/>
                    <a:p>
                      <a:pPr algn="ctr">
                        <a:lnSpc>
                          <a:spcPct val="100000"/>
                        </a:lnSpc>
                      </a:pPr>
                      <a:r>
                        <a:rPr lang="en-US" sz="1400" b="1" strike="noStrike" dirty="0">
                          <a:latin typeface="Calibri"/>
                        </a:rPr>
                        <a:t>Priority</a:t>
                      </a:r>
                      <a:endParaRPr b="1" dirty="0"/>
                    </a:p>
                  </a:txBody>
                  <a:tcPr/>
                </a:tc>
                <a:extLst>
                  <a:ext uri="{0D108BD9-81ED-4DB2-BD59-A6C34878D82A}">
                    <a16:rowId xmlns:a16="http://schemas.microsoft.com/office/drawing/2014/main" val="10000"/>
                  </a:ext>
                </a:extLst>
              </a:tr>
              <a:tr h="299520">
                <a:tc>
                  <a:txBody>
                    <a:bodyPr/>
                    <a:lstStyle/>
                    <a:p>
                      <a:r>
                        <a:rPr lang="en-US" sz="1250" b="1" strike="noStrike" dirty="0">
                          <a:latin typeface="Calibri" panose="020F0502020204030204" pitchFamily="34" charset="0"/>
                          <a:cs typeface="Calibri" panose="020F0502020204030204" pitchFamily="34" charset="0"/>
                        </a:rPr>
                        <a:t>Year built </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high</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299520">
                <a:tc>
                  <a:txBody>
                    <a:bodyPr/>
                    <a:lstStyle/>
                    <a:p>
                      <a:r>
                        <a:rPr lang="en-US" sz="1250" b="1" strike="noStrike" dirty="0">
                          <a:latin typeface="Calibri" panose="020F0502020204030204" pitchFamily="34" charset="0"/>
                          <a:cs typeface="Calibri" panose="020F0502020204030204" pitchFamily="34" charset="0"/>
                        </a:rPr>
                        <a:t>Lot size (acres)</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high</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299520">
                <a:tc>
                  <a:txBody>
                    <a:bodyPr/>
                    <a:lstStyle/>
                    <a:p>
                      <a:r>
                        <a:rPr lang="en-US" sz="1250" b="1" strike="noStrike" dirty="0">
                          <a:latin typeface="Calibri" panose="020F0502020204030204" pitchFamily="34" charset="0"/>
                          <a:cs typeface="Calibri" panose="020F0502020204030204" pitchFamily="34" charset="0"/>
                        </a:rPr>
                        <a:t>Monthly property tax</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high</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299520">
                <a:tc>
                  <a:txBody>
                    <a:bodyPr/>
                    <a:lstStyle/>
                    <a:p>
                      <a:r>
                        <a:rPr lang="en-US" sz="1250" b="1" strike="noStrike" dirty="0">
                          <a:latin typeface="Calibri" panose="020F0502020204030204" pitchFamily="34" charset="0"/>
                          <a:cs typeface="Calibri" panose="020F0502020204030204" pitchFamily="34" charset="0"/>
                        </a:rPr>
                        <a:t>Unit size (</a:t>
                      </a:r>
                      <a:r>
                        <a:rPr lang="en-US" sz="1250" b="1" strike="noStrike" dirty="0" err="1">
                          <a:latin typeface="Calibri" panose="020F0502020204030204" pitchFamily="34" charset="0"/>
                          <a:cs typeface="Calibri" panose="020F0502020204030204" pitchFamily="34" charset="0"/>
                        </a:rPr>
                        <a:t>sqft</a:t>
                      </a:r>
                      <a:r>
                        <a:rPr lang="en-US" sz="1250" b="1" strike="noStrike" dirty="0">
                          <a:latin typeface="Calibri" panose="020F0502020204030204" pitchFamily="34" charset="0"/>
                          <a:cs typeface="Calibri" panose="020F0502020204030204" pitchFamily="34" charset="0"/>
                        </a:rPr>
                        <a:t>)</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r h="299520">
                <a:tc>
                  <a:txBody>
                    <a:bodyPr/>
                    <a:lstStyle/>
                    <a:p>
                      <a:r>
                        <a:rPr lang="en-US" sz="1250" b="1" strike="noStrike" dirty="0">
                          <a:latin typeface="Calibri" panose="020F0502020204030204" pitchFamily="34" charset="0"/>
                          <a:cs typeface="Calibri" panose="020F0502020204030204" pitchFamily="34" charset="0"/>
                        </a:rPr>
                        <a:t>Bedrooms</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r h="299520">
                <a:tc>
                  <a:txBody>
                    <a:bodyPr/>
                    <a:lstStyle/>
                    <a:p>
                      <a:r>
                        <a:rPr lang="en-US" sz="1250" b="1" strike="noStrike" dirty="0">
                          <a:latin typeface="Calibri" panose="020F0502020204030204" pitchFamily="34" charset="0"/>
                          <a:cs typeface="Calibri" panose="020F0502020204030204" pitchFamily="34" charset="0"/>
                        </a:rPr>
                        <a:t>Bathrooms</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0"/>
                  </a:ext>
                </a:extLst>
              </a:tr>
              <a:tr h="299520">
                <a:tc>
                  <a:txBody>
                    <a:bodyPr/>
                    <a:lstStyle/>
                    <a:p>
                      <a:r>
                        <a:rPr lang="en-US" sz="1250" b="1" strike="noStrike" dirty="0">
                          <a:latin typeface="Calibri" panose="020F0502020204030204" pitchFamily="34" charset="0"/>
                          <a:cs typeface="Calibri" panose="020F0502020204030204" pitchFamily="34" charset="0"/>
                        </a:rPr>
                        <a:t>Number of units in building</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1"/>
                  </a:ext>
                </a:extLst>
              </a:tr>
              <a:tr h="299520">
                <a:tc>
                  <a:txBody>
                    <a:bodyPr/>
                    <a:lstStyle/>
                    <a:p>
                      <a:r>
                        <a:rPr lang="en-US" sz="1250" b="1" strike="noStrike" dirty="0">
                          <a:latin typeface="Calibri" panose="020F0502020204030204" pitchFamily="34" charset="0"/>
                          <a:cs typeface="Calibri" panose="020F0502020204030204" pitchFamily="34" charset="0"/>
                        </a:rPr>
                        <a:t>Stories in building</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2"/>
                  </a:ext>
                </a:extLst>
              </a:tr>
              <a:tr h="299520">
                <a:tc>
                  <a:txBody>
                    <a:bodyPr/>
                    <a:lstStyle/>
                    <a:p>
                      <a:r>
                        <a:rPr lang="en-US" sz="1250" b="1" strike="noStrike" dirty="0">
                          <a:latin typeface="Calibri" panose="020F0502020204030204" pitchFamily="34" charset="0"/>
                          <a:cs typeface="Calibri" panose="020F0502020204030204" pitchFamily="34" charset="0"/>
                        </a:rPr>
                        <a:t>Garage presence and type</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3"/>
                  </a:ext>
                </a:extLst>
              </a:tr>
              <a:tr h="299520">
                <a:tc>
                  <a:txBody>
                    <a:bodyPr/>
                    <a:lstStyle/>
                    <a:p>
                      <a:r>
                        <a:rPr lang="en-US" sz="1250" b="1" strike="noStrike" dirty="0">
                          <a:latin typeface="Calibri" panose="020F0502020204030204" pitchFamily="34" charset="0"/>
                          <a:cs typeface="Calibri" panose="020F0502020204030204" pitchFamily="34" charset="0"/>
                        </a:rPr>
                        <a:t>Basement presence and type</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4"/>
                  </a:ext>
                </a:extLst>
              </a:tr>
              <a:tr h="295560">
                <a:tc>
                  <a:txBody>
                    <a:bodyPr/>
                    <a:lstStyle/>
                    <a:p>
                      <a:r>
                        <a:rPr lang="en-US" sz="1250" b="1" strike="noStrike" dirty="0">
                          <a:latin typeface="Calibri" panose="020F0502020204030204" pitchFamily="34" charset="0"/>
                          <a:cs typeface="Calibri" panose="020F0502020204030204" pitchFamily="34" charset="0"/>
                        </a:rPr>
                        <a:t>In a legal subdivision?</a:t>
                      </a:r>
                      <a:endParaRPr sz="1250" b="1" dirty="0">
                        <a:latin typeface="Calibri" panose="020F0502020204030204" pitchFamily="34" charset="0"/>
                        <a:cs typeface="Calibri" panose="020F0502020204030204" pitchFamily="34" charset="0"/>
                      </a:endParaRPr>
                    </a:p>
                  </a:txBody>
                  <a:tcPr/>
                </a:tc>
                <a:tc>
                  <a:txBody>
                    <a:bodyPr/>
                    <a:lstStyle/>
                    <a:p>
                      <a:r>
                        <a:rPr lang="en-US" sz="1250" b="0" strike="noStrike" dirty="0">
                          <a:latin typeface="Calibri" panose="020F0502020204030204" pitchFamily="34" charset="0"/>
                          <a:cs typeface="Calibri" panose="020F0502020204030204" pitchFamily="34" charset="0"/>
                        </a:rPr>
                        <a:t>other</a:t>
                      </a:r>
                      <a:endParaRPr sz="125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5"/>
                  </a:ext>
                </a:extLst>
              </a:tr>
            </a:tbl>
          </a:graphicData>
        </a:graphic>
      </p:graphicFrame>
      <p:sp>
        <p:nvSpPr>
          <p:cNvPr id="2" name="TextBox 1">
            <a:extLst>
              <a:ext uri="{FF2B5EF4-FFF2-40B4-BE49-F238E27FC236}">
                <a16:creationId xmlns:a16="http://schemas.microsoft.com/office/drawing/2014/main" id="{99983193-22FC-46F9-95F3-BE84C0CDCA4E}"/>
              </a:ext>
            </a:extLst>
          </p:cNvPr>
          <p:cNvSpPr txBox="1"/>
          <p:nvPr/>
        </p:nvSpPr>
        <p:spPr>
          <a:xfrm>
            <a:off x="9790181" y="6040435"/>
            <a:ext cx="874395"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hlinkClick r:id="rId2" action="ppaction://hlinksldjump"/>
              </a:rPr>
              <a:t>return</a:t>
            </a:r>
            <a:endParaRPr lang="en-US" sz="1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203"/>
    </mc:Choice>
    <mc:Fallback xmlns="">
      <p:transition spd="slow" advTm="402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48029C-7E00-48BE-B9E5-56E358CCF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95" y="-246579"/>
            <a:ext cx="5920014" cy="6267250"/>
          </a:xfrm>
          <a:prstGeom prst="rect">
            <a:avLst/>
          </a:prstGeom>
        </p:spPr>
      </p:pic>
      <p:pic>
        <p:nvPicPr>
          <p:cNvPr id="3" name="Picture 2">
            <a:extLst>
              <a:ext uri="{FF2B5EF4-FFF2-40B4-BE49-F238E27FC236}">
                <a16:creationId xmlns:a16="http://schemas.microsoft.com/office/drawing/2014/main" id="{3757F3EC-AF82-4957-BE83-440584DB1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7" y="-277402"/>
            <a:ext cx="5920014" cy="6267250"/>
          </a:xfrm>
          <a:prstGeom prst="rect">
            <a:avLst/>
          </a:prstGeom>
        </p:spPr>
      </p:pic>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7</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1" name="CustomShape 5"/>
          <p:cNvSpPr/>
          <p:nvPr/>
        </p:nvSpPr>
        <p:spPr>
          <a:xfrm>
            <a:off x="786960" y="548640"/>
            <a:ext cx="79848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Coverage Rates of S1 and S2 in AHS</a:t>
            </a:r>
            <a:endParaRPr sz="2800" b="1" dirty="0">
              <a:solidFill>
                <a:srgbClr val="36619A"/>
              </a:solidFill>
            </a:endParaRPr>
          </a:p>
        </p:txBody>
      </p:sp>
      <p:sp>
        <p:nvSpPr>
          <p:cNvPr id="5" name="TextBox 4">
            <a:extLst>
              <a:ext uri="{FF2B5EF4-FFF2-40B4-BE49-F238E27FC236}">
                <a16:creationId xmlns:a16="http://schemas.microsoft.com/office/drawing/2014/main" id="{E748CAAF-30FA-4436-B958-E98BFA11545B}"/>
              </a:ext>
            </a:extLst>
          </p:cNvPr>
          <p:cNvSpPr txBox="1"/>
          <p:nvPr/>
        </p:nvSpPr>
        <p:spPr>
          <a:xfrm>
            <a:off x="948744" y="4535970"/>
            <a:ext cx="3476815" cy="1415772"/>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S1 coverage rates</a:t>
            </a:r>
          </a:p>
          <a:p>
            <a:pPr algn="ctr"/>
            <a:endParaRPr lang="en-US" sz="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National rate = 78%</a:t>
            </a:r>
          </a:p>
          <a:p>
            <a:pPr algn="ctr"/>
            <a:r>
              <a:rPr lang="en-US" sz="1600" dirty="0">
                <a:latin typeface="Calibri" panose="020F0502020204030204" pitchFamily="34" charset="0"/>
                <a:cs typeface="Calibri" panose="020F0502020204030204" pitchFamily="34" charset="0"/>
              </a:rPr>
              <a:t>State min = 35%</a:t>
            </a:r>
          </a:p>
          <a:p>
            <a:pPr algn="ctr"/>
            <a:r>
              <a:rPr lang="en-US" sz="1600" dirty="0">
                <a:latin typeface="Calibri" panose="020F0502020204030204" pitchFamily="34" charset="0"/>
                <a:cs typeface="Calibri" panose="020F0502020204030204" pitchFamily="34" charset="0"/>
              </a:rPr>
              <a:t>State med = 77%</a:t>
            </a:r>
          </a:p>
          <a:p>
            <a:pPr algn="ctr"/>
            <a:r>
              <a:rPr lang="en-US" sz="1600" dirty="0">
                <a:latin typeface="Calibri" panose="020F0502020204030204" pitchFamily="34" charset="0"/>
                <a:cs typeface="Calibri" panose="020F0502020204030204" pitchFamily="34" charset="0"/>
              </a:rPr>
              <a:t>State max = 86%</a:t>
            </a:r>
          </a:p>
        </p:txBody>
      </p:sp>
      <p:sp>
        <p:nvSpPr>
          <p:cNvPr id="14" name="TextBox 13">
            <a:extLst>
              <a:ext uri="{FF2B5EF4-FFF2-40B4-BE49-F238E27FC236}">
                <a16:creationId xmlns:a16="http://schemas.microsoft.com/office/drawing/2014/main" id="{6E474CE6-F280-46B6-9847-B6C1F0F53B05}"/>
              </a:ext>
            </a:extLst>
          </p:cNvPr>
          <p:cNvSpPr txBox="1"/>
          <p:nvPr/>
        </p:nvSpPr>
        <p:spPr>
          <a:xfrm>
            <a:off x="6872072" y="4535970"/>
            <a:ext cx="3476815" cy="1415772"/>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S2 coverage rates</a:t>
            </a:r>
          </a:p>
          <a:p>
            <a:pPr algn="ctr"/>
            <a:endParaRPr lang="en-US" sz="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National rate = 75%</a:t>
            </a:r>
          </a:p>
          <a:p>
            <a:pPr algn="ctr"/>
            <a:r>
              <a:rPr lang="en-US" sz="1600" dirty="0">
                <a:latin typeface="Calibri" panose="020F0502020204030204" pitchFamily="34" charset="0"/>
                <a:cs typeface="Calibri" panose="020F0502020204030204" pitchFamily="34" charset="0"/>
              </a:rPr>
              <a:t>State min = 30%</a:t>
            </a:r>
          </a:p>
          <a:p>
            <a:pPr algn="ctr"/>
            <a:r>
              <a:rPr lang="en-US" sz="1600" dirty="0">
                <a:latin typeface="Calibri" panose="020F0502020204030204" pitchFamily="34" charset="0"/>
                <a:cs typeface="Calibri" panose="020F0502020204030204" pitchFamily="34" charset="0"/>
              </a:rPr>
              <a:t>State med = 76%</a:t>
            </a:r>
          </a:p>
          <a:p>
            <a:pPr algn="ctr"/>
            <a:r>
              <a:rPr lang="en-US" sz="1600" dirty="0">
                <a:latin typeface="Calibri" panose="020F0502020204030204" pitchFamily="34" charset="0"/>
                <a:cs typeface="Calibri" panose="020F0502020204030204" pitchFamily="34" charset="0"/>
              </a:rPr>
              <a:t>State max = 88%</a:t>
            </a:r>
          </a:p>
        </p:txBody>
      </p:sp>
      <p:sp>
        <p:nvSpPr>
          <p:cNvPr id="2" name="TextBox 1">
            <a:extLst>
              <a:ext uri="{FF2B5EF4-FFF2-40B4-BE49-F238E27FC236}">
                <a16:creationId xmlns:a16="http://schemas.microsoft.com/office/drawing/2014/main" id="{50767A3E-EEFD-4A04-B20C-C538EB4CD133}"/>
              </a:ext>
            </a:extLst>
          </p:cNvPr>
          <p:cNvSpPr txBox="1"/>
          <p:nvPr/>
        </p:nvSpPr>
        <p:spPr>
          <a:xfrm>
            <a:off x="2976034" y="6006687"/>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spTree>
    <p:extLst>
      <p:ext uri="{BB962C8B-B14F-4D97-AF65-F5344CB8AC3E}">
        <p14:creationId xmlns:p14="http://schemas.microsoft.com/office/powerpoint/2010/main" val="3798816487"/>
      </p:ext>
    </p:extLst>
  </p:cSld>
  <p:clrMapOvr>
    <a:masterClrMapping/>
  </p:clrMapOvr>
  <mc:AlternateContent xmlns:mc="http://schemas.openxmlformats.org/markup-compatibility/2006" xmlns:p14="http://schemas.microsoft.com/office/powerpoint/2010/main">
    <mc:Choice Requires="p14">
      <p:transition spd="slow" p14:dur="2000" advTm="61751"/>
    </mc:Choice>
    <mc:Fallback xmlns="">
      <p:transition spd="slow" advTm="6175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9B4BF6A6-02F6-4468-9E0A-E6624836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2" y="-432749"/>
            <a:ext cx="6400813" cy="6400813"/>
          </a:xfrm>
          <a:prstGeom prst="rect">
            <a:avLst/>
          </a:prstGeom>
        </p:spPr>
      </p:pic>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8</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61" name="CustomShape 5"/>
          <p:cNvSpPr/>
          <p:nvPr/>
        </p:nvSpPr>
        <p:spPr>
          <a:xfrm>
            <a:off x="786960" y="548640"/>
            <a:ext cx="79848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Coverage Rate Differences</a:t>
            </a:r>
            <a:endParaRPr sz="2800" b="1" dirty="0">
              <a:solidFill>
                <a:srgbClr val="36619A"/>
              </a:solidFill>
            </a:endParaRPr>
          </a:p>
        </p:txBody>
      </p:sp>
      <p:sp>
        <p:nvSpPr>
          <p:cNvPr id="5" name="TextBox 4">
            <a:extLst>
              <a:ext uri="{FF2B5EF4-FFF2-40B4-BE49-F238E27FC236}">
                <a16:creationId xmlns:a16="http://schemas.microsoft.com/office/drawing/2014/main" id="{E748CAAF-30FA-4436-B958-E98BFA11545B}"/>
              </a:ext>
            </a:extLst>
          </p:cNvPr>
          <p:cNvSpPr txBox="1"/>
          <p:nvPr/>
        </p:nvSpPr>
        <p:spPr>
          <a:xfrm>
            <a:off x="4357592" y="4466240"/>
            <a:ext cx="3476815" cy="1415772"/>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Coverage rate differences</a:t>
            </a:r>
          </a:p>
          <a:p>
            <a:pPr algn="ctr"/>
            <a:endParaRPr lang="en-US" sz="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National difference = 3%</a:t>
            </a:r>
          </a:p>
          <a:p>
            <a:pPr algn="ctr"/>
            <a:r>
              <a:rPr lang="en-US" sz="1600" dirty="0">
                <a:latin typeface="Calibri" panose="020F0502020204030204" pitchFamily="34" charset="0"/>
                <a:cs typeface="Calibri" panose="020F0502020204030204" pitchFamily="34" charset="0"/>
              </a:rPr>
              <a:t>State min = -8%</a:t>
            </a:r>
          </a:p>
          <a:p>
            <a:pPr algn="ctr"/>
            <a:r>
              <a:rPr lang="en-US" sz="1600" dirty="0">
                <a:latin typeface="Calibri" panose="020F0502020204030204" pitchFamily="34" charset="0"/>
                <a:cs typeface="Calibri" panose="020F0502020204030204" pitchFamily="34" charset="0"/>
              </a:rPr>
              <a:t>State med = 2%</a:t>
            </a:r>
          </a:p>
          <a:p>
            <a:pPr algn="ctr"/>
            <a:r>
              <a:rPr lang="en-US" sz="1600" dirty="0">
                <a:latin typeface="Calibri" panose="020F0502020204030204" pitchFamily="34" charset="0"/>
                <a:cs typeface="Calibri" panose="020F0502020204030204" pitchFamily="34" charset="0"/>
              </a:rPr>
              <a:t>State max = 35%</a:t>
            </a:r>
          </a:p>
        </p:txBody>
      </p:sp>
      <p:sp>
        <p:nvSpPr>
          <p:cNvPr id="7" name="TextBox 6">
            <a:extLst>
              <a:ext uri="{FF2B5EF4-FFF2-40B4-BE49-F238E27FC236}">
                <a16:creationId xmlns:a16="http://schemas.microsoft.com/office/drawing/2014/main" id="{73657414-71CA-4358-ACFE-AFCF44623D4D}"/>
              </a:ext>
            </a:extLst>
          </p:cNvPr>
          <p:cNvSpPr txBox="1"/>
          <p:nvPr/>
        </p:nvSpPr>
        <p:spPr>
          <a:xfrm>
            <a:off x="2838660" y="5975640"/>
            <a:ext cx="6496439"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Source: 2019 AHS combined with property tax records from 2019 (S1) and 2017 (S2)</a:t>
            </a:r>
          </a:p>
        </p:txBody>
      </p:sp>
    </p:spTree>
    <p:extLst>
      <p:ext uri="{BB962C8B-B14F-4D97-AF65-F5344CB8AC3E}">
        <p14:creationId xmlns:p14="http://schemas.microsoft.com/office/powerpoint/2010/main" val="2334299797"/>
      </p:ext>
    </p:extLst>
  </p:cSld>
  <p:clrMapOvr>
    <a:masterClrMapping/>
  </p:clrMapOvr>
  <mc:AlternateContent xmlns:mc="http://schemas.openxmlformats.org/markup-compatibility/2006" xmlns:p14="http://schemas.microsoft.com/office/powerpoint/2010/main">
    <mc:Choice Requires="p14">
      <p:transition spd="slow" p14:dur="2000" advTm="31217"/>
    </mc:Choice>
    <mc:Fallback xmlns="">
      <p:transition spd="slow" advTm="3121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372B31A-C1FD-4DFA-8DA9-BD4F49DBBCEC}" type="slidenum">
              <a:rPr lang="en-US" sz="1200" strike="noStrike">
                <a:solidFill>
                  <a:srgbClr val="8B8B8B"/>
                </a:solidFill>
                <a:latin typeface="Calibri"/>
              </a:rPr>
              <a:t>9</a:t>
            </a:fld>
            <a:endParaRPr/>
          </a:p>
        </p:txBody>
      </p:sp>
      <p:sp>
        <p:nvSpPr>
          <p:cNvPr id="58" name="CustomShape 2"/>
          <p:cNvSpPr/>
          <p:nvPr/>
        </p:nvSpPr>
        <p:spPr>
          <a:xfrm>
            <a:off x="820800" y="292320"/>
            <a:ext cx="10532160" cy="1094040"/>
          </a:xfrm>
          <a:prstGeom prst="rect">
            <a:avLst/>
          </a:prstGeom>
          <a:noFill/>
          <a:ln>
            <a:noFill/>
          </a:ln>
        </p:spPr>
        <p:style>
          <a:lnRef idx="0">
            <a:scrgbClr r="0" g="0" b="0"/>
          </a:lnRef>
          <a:fillRef idx="0">
            <a:scrgbClr r="0" g="0" b="0"/>
          </a:fillRef>
          <a:effectRef idx="0">
            <a:scrgbClr r="0" g="0" b="0"/>
          </a:effectRef>
          <a:fontRef idx="minor"/>
        </p:style>
      </p:sp>
      <p:sp>
        <p:nvSpPr>
          <p:cNvPr id="9" name="CustomShape 3">
            <a:extLst>
              <a:ext uri="{FF2B5EF4-FFF2-40B4-BE49-F238E27FC236}">
                <a16:creationId xmlns:a16="http://schemas.microsoft.com/office/drawing/2014/main" id="{7A484495-CB11-4AB3-8907-6FFAB2C305AD}"/>
              </a:ext>
            </a:extLst>
          </p:cNvPr>
          <p:cNvSpPr/>
          <p:nvPr/>
        </p:nvSpPr>
        <p:spPr>
          <a:xfrm>
            <a:off x="820800" y="1261800"/>
            <a:ext cx="10819440" cy="42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125000"/>
              <a:buFont typeface="Arial" panose="020B0604020202020204" pitchFamily="34" charset="0"/>
              <a:buChar char="•"/>
            </a:pPr>
            <a:r>
              <a:rPr lang="en-US" sz="2000" b="1" dirty="0">
                <a:solidFill>
                  <a:srgbClr val="000000"/>
                </a:solidFill>
                <a:latin typeface="Calibri" panose="020F0502020204030204" pitchFamily="34" charset="0"/>
                <a:ea typeface="DejaVu Sans"/>
                <a:cs typeface="Calibri" panose="020F0502020204030204" pitchFamily="34" charset="0"/>
              </a:rPr>
              <a:t>Conditional </a:t>
            </a:r>
            <a:r>
              <a:rPr lang="en-US" sz="2000" dirty="0">
                <a:solidFill>
                  <a:srgbClr val="000000"/>
                </a:solidFill>
                <a:latin typeface="Calibri" panose="020F0502020204030204" pitchFamily="34" charset="0"/>
                <a:ea typeface="DejaVu Sans"/>
                <a:cs typeface="Calibri" panose="020F0502020204030204" pitchFamily="34" charset="0"/>
              </a:rPr>
              <a:t>agreement rate = share of observations with </a:t>
            </a:r>
            <a:r>
              <a:rPr lang="en-US" sz="2000" dirty="0" err="1">
                <a:solidFill>
                  <a:srgbClr val="000000"/>
                </a:solidFill>
                <a:latin typeface="Calibri" panose="020F0502020204030204" pitchFamily="34" charset="0"/>
                <a:ea typeface="DejaVu Sans"/>
                <a:cs typeface="Calibri" panose="020F0502020204030204" pitchFamily="34" charset="0"/>
              </a:rPr>
              <a:t>nonmissing</a:t>
            </a:r>
            <a:r>
              <a:rPr lang="en-US" sz="2000" dirty="0">
                <a:solidFill>
                  <a:srgbClr val="000000"/>
                </a:solidFill>
                <a:latin typeface="Calibri" panose="020F0502020204030204" pitchFamily="34" charset="0"/>
                <a:ea typeface="DejaVu Sans"/>
                <a:cs typeface="Calibri" panose="020F0502020204030204" pitchFamily="34" charset="0"/>
              </a:rPr>
              <a:t> </a:t>
            </a:r>
            <a:r>
              <a:rPr lang="en-US" sz="2000" dirty="0" err="1">
                <a:solidFill>
                  <a:srgbClr val="000000"/>
                </a:solidFill>
                <a:latin typeface="Calibri" panose="020F0502020204030204" pitchFamily="34" charset="0"/>
                <a:ea typeface="DejaVu Sans"/>
                <a:cs typeface="Calibri" panose="020F0502020204030204" pitchFamily="34" charset="0"/>
              </a:rPr>
              <a:t>adrec</a:t>
            </a:r>
            <a:r>
              <a:rPr lang="en-US" sz="2000" dirty="0">
                <a:solidFill>
                  <a:srgbClr val="000000"/>
                </a:solidFill>
                <a:latin typeface="Calibri" panose="020F0502020204030204" pitchFamily="34" charset="0"/>
                <a:ea typeface="DejaVu Sans"/>
                <a:cs typeface="Calibri" panose="020F0502020204030204" pitchFamily="34" charset="0"/>
              </a:rPr>
              <a:t> value where AHS and </a:t>
            </a:r>
            <a:r>
              <a:rPr lang="en-US" sz="2000" dirty="0" err="1">
                <a:solidFill>
                  <a:srgbClr val="000000"/>
                </a:solidFill>
                <a:latin typeface="Calibri" panose="020F0502020204030204" pitchFamily="34" charset="0"/>
                <a:ea typeface="DejaVu Sans"/>
                <a:cs typeface="Calibri" panose="020F0502020204030204" pitchFamily="34" charset="0"/>
              </a:rPr>
              <a:t>adrec</a:t>
            </a:r>
            <a:r>
              <a:rPr lang="en-US" sz="2000" dirty="0">
                <a:solidFill>
                  <a:srgbClr val="000000"/>
                </a:solidFill>
                <a:latin typeface="Calibri" panose="020F0502020204030204" pitchFamily="34" charset="0"/>
                <a:ea typeface="DejaVu Sans"/>
                <a:cs typeface="Calibri" panose="020F0502020204030204" pitchFamily="34" charset="0"/>
              </a:rPr>
              <a:t> have same value.</a:t>
            </a:r>
          </a:p>
          <a:p>
            <a:pPr marL="342900" indent="-342900">
              <a:lnSpc>
                <a:spcPct val="100000"/>
              </a:lnSpc>
              <a:buSzPct val="125000"/>
              <a:buFont typeface="Arial" panose="020B0604020202020204" pitchFamily="34" charset="0"/>
              <a:buChar char="•"/>
            </a:pPr>
            <a:endParaRPr lang="en-US" b="1"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r>
              <a:rPr lang="en-US" sz="2000" b="1" dirty="0">
                <a:solidFill>
                  <a:srgbClr val="000000"/>
                </a:solidFill>
                <a:latin typeface="Calibri" panose="020F0502020204030204" pitchFamily="34" charset="0"/>
                <a:ea typeface="DejaVu Sans"/>
                <a:cs typeface="Calibri" panose="020F0502020204030204" pitchFamily="34" charset="0"/>
              </a:rPr>
              <a:t>Unconditional </a:t>
            </a:r>
            <a:r>
              <a:rPr lang="en-US" sz="2000" dirty="0">
                <a:solidFill>
                  <a:srgbClr val="000000"/>
                </a:solidFill>
                <a:latin typeface="Calibri" panose="020F0502020204030204" pitchFamily="34" charset="0"/>
                <a:ea typeface="DejaVu Sans"/>
                <a:cs typeface="Calibri" panose="020F0502020204030204" pitchFamily="34" charset="0"/>
              </a:rPr>
              <a:t>agreement rate = share of all AHS observations where AHS and </a:t>
            </a:r>
            <a:r>
              <a:rPr lang="en-US" sz="2000" dirty="0" err="1">
                <a:solidFill>
                  <a:srgbClr val="000000"/>
                </a:solidFill>
                <a:latin typeface="Calibri" panose="020F0502020204030204" pitchFamily="34" charset="0"/>
                <a:ea typeface="DejaVu Sans"/>
                <a:cs typeface="Calibri" panose="020F0502020204030204" pitchFamily="34" charset="0"/>
              </a:rPr>
              <a:t>adrec</a:t>
            </a:r>
            <a:r>
              <a:rPr lang="en-US" sz="2000" dirty="0">
                <a:solidFill>
                  <a:srgbClr val="000000"/>
                </a:solidFill>
                <a:latin typeface="Calibri" panose="020F0502020204030204" pitchFamily="34" charset="0"/>
                <a:ea typeface="DejaVu Sans"/>
                <a:cs typeface="Calibri" panose="020F0502020204030204" pitchFamily="34" charset="0"/>
              </a:rPr>
              <a:t> have same value.</a:t>
            </a:r>
          </a:p>
          <a:p>
            <a:pPr marL="342900" indent="-342900">
              <a:lnSpc>
                <a:spcPct val="100000"/>
              </a:lnSpc>
              <a:buSzPct val="125000"/>
              <a:buFont typeface="Arial" panose="020B0604020202020204" pitchFamily="34" charset="0"/>
              <a:buChar char="•"/>
            </a:pPr>
            <a:endParaRPr lang="en-US"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That is, </a:t>
            </a:r>
            <a:r>
              <a:rPr lang="en-US" sz="2000" b="1" dirty="0">
                <a:solidFill>
                  <a:srgbClr val="000000"/>
                </a:solidFill>
                <a:latin typeface="Calibri" panose="020F0502020204030204" pitchFamily="34" charset="0"/>
                <a:ea typeface="DejaVu Sans"/>
                <a:cs typeface="Calibri" panose="020F0502020204030204" pitchFamily="34" charset="0"/>
              </a:rPr>
              <a:t>conditional agreement rate = unconditional agreement rate / coverage rate.</a:t>
            </a:r>
            <a:endParaRPr lang="en-US" sz="2000"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endParaRPr lang="en-US" dirty="0">
              <a:solidFill>
                <a:srgbClr val="000000"/>
              </a:solidFill>
              <a:latin typeface="Calibri" panose="020F0502020204030204" pitchFamily="34" charset="0"/>
              <a:ea typeface="DejaVu Sans"/>
              <a:cs typeface="Calibri" panose="020F0502020204030204" pitchFamily="34" charset="0"/>
            </a:endParaRPr>
          </a:p>
          <a:p>
            <a:pPr marL="342900" indent="-342900">
              <a:lnSpc>
                <a:spcPct val="100000"/>
              </a:lnSpc>
              <a:buSzPct val="125000"/>
              <a:buFont typeface="Arial" panose="020B0604020202020204" pitchFamily="34" charset="0"/>
              <a:buChar char="•"/>
            </a:pPr>
            <a:r>
              <a:rPr lang="en-US" sz="2000" dirty="0">
                <a:solidFill>
                  <a:srgbClr val="000000"/>
                </a:solidFill>
                <a:latin typeface="Calibri" panose="020F0502020204030204" pitchFamily="34" charset="0"/>
                <a:ea typeface="DejaVu Sans"/>
                <a:cs typeface="Calibri" panose="020F0502020204030204" pitchFamily="34" charset="0"/>
              </a:rPr>
              <a:t>We report both </a:t>
            </a:r>
            <a:r>
              <a:rPr lang="en-US" sz="2000" b="1" dirty="0">
                <a:solidFill>
                  <a:srgbClr val="000000"/>
                </a:solidFill>
                <a:latin typeface="Calibri" panose="020F0502020204030204" pitchFamily="34" charset="0"/>
                <a:ea typeface="DejaVu Sans"/>
                <a:cs typeface="Calibri" panose="020F0502020204030204" pitchFamily="34" charset="0"/>
              </a:rPr>
              <a:t>conditional</a:t>
            </a:r>
            <a:r>
              <a:rPr lang="en-US" sz="2000" dirty="0">
                <a:solidFill>
                  <a:srgbClr val="000000"/>
                </a:solidFill>
                <a:latin typeface="Calibri" panose="020F0502020204030204" pitchFamily="34" charset="0"/>
                <a:ea typeface="DejaVu Sans"/>
                <a:cs typeface="Calibri" panose="020F0502020204030204" pitchFamily="34" charset="0"/>
              </a:rPr>
              <a:t> and </a:t>
            </a:r>
            <a:r>
              <a:rPr lang="en-US" sz="2000" b="1" dirty="0">
                <a:solidFill>
                  <a:srgbClr val="000000"/>
                </a:solidFill>
                <a:latin typeface="Calibri" panose="020F0502020204030204" pitchFamily="34" charset="0"/>
                <a:ea typeface="DejaVu Sans"/>
                <a:cs typeface="Calibri" panose="020F0502020204030204" pitchFamily="34" charset="0"/>
              </a:rPr>
              <a:t>unconditional </a:t>
            </a:r>
            <a:r>
              <a:rPr lang="en-US" sz="2000" dirty="0">
                <a:solidFill>
                  <a:srgbClr val="000000"/>
                </a:solidFill>
                <a:latin typeface="Calibri" panose="020F0502020204030204" pitchFamily="34" charset="0"/>
                <a:ea typeface="DejaVu Sans"/>
                <a:cs typeface="Calibri" panose="020F0502020204030204" pitchFamily="34" charset="0"/>
              </a:rPr>
              <a:t>agreement rates. Due to variance in coverage rates by state.</a:t>
            </a:r>
          </a:p>
        </p:txBody>
      </p:sp>
      <p:sp>
        <p:nvSpPr>
          <p:cNvPr id="10" name="CustomShape 5">
            <a:extLst>
              <a:ext uri="{FF2B5EF4-FFF2-40B4-BE49-F238E27FC236}">
                <a16:creationId xmlns:a16="http://schemas.microsoft.com/office/drawing/2014/main" id="{890AD3B0-37FE-4798-B548-387ECC97395F}"/>
              </a:ext>
            </a:extLst>
          </p:cNvPr>
          <p:cNvSpPr/>
          <p:nvPr/>
        </p:nvSpPr>
        <p:spPr>
          <a:xfrm>
            <a:off x="786960" y="548640"/>
            <a:ext cx="7720042"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dirty="0">
                <a:solidFill>
                  <a:srgbClr val="36619A"/>
                </a:solidFill>
                <a:latin typeface="Calibri"/>
              </a:rPr>
              <a:t>Calculating Agreement Rates</a:t>
            </a:r>
            <a:endParaRPr sz="2800" b="1" dirty="0">
              <a:solidFill>
                <a:srgbClr val="36619A"/>
              </a:solidFill>
            </a:endParaRPr>
          </a:p>
        </p:txBody>
      </p:sp>
    </p:spTree>
    <p:extLst>
      <p:ext uri="{BB962C8B-B14F-4D97-AF65-F5344CB8AC3E}">
        <p14:creationId xmlns:p14="http://schemas.microsoft.com/office/powerpoint/2010/main" val="2484324148"/>
      </p:ext>
    </p:extLst>
  </p:cSld>
  <p:clrMapOvr>
    <a:masterClrMapping/>
  </p:clrMapOvr>
  <mc:AlternateContent xmlns:mc="http://schemas.openxmlformats.org/markup-compatibility/2006" xmlns:p14="http://schemas.microsoft.com/office/powerpoint/2010/main">
    <mc:Choice Requires="p14">
      <p:transition spd="slow" p14:dur="2000" advTm="90778"/>
    </mc:Choice>
    <mc:Fallback xmlns="">
      <p:transition spd="slow" advTm="9077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1434</Words>
  <Application>Microsoft Office PowerPoint</Application>
  <PresentationFormat>Widescreen</PresentationFormat>
  <Paragraphs>216</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StarSymbol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Ariel Binder (CENSUS/CES FED)</dc:creator>
  <cp:lastModifiedBy>Ariel Binder (CENSUS/CES FED)</cp:lastModifiedBy>
  <cp:revision>319</cp:revision>
  <dcterms:modified xsi:type="dcterms:W3CDTF">2021-10-26T23:48:47Z</dcterms:modified>
</cp:coreProperties>
</file>