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23"/>
  </p:notesMasterIdLst>
  <p:sldIdLst>
    <p:sldId id="258" r:id="rId3"/>
    <p:sldId id="259" r:id="rId4"/>
    <p:sldId id="266" r:id="rId5"/>
    <p:sldId id="267" r:id="rId6"/>
    <p:sldId id="268" r:id="rId7"/>
    <p:sldId id="286" r:id="rId8"/>
    <p:sldId id="269" r:id="rId9"/>
    <p:sldId id="270" r:id="rId10"/>
    <p:sldId id="276" r:id="rId11"/>
    <p:sldId id="277" r:id="rId12"/>
    <p:sldId id="278" r:id="rId13"/>
    <p:sldId id="279" r:id="rId14"/>
    <p:sldId id="273" r:id="rId15"/>
    <p:sldId id="287" r:id="rId16"/>
    <p:sldId id="274" r:id="rId17"/>
    <p:sldId id="281" r:id="rId18"/>
    <p:sldId id="282" r:id="rId19"/>
    <p:sldId id="283" r:id="rId20"/>
    <p:sldId id="284" r:id="rId21"/>
    <p:sldId id="28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69724" autoAdjust="0"/>
  </p:normalViewPr>
  <p:slideViewPr>
    <p:cSldViewPr snapToGrid="0">
      <p:cViewPr varScale="1">
        <p:scale>
          <a:sx n="56" d="100"/>
          <a:sy n="56" d="100"/>
        </p:scale>
        <p:origin x="21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Adult</a:t>
            </a:r>
            <a:r>
              <a:rPr lang="en-US" sz="1800" b="1" baseline="0" dirty="0"/>
              <a:t> (Age 20+)</a:t>
            </a:r>
            <a:endParaRPr lang="en-US" sz="1800" b="1" dirty="0"/>
          </a:p>
        </c:rich>
      </c:tx>
      <c:layout>
        <c:manualLayout>
          <c:xMode val="edge"/>
          <c:yMode val="edge"/>
          <c:x val="0.4065079365079364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Sheet1!$B$9</c:f>
              <c:strCache>
                <c:ptCount val="1"/>
                <c:pt idx="0">
                  <c:v>Underweight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Sheet1!$A$10:$A$15</c:f>
              <c:strCache>
                <c:ptCount val="6"/>
                <c:pt idx="0">
                  <c:v>NHANES Measured</c:v>
                </c:pt>
                <c:pt idx="1">
                  <c:v>NHANES Self-Reported</c:v>
                </c:pt>
                <c:pt idx="2">
                  <c:v>MedProfiler (All)</c:v>
                </c:pt>
                <c:pt idx="3">
                  <c:v>MedProfiler (NHANES Outliers Excluded)</c:v>
                </c:pt>
                <c:pt idx="4">
                  <c:v>MedProfiler (IQR Outliers Excluded)</c:v>
                </c:pt>
                <c:pt idx="5">
                  <c:v>MedProfiler (Percentile Ranking Regressions)</c:v>
                </c:pt>
              </c:strCache>
            </c:strRef>
          </c:cat>
          <c:val>
            <c:numRef>
              <c:f>Sheet1!$B$10:$B$15</c:f>
              <c:numCache>
                <c:formatCode>General</c:formatCode>
                <c:ptCount val="6"/>
                <c:pt idx="0">
                  <c:v>0.02</c:v>
                </c:pt>
                <c:pt idx="1">
                  <c:v>0.02</c:v>
                </c:pt>
                <c:pt idx="2">
                  <c:v>0.02</c:v>
                </c:pt>
                <c:pt idx="3">
                  <c:v>0.02</c:v>
                </c:pt>
                <c:pt idx="4">
                  <c:v>0.02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17-4CF2-85B4-3891AA2FA3F8}"/>
            </c:ext>
          </c:extLst>
        </c:ser>
        <c:ser>
          <c:idx val="1"/>
          <c:order val="1"/>
          <c:tx>
            <c:strRef>
              <c:f>Sheet1!$C$9</c:f>
              <c:strCache>
                <c:ptCount val="1"/>
                <c:pt idx="0">
                  <c:v>Normal Weight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Sheet1!$A$10:$A$15</c:f>
              <c:strCache>
                <c:ptCount val="6"/>
                <c:pt idx="0">
                  <c:v>NHANES Measured</c:v>
                </c:pt>
                <c:pt idx="1">
                  <c:v>NHANES Self-Reported</c:v>
                </c:pt>
                <c:pt idx="2">
                  <c:v>MedProfiler (All)</c:v>
                </c:pt>
                <c:pt idx="3">
                  <c:v>MedProfiler (NHANES Outliers Excluded)</c:v>
                </c:pt>
                <c:pt idx="4">
                  <c:v>MedProfiler (IQR Outliers Excluded)</c:v>
                </c:pt>
                <c:pt idx="5">
                  <c:v>MedProfiler (Percentile Ranking Regressions)</c:v>
                </c:pt>
              </c:strCache>
            </c:strRef>
          </c:cat>
          <c:val>
            <c:numRef>
              <c:f>Sheet1!$C$10:$C$15</c:f>
              <c:numCache>
                <c:formatCode>General</c:formatCode>
                <c:ptCount val="6"/>
                <c:pt idx="0">
                  <c:v>0.27</c:v>
                </c:pt>
                <c:pt idx="1">
                  <c:v>0.31</c:v>
                </c:pt>
                <c:pt idx="2" formatCode="0.00">
                  <c:v>0.3</c:v>
                </c:pt>
                <c:pt idx="3" formatCode="0.00">
                  <c:v>0.3</c:v>
                </c:pt>
                <c:pt idx="4">
                  <c:v>0.31</c:v>
                </c:pt>
                <c:pt idx="5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117-4CF2-85B4-3891AA2FA3F8}"/>
            </c:ext>
          </c:extLst>
        </c:ser>
        <c:ser>
          <c:idx val="2"/>
          <c:order val="2"/>
          <c:tx>
            <c:strRef>
              <c:f>Sheet1!$D$9</c:f>
              <c:strCache>
                <c:ptCount val="1"/>
                <c:pt idx="0">
                  <c:v>Overweight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Sheet1!$A$10:$A$15</c:f>
              <c:strCache>
                <c:ptCount val="6"/>
                <c:pt idx="0">
                  <c:v>NHANES Measured</c:v>
                </c:pt>
                <c:pt idx="1">
                  <c:v>NHANES Self-Reported</c:v>
                </c:pt>
                <c:pt idx="2">
                  <c:v>MedProfiler (All)</c:v>
                </c:pt>
                <c:pt idx="3">
                  <c:v>MedProfiler (NHANES Outliers Excluded)</c:v>
                </c:pt>
                <c:pt idx="4">
                  <c:v>MedProfiler (IQR Outliers Excluded)</c:v>
                </c:pt>
                <c:pt idx="5">
                  <c:v>MedProfiler (Percentile Ranking Regressions)</c:v>
                </c:pt>
              </c:strCache>
            </c:strRef>
          </c:cat>
          <c:val>
            <c:numRef>
              <c:f>Sheet1!$D$10:$D$15</c:f>
              <c:numCache>
                <c:formatCode>General</c:formatCode>
                <c:ptCount val="6"/>
                <c:pt idx="0">
                  <c:v>0.32</c:v>
                </c:pt>
                <c:pt idx="1">
                  <c:v>0.34</c:v>
                </c:pt>
                <c:pt idx="2">
                  <c:v>0.33</c:v>
                </c:pt>
                <c:pt idx="3">
                  <c:v>0.33</c:v>
                </c:pt>
                <c:pt idx="4">
                  <c:v>0.34</c:v>
                </c:pt>
                <c:pt idx="5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117-4CF2-85B4-3891AA2FA3F8}"/>
            </c:ext>
          </c:extLst>
        </c:ser>
        <c:ser>
          <c:idx val="3"/>
          <c:order val="3"/>
          <c:tx>
            <c:strRef>
              <c:f>Sheet1!$E$9</c:f>
              <c:strCache>
                <c:ptCount val="1"/>
                <c:pt idx="0">
                  <c:v>Obese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Sheet1!$A$10:$A$15</c:f>
              <c:strCache>
                <c:ptCount val="6"/>
                <c:pt idx="0">
                  <c:v>NHANES Measured</c:v>
                </c:pt>
                <c:pt idx="1">
                  <c:v>NHANES Self-Reported</c:v>
                </c:pt>
                <c:pt idx="2">
                  <c:v>MedProfiler (All)</c:v>
                </c:pt>
                <c:pt idx="3">
                  <c:v>MedProfiler (NHANES Outliers Excluded)</c:v>
                </c:pt>
                <c:pt idx="4">
                  <c:v>MedProfiler (IQR Outliers Excluded)</c:v>
                </c:pt>
                <c:pt idx="5">
                  <c:v>MedProfiler (Percentile Ranking Regressions)</c:v>
                </c:pt>
              </c:strCache>
            </c:strRef>
          </c:cat>
          <c:val>
            <c:numRef>
              <c:f>Sheet1!$E$10:$E$15</c:f>
              <c:numCache>
                <c:formatCode>General</c:formatCode>
                <c:ptCount val="6"/>
                <c:pt idx="0">
                  <c:v>0.39</c:v>
                </c:pt>
                <c:pt idx="1">
                  <c:v>0.34</c:v>
                </c:pt>
                <c:pt idx="2">
                  <c:v>0.35</c:v>
                </c:pt>
                <c:pt idx="3">
                  <c:v>0.35</c:v>
                </c:pt>
                <c:pt idx="4">
                  <c:v>0.33</c:v>
                </c:pt>
                <c:pt idx="5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117-4CF2-85B4-3891AA2FA3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856350911"/>
        <c:axId val="856514031"/>
      </c:barChart>
      <c:catAx>
        <c:axId val="856350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514031"/>
        <c:crosses val="autoZero"/>
        <c:auto val="1"/>
        <c:lblAlgn val="ctr"/>
        <c:lblOffset val="100"/>
        <c:noMultiLvlLbl val="0"/>
      </c:catAx>
      <c:valAx>
        <c:axId val="85651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35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9DB4C-859C-464E-9E32-8CB800237438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37FE2-37C3-4CA6-9D15-A0AA7B246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1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76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37FE2-37C3-4CA6-9D15-A0AA7B2467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42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37FE2-37C3-4CA6-9D15-A0AA7B2467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90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37FE2-37C3-4CA6-9D15-A0AA7B2467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8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551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100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6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88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2467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3617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89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62FD9E-0548-417A-B2C8-9EC4D87D517F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870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431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160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5823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9140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549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856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62FD9E-0548-417A-B2C8-9EC4D87D517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15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37FE2-37C3-4CA6-9D15-A0AA7B2467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9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6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2895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35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459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928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280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2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7075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2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2797"/>
            <a:ext cx="9144000" cy="9252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18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68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1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46574"/>
            <a:ext cx="9144000" cy="914123"/>
          </a:xfrm>
          <a:prstGeom prst="rect">
            <a:avLst/>
          </a:prstGeom>
        </p:spPr>
      </p:pic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305800" y="6549154"/>
            <a:ext cx="762000" cy="3074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0BA3FA7-BEB2-4323-A93B-546EB2C33319}" type="slidenum">
              <a:rPr lang="en-US" smtClean="0">
                <a:solidFill>
                  <a:schemeClr val="bg1"/>
                </a:solidFill>
              </a:rPr>
              <a:pPr algn="ctr"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6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62544"/>
            <a:ext cx="8229600" cy="1156855"/>
          </a:xfrm>
        </p:spPr>
        <p:txBody>
          <a:bodyPr/>
          <a:lstStyle/>
          <a:p>
            <a:r>
              <a:rPr lang="en-US" sz="3200" dirty="0">
                <a:latin typeface="Franklin Gothic Demi Cond" panose="020B0706030402020204" pitchFamily="34" charset="0"/>
              </a:rPr>
              <a:t>Determining Household Obesity Status Using Scanner Data</a:t>
            </a:r>
            <a:br>
              <a:rPr lang="en-US" sz="3200" dirty="0">
                <a:latin typeface="Franklin Gothic Demi Cond" panose="020B0706030402020204" pitchFamily="34" charset="0"/>
              </a:rPr>
            </a:br>
            <a:br>
              <a:rPr lang="en-US" sz="3200" dirty="0">
                <a:latin typeface="Franklin Gothic Demi Cond" panose="020B0706030402020204" pitchFamily="34" charset="0"/>
              </a:rPr>
            </a:br>
            <a:endParaRPr lang="en-US" sz="3200" b="1" dirty="0">
              <a:latin typeface="Franklin Gothic Demi Cond" panose="020B0706030402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2743200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7200" y="2895600"/>
            <a:ext cx="82296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Elina T. Page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Sabrina K. Young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Perpetua" panose="02020502060401020303" pitchFamily="18" charset="0"/>
              </a:rPr>
              <a:t>Megan Sweitzer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Abigail Okrent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Economic Research Service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Perpetua" panose="02020502060401020303" pitchFamily="18" charset="0"/>
              </a:rPr>
              <a:t>November 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, 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2021 </a:t>
            </a:r>
            <a:r>
              <a:rPr lang="en-US" b="1" dirty="0">
                <a:solidFill>
                  <a:prstClr val="black"/>
                </a:solidFill>
                <a:latin typeface="Perpetua" panose="02020502060401020303" pitchFamily="18" charset="0"/>
              </a:rPr>
              <a:t>FCSM Research and Policy Conference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  <a:p>
            <a:pPr lvl="0" defTabSz="914400"/>
            <a:r>
              <a:rPr lang="en-US" sz="1600" i="1" dirty="0">
                <a:solidFill>
                  <a:prstClr val="black"/>
                </a:solidFill>
                <a:latin typeface="Perpetua" panose="02020502060401020303" pitchFamily="18" charset="0"/>
              </a:rPr>
              <a:t>The findings and conclusions in this presentation are those of the authors and should not be construed to represent any official USDA or U.S. Government determination or policy. The </a:t>
            </a: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analysis, findings, and conclusions expressed in this presentation should also not be attributed to IRI.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8760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90231A-14A3-4B19-98D9-6CA4BC93E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89585"/>
            <a:ext cx="7429500" cy="539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933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08DD8D-FE7E-41D7-8CCD-94E646FC0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74118"/>
            <a:ext cx="7429500" cy="539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347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98CF9E-CE01-4261-A164-DBF558AE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74114"/>
            <a:ext cx="7429500" cy="539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206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BE3D016B-431F-41FC-8D37-E8E613660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Franklin Gothic Demi Cond" panose="020B0706030402020204" pitchFamily="34" charset="0"/>
              </a:rPr>
              <a:t>Results: A Comparison of Methods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710413D7-86B7-41D3-8627-E8952C671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702622"/>
              </p:ext>
            </p:extLst>
          </p:nvPr>
        </p:nvGraphicFramePr>
        <p:xfrm>
          <a:off x="1371600" y="1053299"/>
          <a:ext cx="6400800" cy="48684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E55F806-CE0A-443B-B851-290FEAD48B78}"/>
              </a:ext>
            </a:extLst>
          </p:cNvPr>
          <p:cNvCxnSpPr/>
          <p:nvPr/>
        </p:nvCxnSpPr>
        <p:spPr>
          <a:xfrm>
            <a:off x="541176" y="936266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95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8BB42D-AFBF-4F19-ADFC-FB4A03D70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534490"/>
              </p:ext>
            </p:extLst>
          </p:nvPr>
        </p:nvGraphicFramePr>
        <p:xfrm>
          <a:off x="457199" y="1771675"/>
          <a:ext cx="8229604" cy="35715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8679">
                  <a:extLst>
                    <a:ext uri="{9D8B030D-6E8A-4147-A177-3AD203B41FA5}">
                      <a16:colId xmlns:a16="http://schemas.microsoft.com/office/drawing/2014/main" val="149678901"/>
                    </a:ext>
                  </a:extLst>
                </a:gridCol>
                <a:gridCol w="1196185">
                  <a:extLst>
                    <a:ext uri="{9D8B030D-6E8A-4147-A177-3AD203B41FA5}">
                      <a16:colId xmlns:a16="http://schemas.microsoft.com/office/drawing/2014/main" val="2616625764"/>
                    </a:ext>
                  </a:extLst>
                </a:gridCol>
                <a:gridCol w="1196185">
                  <a:extLst>
                    <a:ext uri="{9D8B030D-6E8A-4147-A177-3AD203B41FA5}">
                      <a16:colId xmlns:a16="http://schemas.microsoft.com/office/drawing/2014/main" val="1158796306"/>
                    </a:ext>
                  </a:extLst>
                </a:gridCol>
                <a:gridCol w="1196185">
                  <a:extLst>
                    <a:ext uri="{9D8B030D-6E8A-4147-A177-3AD203B41FA5}">
                      <a16:colId xmlns:a16="http://schemas.microsoft.com/office/drawing/2014/main" val="926352212"/>
                    </a:ext>
                  </a:extLst>
                </a:gridCol>
                <a:gridCol w="1196185">
                  <a:extLst>
                    <a:ext uri="{9D8B030D-6E8A-4147-A177-3AD203B41FA5}">
                      <a16:colId xmlns:a16="http://schemas.microsoft.com/office/drawing/2014/main" val="4079991816"/>
                    </a:ext>
                  </a:extLst>
                </a:gridCol>
                <a:gridCol w="1196185">
                  <a:extLst>
                    <a:ext uri="{9D8B030D-6E8A-4147-A177-3AD203B41FA5}">
                      <a16:colId xmlns:a16="http://schemas.microsoft.com/office/drawing/2014/main" val="1064875363"/>
                    </a:ext>
                  </a:extLst>
                </a:gridCol>
              </a:tblGrid>
              <a:tr h="202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 BMI (kg/m2)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Underweight (%)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weight (%)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Overweight (%)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Obese (%)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545654690"/>
                  </a:ext>
                </a:extLst>
              </a:tr>
              <a:tr h="51022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NHANES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(Measured)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29.23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245797224"/>
                  </a:ext>
                </a:extLst>
              </a:tr>
              <a:tr h="51022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NHANES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(Self-Reported)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28.49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3099976356"/>
                  </a:ext>
                </a:extLst>
              </a:tr>
              <a:tr h="51022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MedProfiler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(Unadjusted)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28.86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3081563718"/>
                  </a:ext>
                </a:extLst>
              </a:tr>
              <a:tr h="51022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MedProfiler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(NHANES Outliers Excluded)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28.81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603037910"/>
                  </a:ext>
                </a:extLst>
              </a:tr>
              <a:tr h="51022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MedProfiler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(IQR Outliers Excluded)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28.18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711567812"/>
                  </a:ext>
                </a:extLst>
              </a:tr>
              <a:tr h="5102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33363" algn="l"/>
                        </a:tabLst>
                        <a:defRPr/>
                      </a:pPr>
                      <a:r>
                        <a:rPr lang="en-US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MedProfiler</a:t>
                      </a: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(Percentile Ranking Regressions)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29.26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36048683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5560701-DDEB-49C4-B9D2-ACA01AE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1030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Franklin Gothic Demi Cond" panose="020B0706030402020204" pitchFamily="34" charset="0"/>
              </a:rPr>
              <a:t>Results: A Comparison of Methods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AC9B376-39D4-49F4-A818-EBA5D7D03739}"/>
              </a:ext>
            </a:extLst>
          </p:cNvPr>
          <p:cNvCxnSpPr/>
          <p:nvPr/>
        </p:nvCxnSpPr>
        <p:spPr>
          <a:xfrm>
            <a:off x="457200" y="1514764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778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5207C70-96AE-4839-9643-6A22749D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11972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Franklin Gothic Demi Cond" panose="020B0706030402020204" pitchFamily="34" charset="0"/>
              </a:rPr>
              <a:t>Predicted BMI Using Percentile Ranking Regressions:</a:t>
            </a:r>
            <a:br>
              <a:rPr lang="en-US" sz="2800" dirty="0">
                <a:latin typeface="Franklin Gothic Demi Cond" panose="020B0706030402020204" pitchFamily="34" charset="0"/>
              </a:rPr>
            </a:br>
            <a:r>
              <a:rPr lang="en-US" sz="2800" dirty="0">
                <a:latin typeface="Franklin Gothic Demi Cond" panose="020B0706030402020204" pitchFamily="34" charset="0"/>
              </a:rPr>
              <a:t>Hispanic Adults</a:t>
            </a:r>
          </a:p>
        </p:txBody>
      </p:sp>
      <p:pic>
        <p:nvPicPr>
          <p:cNvPr id="12" name="Picture 11" descr="Chart, histogram&#10;&#10;Description automatically generated">
            <a:extLst>
              <a:ext uri="{FF2B5EF4-FFF2-40B4-BE49-F238E27FC236}">
                <a16:creationId xmlns:a16="http://schemas.microsoft.com/office/drawing/2014/main" id="{48BA079A-6B70-4F83-99E4-C1D57CCEA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215" y="1028887"/>
            <a:ext cx="6597570" cy="480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27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4E26D46E-DE43-4CA2-8ED3-C4F63934A5A5}"/>
              </a:ext>
            </a:extLst>
          </p:cNvPr>
          <p:cNvSpPr txBox="1">
            <a:spLocks/>
          </p:cNvSpPr>
          <p:nvPr/>
        </p:nvSpPr>
        <p:spPr>
          <a:xfrm>
            <a:off x="457199" y="-1119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Franklin Gothic Demi Cond" panose="020B0706030402020204" pitchFamily="34" charset="0"/>
              </a:rPr>
              <a:t>Predicted BMI Using Percentile Ranking Regressions:</a:t>
            </a:r>
            <a:br>
              <a:rPr lang="en-US" sz="2800" dirty="0">
                <a:latin typeface="Franklin Gothic Demi Cond" panose="020B0706030402020204" pitchFamily="34" charset="0"/>
              </a:rPr>
            </a:br>
            <a:r>
              <a:rPr lang="en-US" sz="2800" dirty="0">
                <a:latin typeface="Franklin Gothic Demi Cond" panose="020B0706030402020204" pitchFamily="34" charset="0"/>
              </a:rPr>
              <a:t>Non-Hispanic White Adults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D896A78-2F7D-4108-BA08-ED62FDE77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7" y="1031028"/>
            <a:ext cx="6591686" cy="47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89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AC26343B-2184-4460-A99F-228808EFCF4F}"/>
              </a:ext>
            </a:extLst>
          </p:cNvPr>
          <p:cNvSpPr txBox="1">
            <a:spLocks/>
          </p:cNvSpPr>
          <p:nvPr/>
        </p:nvSpPr>
        <p:spPr>
          <a:xfrm>
            <a:off x="457199" y="-1119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Franklin Gothic Demi Cond" panose="020B0706030402020204" pitchFamily="34" charset="0"/>
              </a:rPr>
              <a:t>Predicted BMI Using Percentile Ranking Regressions:</a:t>
            </a:r>
            <a:br>
              <a:rPr lang="en-US" sz="2800" dirty="0">
                <a:latin typeface="Franklin Gothic Demi Cond" panose="020B0706030402020204" pitchFamily="34" charset="0"/>
              </a:rPr>
            </a:br>
            <a:r>
              <a:rPr lang="en-US" sz="2800" dirty="0">
                <a:latin typeface="Franklin Gothic Demi Cond" panose="020B0706030402020204" pitchFamily="34" charset="0"/>
              </a:rPr>
              <a:t>Non-Hispanic Black Adults</a:t>
            </a: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16E7DE30-3A9F-4DAC-B9EC-0854443A0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57" y="1031028"/>
            <a:ext cx="6591686" cy="47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8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375E86C-79E8-4817-BE73-A6FD9A60D557}"/>
              </a:ext>
            </a:extLst>
          </p:cNvPr>
          <p:cNvSpPr txBox="1">
            <a:spLocks/>
          </p:cNvSpPr>
          <p:nvPr/>
        </p:nvSpPr>
        <p:spPr>
          <a:xfrm>
            <a:off x="457199" y="-11197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Franklin Gothic Demi Cond" panose="020B0706030402020204" pitchFamily="34" charset="0"/>
              </a:rPr>
              <a:t>Predicted BMI Using Percentile Ranking Regressions:</a:t>
            </a:r>
            <a:br>
              <a:rPr lang="en-US" sz="2800" dirty="0">
                <a:latin typeface="Franklin Gothic Demi Cond" panose="020B0706030402020204" pitchFamily="34" charset="0"/>
              </a:rPr>
            </a:br>
            <a:r>
              <a:rPr lang="en-US" sz="2800" dirty="0">
                <a:latin typeface="Franklin Gothic Demi Cond" panose="020B0706030402020204" pitchFamily="34" charset="0"/>
              </a:rPr>
              <a:t>Non-Hispanic Asian Adults</a:t>
            </a:r>
          </a:p>
        </p:txBody>
      </p:sp>
      <p:pic>
        <p:nvPicPr>
          <p:cNvPr id="7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DF1D65E4-CEB2-4DD3-8E62-2430FB22A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641" y="1020466"/>
            <a:ext cx="6620718" cy="481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89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Franklin Gothic Demi Cond" panose="020B0706030402020204" pitchFamily="34" charset="0"/>
              </a:rPr>
              <a:t>Next Steps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tabLst>
                <a:tab pos="228600" algn="l"/>
                <a:tab pos="3886200" algn="l"/>
              </a:tabLst>
            </a:pPr>
            <a:r>
              <a:rPr lang="en-US" sz="2800" dirty="0">
                <a:latin typeface="Perpetua" panose="02020502060401020303" pitchFamily="18" charset="0"/>
              </a:rPr>
              <a:t>Finalize guidance for researchers:</a:t>
            </a:r>
          </a:p>
          <a:p>
            <a:pPr lvl="1">
              <a:spcBef>
                <a:spcPts val="0"/>
              </a:spcBef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For adjusting BMI.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For defining household obesity.</a:t>
            </a:r>
          </a:p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228600" algn="l"/>
                <a:tab pos="3886200" algn="l"/>
              </a:tabLst>
            </a:pPr>
            <a:r>
              <a:rPr lang="en-US" dirty="0">
                <a:latin typeface="Perpetua" panose="02020502060401020303" pitchFamily="18" charset="0"/>
              </a:rPr>
              <a:t>Analyze household food purchases by household obesity status.</a:t>
            </a:r>
          </a:p>
          <a:p>
            <a:pPr marL="457200" lvl="1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endParaRPr lang="en-US" sz="2000" dirty="0">
              <a:latin typeface="Perpetua" panose="0202050206040102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514764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03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9977" y="51685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Franklin Gothic Demi Cond" panose="020B0706030402020204" pitchFamily="34" charset="0"/>
              </a:rPr>
              <a:t>Diet is the Primary Contributor to Poor Health in the 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478B8-1F79-4BD5-981B-E4FDB708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11886" y="5801522"/>
            <a:ext cx="873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Perpetua" panose="02020502060401020303" pitchFamily="18" charset="0"/>
              </a:rPr>
              <a:t>Source: US Burden of Disease Collaborators. </a:t>
            </a:r>
            <a:r>
              <a:rPr lang="en-US" sz="1200" i="1" dirty="0">
                <a:solidFill>
                  <a:prstClr val="black"/>
                </a:solidFill>
                <a:latin typeface="Perpetua" panose="02020502060401020303" pitchFamily="18" charset="0"/>
              </a:rPr>
              <a:t>The State of US Health, 1990-2016: Burden of Diseases, Injuries, and Risk Factors Among US States</a:t>
            </a:r>
            <a:r>
              <a:rPr lang="en-US" sz="1200" dirty="0">
                <a:solidFill>
                  <a:prstClr val="black"/>
                </a:solidFill>
                <a:latin typeface="Perpetua" panose="02020502060401020303" pitchFamily="18" charset="0"/>
              </a:rPr>
              <a:t>. JAMA 2018.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867993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7" r="24313" b="50425"/>
          <a:stretch/>
        </p:blipFill>
        <p:spPr>
          <a:xfrm>
            <a:off x="457200" y="1038866"/>
            <a:ext cx="8229600" cy="4840298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69977" y="1239254"/>
            <a:ext cx="946298" cy="239231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3" t="5419" r="746" b="73679"/>
          <a:stretch/>
        </p:blipFill>
        <p:spPr>
          <a:xfrm>
            <a:off x="5419345" y="3849199"/>
            <a:ext cx="1546450" cy="14138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57" t="27630" r="746" b="30436"/>
          <a:stretch/>
        </p:blipFill>
        <p:spPr>
          <a:xfrm>
            <a:off x="6965795" y="2429726"/>
            <a:ext cx="1538869" cy="2838947"/>
          </a:xfrm>
          <a:prstGeom prst="rect">
            <a:avLst/>
          </a:prstGeom>
        </p:spPr>
      </p:pic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4D73A929-BF02-44AA-9486-B3606CF6E67C}"/>
              </a:ext>
            </a:extLst>
          </p:cNvPr>
          <p:cNvSpPr/>
          <p:nvPr/>
        </p:nvSpPr>
        <p:spPr>
          <a:xfrm>
            <a:off x="469977" y="1923924"/>
            <a:ext cx="1521661" cy="27699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75230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Franklin Gothic Demi Cond" panose="020B0706030402020204" pitchFamily="34" charset="0"/>
              </a:rPr>
              <a:t>Thank you!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r>
              <a:rPr lang="en-US" sz="2000" dirty="0">
                <a:latin typeface="Perpetua" panose="02020502060401020303" pitchFamily="18" charset="0"/>
              </a:rPr>
              <a:t>elina.t.page@usda.gov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514764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48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Franklin Gothic Demi Cond" panose="020B0706030402020204" pitchFamily="34" charset="0"/>
              </a:rPr>
              <a:t>Obesity in the United States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28600" algn="l"/>
                <a:tab pos="3144838" algn="l"/>
              </a:tabLst>
            </a:pPr>
            <a:r>
              <a:rPr lang="en-US" sz="2800" dirty="0">
                <a:latin typeface="Perpetua" panose="02020502060401020303" pitchFamily="18" charset="0"/>
              </a:rPr>
              <a:t>Current rate of obesity: 	</a:t>
            </a:r>
            <a:r>
              <a:rPr lang="en-US" sz="2800" b="1" dirty="0">
                <a:solidFill>
                  <a:schemeClr val="accent1"/>
                </a:solidFill>
                <a:latin typeface="Perpetua" panose="02020502060401020303" pitchFamily="18" charset="0"/>
              </a:rPr>
              <a:t>40% </a:t>
            </a:r>
            <a:r>
              <a:rPr lang="en-US" sz="2800" dirty="0">
                <a:latin typeface="Perpetua" panose="02020502060401020303" pitchFamily="18" charset="0"/>
              </a:rPr>
              <a:t>of adults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  <a:tab pos="3144838" algn="l"/>
                <a:tab pos="4572000" algn="l"/>
              </a:tabLst>
            </a:pPr>
            <a:r>
              <a:rPr lang="en-US" sz="2800" dirty="0">
                <a:latin typeface="Perpetua" panose="02020502060401020303" pitchFamily="18" charset="0"/>
              </a:rPr>
              <a:t>		</a:t>
            </a:r>
            <a:r>
              <a:rPr lang="en-US" sz="2800" b="1" dirty="0">
                <a:solidFill>
                  <a:schemeClr val="accent1"/>
                </a:solidFill>
                <a:latin typeface="Perpetua" panose="02020502060401020303" pitchFamily="18" charset="0"/>
              </a:rPr>
              <a:t>21%</a:t>
            </a:r>
            <a:r>
              <a:rPr lang="en-US" sz="2800" dirty="0">
                <a:solidFill>
                  <a:schemeClr val="accent1"/>
                </a:solidFill>
                <a:latin typeface="Perpetua" panose="02020502060401020303" pitchFamily="18" charset="0"/>
              </a:rPr>
              <a:t> </a:t>
            </a:r>
            <a:r>
              <a:rPr lang="en-US" sz="2800" dirty="0">
                <a:latin typeface="Perpetua" panose="02020502060401020303" pitchFamily="18" charset="0"/>
              </a:rPr>
              <a:t>of youth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228600" algn="l"/>
                <a:tab pos="2057400" algn="l"/>
                <a:tab pos="2743200" algn="l"/>
                <a:tab pos="4572000" algn="l"/>
              </a:tabLst>
            </a:pPr>
            <a:r>
              <a:rPr lang="en-US" sz="2800" dirty="0">
                <a:latin typeface="Perpetua" panose="02020502060401020303" pitchFamily="18" charset="0"/>
              </a:rPr>
              <a:t>Obesity linked to increased risk of morbidity and mortality.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2057400" algn="l"/>
                <a:tab pos="2743200" algn="l"/>
                <a:tab pos="4572000" algn="l"/>
              </a:tabLst>
            </a:pPr>
            <a:r>
              <a:rPr lang="en-US" sz="2800" dirty="0">
                <a:latin typeface="Perpetua" panose="02020502060401020303" pitchFamily="18" charset="0"/>
              </a:rPr>
              <a:t>Economic burden of disease: </a:t>
            </a:r>
            <a:r>
              <a:rPr lang="en-US" sz="2800" b="1" dirty="0">
                <a:solidFill>
                  <a:schemeClr val="accent1"/>
                </a:solidFill>
                <a:latin typeface="Perpetua" panose="02020502060401020303" pitchFamily="18" charset="0"/>
              </a:rPr>
              <a:t>$1.7 trillion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2057400" algn="l"/>
                <a:tab pos="2743200" algn="l"/>
                <a:tab pos="4572000" algn="l"/>
              </a:tabLst>
            </a:pPr>
            <a:r>
              <a:rPr lang="en-US" sz="2800" b="1" dirty="0">
                <a:solidFill>
                  <a:schemeClr val="accent1"/>
                </a:solidFill>
                <a:latin typeface="Perpetua" panose="02020502060401020303" pitchFamily="18" charset="0"/>
              </a:rPr>
              <a:t>	</a:t>
            </a:r>
            <a:r>
              <a:rPr lang="en-US" sz="2400" b="1" dirty="0">
                <a:latin typeface="Perpetua" panose="02020502060401020303" pitchFamily="18" charset="0"/>
              </a:rPr>
              <a:t>$480.7 billion </a:t>
            </a:r>
            <a:r>
              <a:rPr lang="en-US" sz="2400" dirty="0">
                <a:latin typeface="Perpetua" panose="02020502060401020303" pitchFamily="18" charset="0"/>
              </a:rPr>
              <a:t>in direct expenditures</a:t>
            </a:r>
            <a:r>
              <a:rPr lang="en-US" sz="2400" b="1" dirty="0">
                <a:latin typeface="Perpetua" panose="02020502060401020303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  <a:tabLst>
                <a:tab pos="457200" algn="l"/>
                <a:tab pos="2057400" algn="l"/>
                <a:tab pos="2743200" algn="l"/>
                <a:tab pos="4572000" algn="l"/>
              </a:tabLst>
            </a:pPr>
            <a:r>
              <a:rPr lang="en-US" sz="2400" b="1" dirty="0">
                <a:latin typeface="Perpetua" panose="02020502060401020303" pitchFamily="18" charset="0"/>
              </a:rPr>
              <a:t>	$1.24 trillion </a:t>
            </a:r>
            <a:r>
              <a:rPr lang="en-US" sz="2400" dirty="0">
                <a:latin typeface="Perpetua" panose="02020502060401020303" pitchFamily="18" charset="0"/>
              </a:rPr>
              <a:t>in lost productivity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2057400" algn="l"/>
                <a:tab pos="2743200" algn="l"/>
                <a:tab pos="4572000" algn="l"/>
              </a:tabLst>
            </a:pPr>
            <a:endParaRPr lang="en-US" sz="2400" dirty="0">
              <a:latin typeface="Perpetua" panose="02020502060401020303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2743200" algn="l"/>
                <a:tab pos="4572000" algn="l"/>
              </a:tabLst>
            </a:pPr>
            <a:endParaRPr lang="en-US" sz="2400" dirty="0">
              <a:latin typeface="Perpetua" panose="02020502060401020303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2743200" algn="l"/>
                <a:tab pos="4572000" algn="l"/>
              </a:tabLst>
            </a:pPr>
            <a:endParaRPr lang="en-US" sz="2400" dirty="0">
              <a:latin typeface="Perpetua" panose="02020502060401020303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690563" algn="l"/>
                <a:tab pos="2743200" algn="l"/>
                <a:tab pos="4572000" algn="l"/>
              </a:tabLst>
            </a:pPr>
            <a:r>
              <a:rPr lang="en-US" sz="1600" dirty="0">
                <a:latin typeface="Perpetua" panose="02020502060401020303" pitchFamily="18" charset="0"/>
              </a:rPr>
              <a:t>Sources: 	Ogden et al. (2020)</a:t>
            </a:r>
          </a:p>
          <a:p>
            <a:pPr marL="0" indent="0">
              <a:spcBef>
                <a:spcPts val="0"/>
              </a:spcBef>
              <a:buNone/>
              <a:tabLst>
                <a:tab pos="690563" algn="l"/>
                <a:tab pos="2743200" algn="l"/>
                <a:tab pos="4572000" algn="l"/>
              </a:tabLst>
            </a:pPr>
            <a:r>
              <a:rPr lang="en-US" sz="1600" dirty="0">
                <a:latin typeface="Perpetua" panose="02020502060401020303" pitchFamily="18" charset="0"/>
              </a:rPr>
              <a:t>	Waters and Graf (2018)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2743200" algn="l"/>
                <a:tab pos="4572000" algn="l"/>
              </a:tabLst>
            </a:pPr>
            <a:endParaRPr lang="en-US" sz="2400" dirty="0">
              <a:latin typeface="Perpetua" panose="0202050206040102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514764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28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Franklin Gothic Demi Cond" panose="020B0706030402020204" pitchFamily="34" charset="0"/>
              </a:rPr>
              <a:t>Scanner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3363" lvl="1" indent="-233363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Perpetua" panose="02020502060401020303" pitchFamily="18" charset="0"/>
              </a:rPr>
              <a:t>Household Scanner Data: </a:t>
            </a:r>
          </a:p>
          <a:p>
            <a:pPr marL="233363" lvl="1" indent="-233363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tabLst>
                <a:tab pos="1374775" algn="l"/>
              </a:tabLst>
            </a:pPr>
            <a:r>
              <a:rPr lang="en-US" sz="2400" b="1" dirty="0">
                <a:latin typeface="Perpetua" panose="02020502060401020303" pitchFamily="18" charset="0"/>
              </a:rPr>
              <a:t>	IRI Consumer Network</a:t>
            </a:r>
          </a:p>
          <a:p>
            <a:pPr marL="511175" lvl="1" indent="-166688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Itemized food purchase data for 120,000 households</a:t>
            </a:r>
          </a:p>
          <a:p>
            <a:pPr marL="511175" lvl="1" indent="-166688"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Household demographics and survey weights</a:t>
            </a:r>
          </a:p>
          <a:p>
            <a:pPr marL="233363" lvl="1" indent="0">
              <a:spcBef>
                <a:spcPts val="0"/>
              </a:spcBef>
              <a:spcAft>
                <a:spcPts val="600"/>
              </a:spcAft>
              <a:buNone/>
              <a:tabLst>
                <a:tab pos="233363" algn="l"/>
              </a:tabLst>
            </a:pPr>
            <a:r>
              <a:rPr lang="en-US" sz="2400" b="1" dirty="0">
                <a:latin typeface="Perpetua" panose="02020502060401020303" pitchFamily="18" charset="0"/>
              </a:rPr>
              <a:t>IRI Medprofiler</a:t>
            </a:r>
          </a:p>
          <a:p>
            <a:pPr marL="511175" lvl="1" indent="-166688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Opt-in survey on health and medical conditions</a:t>
            </a:r>
          </a:p>
          <a:p>
            <a:pPr marL="511175" lvl="1" indent="-166688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Includes self-reported height and weight</a:t>
            </a:r>
          </a:p>
          <a:p>
            <a:pPr marL="511175" lvl="1" indent="-166688"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</a:pPr>
            <a:endParaRPr lang="en-US" sz="2400" dirty="0">
              <a:latin typeface="Perpetua" panose="02020502060401020303" pitchFamily="18" charset="0"/>
            </a:endParaRPr>
          </a:p>
          <a:p>
            <a:pPr marL="511175" lvl="1" indent="-166688">
              <a:spcBef>
                <a:spcPts val="0"/>
              </a:spcBef>
              <a:spcAft>
                <a:spcPts val="3000"/>
              </a:spcAft>
              <a:buFont typeface="Arial" panose="020B0604020202020204" pitchFamily="34" charset="0"/>
              <a:buChar char="•"/>
              <a:tabLst>
                <a:tab pos="233363" algn="l"/>
              </a:tabLst>
            </a:pPr>
            <a:endParaRPr lang="en-US" sz="2400" dirty="0">
              <a:latin typeface="Perpetua" panose="0202050206040102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514764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https://join.ncponline.com/resource/Signup_v2/img/phones.png">
            <a:extLst>
              <a:ext uri="{FF2B5EF4-FFF2-40B4-BE49-F238E27FC236}">
                <a16:creationId xmlns:a16="http://schemas.microsoft.com/office/drawing/2014/main" id="{D51882C5-689A-4C64-99CD-01C524EA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278" y="1429329"/>
            <a:ext cx="1263463" cy="16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s://join.ncponline.com/resource/Signup_v2/img/scan-bar.png">
            <a:extLst>
              <a:ext uri="{FF2B5EF4-FFF2-40B4-BE49-F238E27FC236}">
                <a16:creationId xmlns:a16="http://schemas.microsoft.com/office/drawing/2014/main" id="{7A56A7BA-3911-4B31-A738-4A5941EAE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66" y="2551706"/>
            <a:ext cx="1429663" cy="175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8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Franklin Gothic Demi Cond" panose="020B0706030402020204" pitchFamily="34" charset="0"/>
              </a:rPr>
              <a:t>Issue and Research Objective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r>
              <a:rPr lang="en-US" sz="2600" b="1" dirty="0">
                <a:latin typeface="Perpetua" panose="02020502060401020303" pitchFamily="18" charset="0"/>
              </a:rPr>
              <a:t>Issue: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r>
              <a:rPr lang="en-US" sz="2400" b="1" dirty="0">
                <a:latin typeface="Perpetua" panose="02020502060401020303" pitchFamily="18" charset="0"/>
              </a:rPr>
              <a:t>	</a:t>
            </a:r>
            <a:r>
              <a:rPr lang="en-US" sz="2400" dirty="0">
                <a:latin typeface="Perpetua" panose="02020502060401020303" pitchFamily="18" charset="0"/>
              </a:rPr>
              <a:t>Medprofiler height and weight are self-reported and may be biased.</a:t>
            </a: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endParaRPr lang="en-US" sz="2400" dirty="0">
              <a:latin typeface="Perpetua" panose="02020502060401020303" pitchFamily="18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r>
              <a:rPr lang="en-US" sz="2600" b="1" dirty="0">
                <a:latin typeface="Perpetua" panose="02020502060401020303" pitchFamily="18" charset="0"/>
              </a:rPr>
              <a:t>Objective:</a:t>
            </a:r>
          </a:p>
          <a:p>
            <a:pPr marL="225425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r>
              <a:rPr lang="en-US" sz="2400" b="1" dirty="0">
                <a:latin typeface="Perpetua" panose="02020502060401020303" pitchFamily="18" charset="0"/>
              </a:rPr>
              <a:t>	</a:t>
            </a:r>
            <a:r>
              <a:rPr lang="en-US" sz="2400" dirty="0">
                <a:latin typeface="Perpetua" panose="02020502060401020303" pitchFamily="18" charset="0"/>
              </a:rPr>
              <a:t>Validate </a:t>
            </a:r>
            <a:r>
              <a:rPr lang="en-US" sz="2400" dirty="0" err="1">
                <a:latin typeface="Perpetua" panose="02020502060401020303" pitchFamily="18" charset="0"/>
              </a:rPr>
              <a:t>Medprofiler</a:t>
            </a:r>
            <a:r>
              <a:rPr lang="en-US" sz="2400" dirty="0">
                <a:latin typeface="Perpetua" panose="02020502060401020303" pitchFamily="18" charset="0"/>
              </a:rPr>
              <a:t> BMI distributions by comparing to </a:t>
            </a:r>
          </a:p>
          <a:p>
            <a:pPr marL="225425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self-reported </a:t>
            </a:r>
            <a:r>
              <a:rPr lang="en-US" sz="2400" i="1" dirty="0">
                <a:latin typeface="Perpetua" panose="02020502060401020303" pitchFamily="18" charset="0"/>
              </a:rPr>
              <a:t>and</a:t>
            </a:r>
            <a:r>
              <a:rPr lang="en-US" sz="2400" dirty="0">
                <a:latin typeface="Perpetua" panose="02020502060401020303" pitchFamily="18" charset="0"/>
              </a:rPr>
              <a:t> measured BMI distributions from NHANES </a:t>
            </a:r>
          </a:p>
          <a:p>
            <a:pPr marL="225425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and test methods of adjustment.</a:t>
            </a:r>
          </a:p>
          <a:p>
            <a:pPr marL="225425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endParaRPr lang="en-US" sz="2400" dirty="0">
              <a:latin typeface="Perpetua" panose="02020502060401020303" pitchFamily="18" charset="0"/>
            </a:endParaRPr>
          </a:p>
          <a:p>
            <a:pPr marL="225425" indent="0">
              <a:spcBef>
                <a:spcPts val="0"/>
              </a:spcBef>
              <a:buNone/>
              <a:tabLst>
                <a:tab pos="228600" algn="l"/>
                <a:tab pos="3886200" algn="l"/>
              </a:tabLst>
            </a:pPr>
            <a:r>
              <a:rPr lang="en-US" sz="2400" b="1" dirty="0">
                <a:latin typeface="Perpetua" panose="02020502060401020303" pitchFamily="18" charset="0"/>
              </a:rPr>
              <a:t>	</a:t>
            </a:r>
            <a:endParaRPr lang="en-US" sz="2400" dirty="0">
              <a:latin typeface="Perpetua" panose="0202050206040102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514764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Franklin Gothic Demi Cond" panose="020B0706030402020204" pitchFamily="34" charset="0"/>
              </a:rPr>
              <a:t>Methods of Adjustment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231775">
              <a:spcBef>
                <a:spcPts val="0"/>
              </a:spcBef>
              <a:tabLst>
                <a:tab pos="228600" algn="l"/>
                <a:tab pos="3886200" algn="l"/>
              </a:tabLst>
            </a:pPr>
            <a:r>
              <a:rPr lang="en-US" sz="2800" dirty="0">
                <a:latin typeface="Perpetua" panose="02020502060401020303" pitchFamily="18" charset="0"/>
              </a:rPr>
              <a:t>Remove outliers: </a:t>
            </a:r>
          </a:p>
          <a:p>
            <a:pPr marL="863600" lvl="1" indent="-231775">
              <a:spcBef>
                <a:spcPts val="0"/>
              </a:spcBef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based on interquartile range  </a:t>
            </a:r>
          </a:p>
          <a:p>
            <a:pPr marL="863600" lvl="1" indent="-231775">
              <a:spcBef>
                <a:spcPts val="0"/>
              </a:spcBef>
              <a:spcAft>
                <a:spcPts val="1800"/>
              </a:spcAft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based on range of values reported in NHANES</a:t>
            </a:r>
          </a:p>
          <a:p>
            <a:pPr marL="463550" indent="-231775">
              <a:spcBef>
                <a:spcPts val="0"/>
              </a:spcBef>
              <a:spcAft>
                <a:spcPts val="300"/>
              </a:spcAft>
              <a:tabLst>
                <a:tab pos="228600" algn="l"/>
                <a:tab pos="3886200" algn="l"/>
              </a:tabLst>
            </a:pPr>
            <a:r>
              <a:rPr lang="en-US" sz="2800" dirty="0">
                <a:latin typeface="Perpetua" panose="02020502060401020303" pitchFamily="18" charset="0"/>
              </a:rPr>
              <a:t>Correct misreporting using self-reported and measured BMI in NHANES and percentile ranking regressions. </a:t>
            </a:r>
          </a:p>
          <a:p>
            <a:pPr marL="863600" lvl="1" indent="-231775">
              <a:spcBef>
                <a:spcPts val="0"/>
              </a:spcBef>
              <a:spcAft>
                <a:spcPts val="300"/>
              </a:spcAft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Percentile rank self-reported NHANES BMI</a:t>
            </a:r>
          </a:p>
          <a:p>
            <a:pPr marL="863600" lvl="1" indent="-231775">
              <a:spcBef>
                <a:spcPts val="0"/>
              </a:spcBef>
              <a:spcAft>
                <a:spcPts val="300"/>
              </a:spcAft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Regress measured weight on cubic splines of the percentile ranks</a:t>
            </a:r>
          </a:p>
          <a:p>
            <a:pPr marL="863600" lvl="1" indent="-231775">
              <a:spcBef>
                <a:spcPts val="0"/>
              </a:spcBef>
              <a:spcAft>
                <a:spcPts val="300"/>
              </a:spcAft>
              <a:tabLst>
                <a:tab pos="228600" algn="l"/>
                <a:tab pos="3886200" algn="l"/>
              </a:tabLst>
            </a:pPr>
            <a:r>
              <a:rPr lang="en-US" sz="2400" dirty="0">
                <a:latin typeface="Perpetua" panose="02020502060401020303" pitchFamily="18" charset="0"/>
              </a:rPr>
              <a:t>Apply estimated coefficients to self-reported </a:t>
            </a:r>
            <a:r>
              <a:rPr lang="en-US" sz="2400" dirty="0" err="1">
                <a:latin typeface="Perpetua" panose="02020502060401020303" pitchFamily="18" charset="0"/>
              </a:rPr>
              <a:t>Medprofiler</a:t>
            </a:r>
            <a:r>
              <a:rPr lang="en-US" sz="2400" dirty="0">
                <a:latin typeface="Perpetua" panose="02020502060401020303" pitchFamily="18" charset="0"/>
              </a:rPr>
              <a:t> BMI</a:t>
            </a:r>
          </a:p>
          <a:p>
            <a:pPr marL="631825" lvl="1" indent="0">
              <a:spcBef>
                <a:spcPts val="0"/>
              </a:spcBef>
              <a:spcAft>
                <a:spcPts val="300"/>
              </a:spcAft>
              <a:buNone/>
              <a:tabLst>
                <a:tab pos="228600" algn="l"/>
                <a:tab pos="3886200" algn="l"/>
              </a:tabLst>
            </a:pPr>
            <a:endParaRPr lang="en-US" sz="2400" dirty="0">
              <a:latin typeface="Perpetua" panose="02020502060401020303" pitchFamily="18" charset="0"/>
            </a:endParaRPr>
          </a:p>
          <a:p>
            <a:pPr marL="231775" lvl="1" indent="0">
              <a:spcBef>
                <a:spcPts val="0"/>
              </a:spcBef>
              <a:spcAft>
                <a:spcPts val="300"/>
              </a:spcAft>
              <a:buNone/>
              <a:tabLst>
                <a:tab pos="228600" algn="l"/>
                <a:tab pos="3886200" algn="l"/>
              </a:tabLst>
            </a:pPr>
            <a:r>
              <a:rPr lang="en-US" sz="1600" dirty="0">
                <a:latin typeface="Perpetua" panose="02020502060401020303" pitchFamily="18" charset="0"/>
              </a:rPr>
              <a:t>Source: </a:t>
            </a:r>
            <a:r>
              <a:rPr lang="en-US" sz="1600" dirty="0" err="1">
                <a:latin typeface="Perpetua" panose="02020502060401020303" pitchFamily="18" charset="0"/>
              </a:rPr>
              <a:t>Courtemanche</a:t>
            </a:r>
            <a:r>
              <a:rPr lang="en-US" sz="1600" dirty="0">
                <a:latin typeface="Perpetua" panose="02020502060401020303" pitchFamily="18" charset="0"/>
              </a:rPr>
              <a:t> et al. (2015)</a:t>
            </a:r>
          </a:p>
          <a:p>
            <a:pPr marL="631825" lvl="1" indent="0">
              <a:spcBef>
                <a:spcPts val="0"/>
              </a:spcBef>
              <a:spcAft>
                <a:spcPts val="300"/>
              </a:spcAft>
              <a:buNone/>
              <a:tabLst>
                <a:tab pos="228600" algn="l"/>
                <a:tab pos="3886200" algn="l"/>
              </a:tabLst>
            </a:pPr>
            <a:endParaRPr lang="en-US" sz="2400" dirty="0">
              <a:latin typeface="Perpetua" panose="02020502060401020303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57200" y="1514764"/>
            <a:ext cx="82296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29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E8BB42D-AFBF-4F19-ADFC-FB4A03D70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693244"/>
              </p:ext>
            </p:extLst>
          </p:nvPr>
        </p:nvGraphicFramePr>
        <p:xfrm>
          <a:off x="1852416" y="718200"/>
          <a:ext cx="5439166" cy="523532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91630">
                  <a:extLst>
                    <a:ext uri="{9D8B030D-6E8A-4147-A177-3AD203B41FA5}">
                      <a16:colId xmlns:a16="http://schemas.microsoft.com/office/drawing/2014/main" val="149678901"/>
                    </a:ext>
                  </a:extLst>
                </a:gridCol>
                <a:gridCol w="1223768">
                  <a:extLst>
                    <a:ext uri="{9D8B030D-6E8A-4147-A177-3AD203B41FA5}">
                      <a16:colId xmlns:a16="http://schemas.microsoft.com/office/drawing/2014/main" val="2616625764"/>
                    </a:ext>
                  </a:extLst>
                </a:gridCol>
                <a:gridCol w="1223768">
                  <a:extLst>
                    <a:ext uri="{9D8B030D-6E8A-4147-A177-3AD203B41FA5}">
                      <a16:colId xmlns:a16="http://schemas.microsoft.com/office/drawing/2014/main" val="1158796306"/>
                    </a:ext>
                  </a:extLst>
                </a:gridCol>
              </a:tblGrid>
              <a:tr h="2022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b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Ages 20+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654690"/>
                  </a:ext>
                </a:extLst>
              </a:tr>
              <a:tr h="2066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6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NHANES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MedProfiler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1607412096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Sample size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20,409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320,682</a:t>
                      </a: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25394539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	Hispanic (%)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1512635949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	Non-Hispanic White (%)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420076378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	Non-Hispanic Black (%)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1633778073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	Non-Hispanic Asian (%)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44320108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	Other (%)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1075323678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dirty="0">
                          <a:effectLst/>
                        </a:rPr>
                        <a:t>	Male (%)</a:t>
                      </a:r>
                      <a:endParaRPr lang="en-US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45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1082207252"/>
                  </a:ext>
                </a:extLst>
              </a:tr>
              <a:tr h="20226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Actual measurements</a:t>
                      </a:r>
                    </a:p>
                  </a:txBody>
                  <a:tcPr marL="57642" marR="57642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1001910200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Mean BMI (kg/m2)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29.23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245797224"/>
                  </a:ext>
                </a:extLst>
              </a:tr>
              <a:tr h="20665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Proportion underweight (%)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3099976356"/>
                  </a:ext>
                </a:extLst>
              </a:tr>
              <a:tr h="20665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Proportion normal weight (%)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27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3081563718"/>
                  </a:ext>
                </a:extLst>
              </a:tr>
              <a:tr h="20665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Proportion overweight (%)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603037910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Proportion obese (%)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39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--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711567812"/>
                  </a:ext>
                </a:extLst>
              </a:tr>
              <a:tr h="202265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Self-reported measurements</a:t>
                      </a:r>
                    </a:p>
                  </a:txBody>
                  <a:tcPr marL="57642" marR="57642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106885442"/>
                  </a:ext>
                </a:extLst>
              </a:tr>
              <a:tr h="202265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Mean BMI (kg/m2)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28.49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28.86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3943579363"/>
                  </a:ext>
                </a:extLst>
              </a:tr>
              <a:tr h="20665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Proportion underweight (%)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2654143801"/>
                  </a:ext>
                </a:extLst>
              </a:tr>
              <a:tr h="20665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Proportion normal weight (%)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4059754598"/>
                  </a:ext>
                </a:extLst>
              </a:tr>
              <a:tr h="206653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Proportion overweight (%)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330468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33363" algn="l"/>
                        </a:tabLst>
                      </a:pPr>
                      <a:r>
                        <a:rPr lang="en-US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Proportion obese (%)</a:t>
                      </a: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35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642" marR="57642" marT="0" marB="0" anchor="ctr"/>
                </a:tc>
                <a:extLst>
                  <a:ext uri="{0D108BD9-81ED-4DB2-BD59-A6C34878D82A}">
                    <a16:rowId xmlns:a16="http://schemas.microsoft.com/office/drawing/2014/main" val="325362526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5560701-DDEB-49C4-B9D2-ACA01AE0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-13614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Franklin Gothic Demi Cond" panose="020B0706030402020204" pitchFamily="34" charset="0"/>
              </a:rPr>
              <a:t>Composition of NHANES and IRI </a:t>
            </a:r>
            <a:r>
              <a:rPr lang="en-US" sz="2800" dirty="0" err="1">
                <a:latin typeface="Franklin Gothic Demi Cond" panose="020B0706030402020204" pitchFamily="34" charset="0"/>
              </a:rPr>
              <a:t>MedProfiler</a:t>
            </a:r>
            <a:r>
              <a:rPr lang="en-US" sz="2800" dirty="0">
                <a:latin typeface="Franklin Gothic Demi Cond" panose="020B0706030402020204" pitchFamily="34" charset="0"/>
              </a:rPr>
              <a:t> Samples</a:t>
            </a:r>
          </a:p>
        </p:txBody>
      </p:sp>
    </p:spTree>
    <p:extLst>
      <p:ext uri="{BB962C8B-B14F-4D97-AF65-F5344CB8AC3E}">
        <p14:creationId xmlns:p14="http://schemas.microsoft.com/office/powerpoint/2010/main" val="2600095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B82C31B7-6FAB-40D4-BE58-BB977675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Franklin Gothic Demi Cond" panose="020B0706030402020204" pitchFamily="34" charset="0"/>
              </a:rPr>
              <a:t>Self-Reported (</a:t>
            </a:r>
            <a:r>
              <a:rPr lang="en-US" sz="2800" dirty="0" err="1">
                <a:latin typeface="Franklin Gothic Demi Cond" panose="020B0706030402020204" pitchFamily="34" charset="0"/>
              </a:rPr>
              <a:t>MedProfiler</a:t>
            </a:r>
            <a:r>
              <a:rPr lang="en-US" sz="2800" dirty="0">
                <a:latin typeface="Franklin Gothic Demi Cond" panose="020B0706030402020204" pitchFamily="34" charset="0"/>
              </a:rPr>
              <a:t>) and Measured (NHANES) BMI for Adults (20+)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42C438-C2D7-41F6-8186-B04ECB02D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8"/>
          <a:stretch/>
        </p:blipFill>
        <p:spPr>
          <a:xfrm>
            <a:off x="1999880" y="1006996"/>
            <a:ext cx="5144240" cy="4988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178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0A0719-3304-43F3-9A51-138D2A10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489585"/>
            <a:ext cx="7429500" cy="53911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3105554"/>
      </p:ext>
    </p:extLst>
  </p:cSld>
  <p:clrMapOvr>
    <a:masterClrMapping/>
  </p:clrMapOvr>
</p:sld>
</file>

<file path=ppt/theme/theme1.xml><?xml version="1.0" encoding="utf-8"?>
<a:theme xmlns:a="http://schemas.openxmlformats.org/drawingml/2006/main" name="ERS Title Pa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39135</TotalTime>
  <Words>670</Words>
  <Application>Microsoft Office PowerPoint</Application>
  <PresentationFormat>On-screen Show (4:3)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Franklin Gothic Demi Cond</vt:lpstr>
      <vt:lpstr>Perpetua</vt:lpstr>
      <vt:lpstr>ERS Title Page</vt:lpstr>
      <vt:lpstr>Custom Design</vt:lpstr>
      <vt:lpstr>Determining Household Obesity Status Using Scanner Data  </vt:lpstr>
      <vt:lpstr>Diet is the Primary Contributor to Poor Health in the US</vt:lpstr>
      <vt:lpstr>Obesity in the United States</vt:lpstr>
      <vt:lpstr>Scanner Data</vt:lpstr>
      <vt:lpstr>Issue and Research Objective</vt:lpstr>
      <vt:lpstr>Methods of Adjustment</vt:lpstr>
      <vt:lpstr>Composition of NHANES and IRI MedProfiler Samples</vt:lpstr>
      <vt:lpstr>Self-Reported (MedProfiler) and Measured (NHANES) BMI for Adults (20+)</vt:lpstr>
      <vt:lpstr>PowerPoint Presentation</vt:lpstr>
      <vt:lpstr>PowerPoint Presentation</vt:lpstr>
      <vt:lpstr>PowerPoint Presentation</vt:lpstr>
      <vt:lpstr>PowerPoint Presentation</vt:lpstr>
      <vt:lpstr>Results: A Comparison of Methods</vt:lpstr>
      <vt:lpstr>Results: A Comparison of Methods</vt:lpstr>
      <vt:lpstr>Predicted BMI Using Percentile Ranking Regressions: Hispanic Adults</vt:lpstr>
      <vt:lpstr>PowerPoint Presentation</vt:lpstr>
      <vt:lpstr>PowerPoint Presentation</vt:lpstr>
      <vt:lpstr>PowerPoint Presentation</vt:lpstr>
      <vt:lpstr>Next Steps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Determining Household Obesity Status Using Scanner Data</dc:title>
  <dc:creator>Page, Elina - REE-ERS, Washington, DC</dc:creator>
  <cp:lastModifiedBy>Page, Elina - REE-ERS, Washington, DC</cp:lastModifiedBy>
  <cp:revision>68</cp:revision>
  <dcterms:created xsi:type="dcterms:W3CDTF">2021-07-08T22:15:45Z</dcterms:created>
  <dcterms:modified xsi:type="dcterms:W3CDTF">2021-10-28T00:06:09Z</dcterms:modified>
</cp:coreProperties>
</file>