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8" r:id="rId6"/>
    <p:sldId id="264" r:id="rId7"/>
    <p:sldId id="259" r:id="rId8"/>
    <p:sldId id="263" r:id="rId9"/>
    <p:sldId id="265" r:id="rId10"/>
    <p:sldId id="267" r:id="rId11"/>
    <p:sldId id="269" r:id="rId12"/>
    <p:sldId id="270" r:id="rId13"/>
    <p:sldId id="271" r:id="rId14"/>
    <p:sldId id="261" r:id="rId15"/>
    <p:sldId id="272" r:id="rId16"/>
    <p:sldId id="262" r:id="rId17"/>
    <p:sldId id="273"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10/26/2021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DC5B-99F6-4C5C-847A-1DCFD1C8DE18}"/>
              </a:ext>
            </a:extLst>
          </p:cNvPr>
          <p:cNvSpPr>
            <a:spLocks noGrp="1"/>
          </p:cNvSpPr>
          <p:nvPr>
            <p:ph type="ctrTitle"/>
          </p:nvPr>
        </p:nvSpPr>
        <p:spPr/>
        <p:txBody>
          <a:bodyPr>
            <a:noAutofit/>
          </a:bodyPr>
          <a:lstStyle/>
          <a:p>
            <a:r>
              <a:rPr lang="en-US" sz="4400" dirty="0"/>
              <a:t>Measuring the Distributional Effects of Climate Change and Environmental Inequality with Linked Survey, Census and Administrative Data</a:t>
            </a:r>
          </a:p>
        </p:txBody>
      </p:sp>
      <p:sp>
        <p:nvSpPr>
          <p:cNvPr id="3" name="Subtitle 2">
            <a:extLst>
              <a:ext uri="{FF2B5EF4-FFF2-40B4-BE49-F238E27FC236}">
                <a16:creationId xmlns:a16="http://schemas.microsoft.com/office/drawing/2014/main" id="{94225A90-CB2F-45BE-8E02-4D1ED9E4020E}"/>
              </a:ext>
            </a:extLst>
          </p:cNvPr>
          <p:cNvSpPr>
            <a:spLocks noGrp="1"/>
          </p:cNvSpPr>
          <p:nvPr>
            <p:ph type="subTitle" idx="1"/>
          </p:nvPr>
        </p:nvSpPr>
        <p:spPr>
          <a:xfrm>
            <a:off x="1524000" y="3602037"/>
            <a:ext cx="9144000" cy="2941981"/>
          </a:xfrm>
        </p:spPr>
        <p:txBody>
          <a:bodyPr>
            <a:normAutofit/>
          </a:bodyPr>
          <a:lstStyle/>
          <a:p>
            <a:r>
              <a:rPr lang="en-US" dirty="0"/>
              <a:t>John Voorheis</a:t>
            </a:r>
          </a:p>
          <a:p>
            <a:r>
              <a:rPr lang="en-US" dirty="0"/>
              <a:t>U.S. Census Bureau</a:t>
            </a:r>
          </a:p>
          <a:p>
            <a:endParaRPr lang="en-US" dirty="0"/>
          </a:p>
          <a:p>
            <a:r>
              <a:rPr lang="en-US" dirty="0"/>
              <a:t>Federal Committee on Statistical Methodology Annual Conference</a:t>
            </a:r>
          </a:p>
          <a:p>
            <a:r>
              <a:rPr lang="en-US" dirty="0"/>
              <a:t>November 2, 2021</a:t>
            </a:r>
          </a:p>
        </p:txBody>
      </p:sp>
      <p:sp>
        <p:nvSpPr>
          <p:cNvPr id="4" name="Slide Number Placeholder 3">
            <a:extLst>
              <a:ext uri="{FF2B5EF4-FFF2-40B4-BE49-F238E27FC236}">
                <a16:creationId xmlns:a16="http://schemas.microsoft.com/office/drawing/2014/main" id="{C1EABC55-A0EC-43C2-80BC-5692F72B1C37}"/>
              </a:ext>
            </a:extLst>
          </p:cNvPr>
          <p:cNvSpPr>
            <a:spLocks noGrp="1"/>
          </p:cNvSpPr>
          <p:nvPr>
            <p:ph type="sldNum" sz="quarter" idx="12"/>
          </p:nvPr>
        </p:nvSpPr>
        <p:spPr/>
        <p:txBody>
          <a:bodyPr/>
          <a:lstStyle/>
          <a:p>
            <a:fld id="{FC63ECC8-719A-498E-B101-491B6A35558E}" type="slidenum">
              <a:rPr lang="en-US" smtClean="0"/>
              <a:t>1</a:t>
            </a:fld>
            <a:endParaRPr lang="en-US" dirty="0"/>
          </a:p>
        </p:txBody>
      </p:sp>
      <p:sp>
        <p:nvSpPr>
          <p:cNvPr id="5" name="TextBox 4">
            <a:extLst>
              <a:ext uri="{FF2B5EF4-FFF2-40B4-BE49-F238E27FC236}">
                <a16:creationId xmlns:a16="http://schemas.microsoft.com/office/drawing/2014/main" id="{984AD8D2-0A04-494C-A977-2FA0C356062F}"/>
              </a:ext>
            </a:extLst>
          </p:cNvPr>
          <p:cNvSpPr txBox="1"/>
          <p:nvPr/>
        </p:nvSpPr>
        <p:spPr>
          <a:xfrm>
            <a:off x="1837189" y="5980837"/>
            <a:ext cx="10275887" cy="877163"/>
          </a:xfrm>
          <a:prstGeom prst="rect">
            <a:avLst/>
          </a:prstGeom>
          <a:noFill/>
        </p:spPr>
        <p:txBody>
          <a:bodyPr wrap="square" rtlCol="0">
            <a:spAutoFit/>
          </a:bodyPr>
          <a:lstStyle/>
          <a:p>
            <a:r>
              <a:rPr lang="en-US" sz="1100" dirty="0"/>
              <a:t>This paper is released to inform interested parties of research and to encourage discussion. The views expressed are those of the authors and not necessarily those of the U.S. Census Bureau. All results have been reviewed to ensure that no confidential information is disclosed. DRB release authorization numbers CBDRB-FY19-CMS-7029, CBDRB-FY19-CMS-7227, CBDRB-FY19-CMS-7328, CBDRB-FY19-CMS-7735 and CBDRB-FY2021-CES010-023 </a:t>
            </a:r>
          </a:p>
          <a:p>
            <a:endParaRPr lang="en-US" dirty="0"/>
          </a:p>
        </p:txBody>
      </p:sp>
    </p:spTree>
    <p:extLst>
      <p:ext uri="{BB962C8B-B14F-4D97-AF65-F5344CB8AC3E}">
        <p14:creationId xmlns:p14="http://schemas.microsoft.com/office/powerpoint/2010/main" val="151043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FA54-6970-4868-8792-0A67F4E87A64}"/>
              </a:ext>
            </a:extLst>
          </p:cNvPr>
          <p:cNvSpPr>
            <a:spLocks noGrp="1"/>
          </p:cNvSpPr>
          <p:nvPr>
            <p:ph type="title"/>
          </p:nvPr>
        </p:nvSpPr>
        <p:spPr/>
        <p:txBody>
          <a:bodyPr/>
          <a:lstStyle/>
          <a:p>
            <a:r>
              <a:rPr lang="en-US" dirty="0"/>
              <a:t>Case Study: Hurricanes (</a:t>
            </a:r>
            <a:r>
              <a:rPr lang="en-US" dirty="0" err="1"/>
              <a:t>Colmer</a:t>
            </a:r>
            <a:r>
              <a:rPr lang="en-US" dirty="0"/>
              <a:t>, Voorheis </a:t>
            </a:r>
            <a:r>
              <a:rPr lang="en-US"/>
              <a:t>and Williams, </a:t>
            </a:r>
            <a:r>
              <a:rPr lang="en-US" dirty="0"/>
              <a:t>2021)</a:t>
            </a:r>
          </a:p>
        </p:txBody>
      </p:sp>
      <p:sp>
        <p:nvSpPr>
          <p:cNvPr id="3" name="Content Placeholder 2">
            <a:extLst>
              <a:ext uri="{FF2B5EF4-FFF2-40B4-BE49-F238E27FC236}">
                <a16:creationId xmlns:a16="http://schemas.microsoft.com/office/drawing/2014/main" id="{48B96CB3-F113-42BE-AFF8-149B7F2B2723}"/>
              </a:ext>
            </a:extLst>
          </p:cNvPr>
          <p:cNvSpPr>
            <a:spLocks noGrp="1"/>
          </p:cNvSpPr>
          <p:nvPr>
            <p:ph sz="half" idx="1"/>
          </p:nvPr>
        </p:nvSpPr>
        <p:spPr/>
        <p:txBody>
          <a:bodyPr>
            <a:normAutofit fontScale="92500"/>
          </a:bodyPr>
          <a:lstStyle/>
          <a:p>
            <a:r>
              <a:rPr lang="en-US" dirty="0"/>
              <a:t>On average, hurricanes have a large negative effect on earnings, but a smaller negative effect on total income</a:t>
            </a:r>
          </a:p>
          <a:p>
            <a:pPr lvl="1"/>
            <a:r>
              <a:rPr lang="en-US" dirty="0"/>
              <a:t>Suggests transfers and the social safety net partially offset losses</a:t>
            </a:r>
          </a:p>
          <a:p>
            <a:r>
              <a:rPr lang="en-US" dirty="0"/>
              <a:t>However, large disparities across the income distribution and between racial and ethnic groups</a:t>
            </a:r>
          </a:p>
          <a:p>
            <a:pPr lvl="1"/>
            <a:r>
              <a:rPr lang="en-US" dirty="0"/>
              <a:t>Black and Hispanic individuals see much larger losses in earnings at the bottom of the income distribution</a:t>
            </a:r>
          </a:p>
        </p:txBody>
      </p:sp>
      <p:sp>
        <p:nvSpPr>
          <p:cNvPr id="5" name="Slide Number Placeholder 4">
            <a:extLst>
              <a:ext uri="{FF2B5EF4-FFF2-40B4-BE49-F238E27FC236}">
                <a16:creationId xmlns:a16="http://schemas.microsoft.com/office/drawing/2014/main" id="{BDA1D47A-DE17-402A-985C-3989AB6B14F3}"/>
              </a:ext>
            </a:extLst>
          </p:cNvPr>
          <p:cNvSpPr>
            <a:spLocks noGrp="1"/>
          </p:cNvSpPr>
          <p:nvPr>
            <p:ph type="sldNum" sz="quarter" idx="12"/>
          </p:nvPr>
        </p:nvSpPr>
        <p:spPr/>
        <p:txBody>
          <a:bodyPr/>
          <a:lstStyle/>
          <a:p>
            <a:fld id="{FC63ECC8-719A-498E-B101-491B6A35558E}" type="slidenum">
              <a:rPr lang="en-US" smtClean="0"/>
              <a:t>10</a:t>
            </a:fld>
            <a:endParaRPr lang="en-US"/>
          </a:p>
        </p:txBody>
      </p:sp>
      <p:pic>
        <p:nvPicPr>
          <p:cNvPr id="9" name="Picture 8">
            <a:extLst>
              <a:ext uri="{FF2B5EF4-FFF2-40B4-BE49-F238E27FC236}">
                <a16:creationId xmlns:a16="http://schemas.microsoft.com/office/drawing/2014/main" id="{14B5E1E0-C891-44FB-BA6C-0B411F941FEA}"/>
              </a:ext>
            </a:extLst>
          </p:cNvPr>
          <p:cNvPicPr>
            <a:picLocks noChangeAspect="1"/>
          </p:cNvPicPr>
          <p:nvPr/>
        </p:nvPicPr>
        <p:blipFill>
          <a:blip r:embed="rId2"/>
          <a:stretch>
            <a:fillRect/>
          </a:stretch>
        </p:blipFill>
        <p:spPr>
          <a:xfrm>
            <a:off x="7334271" y="1206674"/>
            <a:ext cx="3815408" cy="2561942"/>
          </a:xfrm>
          <a:prstGeom prst="rect">
            <a:avLst/>
          </a:prstGeom>
        </p:spPr>
      </p:pic>
      <p:pic>
        <p:nvPicPr>
          <p:cNvPr id="11" name="Picture 10">
            <a:extLst>
              <a:ext uri="{FF2B5EF4-FFF2-40B4-BE49-F238E27FC236}">
                <a16:creationId xmlns:a16="http://schemas.microsoft.com/office/drawing/2014/main" id="{8F096650-86B0-4861-BF22-20CC5CF8A09A}"/>
              </a:ext>
            </a:extLst>
          </p:cNvPr>
          <p:cNvPicPr>
            <a:picLocks noChangeAspect="1"/>
          </p:cNvPicPr>
          <p:nvPr/>
        </p:nvPicPr>
        <p:blipFill>
          <a:blip r:embed="rId3"/>
          <a:stretch>
            <a:fillRect/>
          </a:stretch>
        </p:blipFill>
        <p:spPr>
          <a:xfrm>
            <a:off x="7334271" y="3632091"/>
            <a:ext cx="4112009" cy="2724259"/>
          </a:xfrm>
          <a:prstGeom prst="rect">
            <a:avLst/>
          </a:prstGeom>
        </p:spPr>
      </p:pic>
      <p:sp>
        <p:nvSpPr>
          <p:cNvPr id="7" name="TextBox 6">
            <a:extLst>
              <a:ext uri="{FF2B5EF4-FFF2-40B4-BE49-F238E27FC236}">
                <a16:creationId xmlns:a16="http://schemas.microsoft.com/office/drawing/2014/main" id="{F6A3A836-3D2C-4612-82EF-2DF69E9E2DC8}"/>
              </a:ext>
            </a:extLst>
          </p:cNvPr>
          <p:cNvSpPr txBox="1"/>
          <p:nvPr/>
        </p:nvSpPr>
        <p:spPr>
          <a:xfrm>
            <a:off x="3902459" y="6308209"/>
            <a:ext cx="6079741" cy="369332"/>
          </a:xfrm>
          <a:prstGeom prst="rect">
            <a:avLst/>
          </a:prstGeom>
          <a:noFill/>
        </p:spPr>
        <p:txBody>
          <a:bodyPr wrap="none" rtlCol="0">
            <a:spAutoFit/>
          </a:bodyPr>
          <a:lstStyle/>
          <a:p>
            <a:r>
              <a:rPr lang="en-US" dirty="0"/>
              <a:t>DRB release authorization number CBDRB-FY2021-CES010-023</a:t>
            </a:r>
          </a:p>
        </p:txBody>
      </p:sp>
    </p:spTree>
    <p:extLst>
      <p:ext uri="{BB962C8B-B14F-4D97-AF65-F5344CB8AC3E}">
        <p14:creationId xmlns:p14="http://schemas.microsoft.com/office/powerpoint/2010/main" val="341031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671E-0C39-4333-A059-6D90B9B23E63}"/>
              </a:ext>
            </a:extLst>
          </p:cNvPr>
          <p:cNvSpPr>
            <a:spLocks noGrp="1"/>
          </p:cNvSpPr>
          <p:nvPr>
            <p:ph type="title"/>
          </p:nvPr>
        </p:nvSpPr>
        <p:spPr/>
        <p:txBody>
          <a:bodyPr/>
          <a:lstStyle/>
          <a:p>
            <a:r>
              <a:rPr lang="en-US" dirty="0"/>
              <a:t>Moving Forward: Developing An Environmental Impacts Frame</a:t>
            </a:r>
          </a:p>
        </p:txBody>
      </p:sp>
      <p:sp>
        <p:nvSpPr>
          <p:cNvPr id="3" name="Content Placeholder 2">
            <a:extLst>
              <a:ext uri="{FF2B5EF4-FFF2-40B4-BE49-F238E27FC236}">
                <a16:creationId xmlns:a16="http://schemas.microsoft.com/office/drawing/2014/main" id="{588E037B-80C1-4060-83A7-208A35189FD5}"/>
              </a:ext>
            </a:extLst>
          </p:cNvPr>
          <p:cNvSpPr>
            <a:spLocks noGrp="1"/>
          </p:cNvSpPr>
          <p:nvPr>
            <p:ph idx="1"/>
          </p:nvPr>
        </p:nvSpPr>
        <p:spPr/>
        <p:txBody>
          <a:bodyPr/>
          <a:lstStyle/>
          <a:p>
            <a:r>
              <a:rPr lang="en-US" dirty="0"/>
              <a:t>Case studies show the value of using Census Bureau microdata to study environmental inequality and the impacts of climate change</a:t>
            </a:r>
          </a:p>
          <a:p>
            <a:r>
              <a:rPr lang="en-US" dirty="0"/>
              <a:t>However, work to this point has been conducted using ad hoc data linkages, which may not be easily extendable to the examination of other environmental hazards</a:t>
            </a:r>
          </a:p>
          <a:p>
            <a:r>
              <a:rPr lang="en-US" dirty="0"/>
              <a:t>Building a more structured data infrastructure for studying the relationship between the environment and people would facilitate future work and more timely results</a:t>
            </a:r>
          </a:p>
          <a:p>
            <a:r>
              <a:rPr lang="en-US" dirty="0"/>
              <a:t>Proposal: Develop an Environmental Impacts Frame (EIF)</a:t>
            </a:r>
          </a:p>
        </p:txBody>
      </p:sp>
      <p:sp>
        <p:nvSpPr>
          <p:cNvPr id="4" name="Slide Number Placeholder 3">
            <a:extLst>
              <a:ext uri="{FF2B5EF4-FFF2-40B4-BE49-F238E27FC236}">
                <a16:creationId xmlns:a16="http://schemas.microsoft.com/office/drawing/2014/main" id="{DDBD9586-2031-486F-86E9-42476CD919CB}"/>
              </a:ext>
            </a:extLst>
          </p:cNvPr>
          <p:cNvSpPr>
            <a:spLocks noGrp="1"/>
          </p:cNvSpPr>
          <p:nvPr>
            <p:ph type="sldNum" sz="quarter" idx="12"/>
          </p:nvPr>
        </p:nvSpPr>
        <p:spPr/>
        <p:txBody>
          <a:bodyPr/>
          <a:lstStyle/>
          <a:p>
            <a:fld id="{FC63ECC8-719A-498E-B101-491B6A35558E}" type="slidenum">
              <a:rPr lang="en-US" smtClean="0"/>
              <a:t>11</a:t>
            </a:fld>
            <a:endParaRPr lang="en-US"/>
          </a:p>
        </p:txBody>
      </p:sp>
    </p:spTree>
    <p:extLst>
      <p:ext uri="{BB962C8B-B14F-4D97-AF65-F5344CB8AC3E}">
        <p14:creationId xmlns:p14="http://schemas.microsoft.com/office/powerpoint/2010/main" val="315504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6749-88A2-4AB7-8728-D5E15BF1BE7C}"/>
              </a:ext>
            </a:extLst>
          </p:cNvPr>
          <p:cNvSpPr>
            <a:spLocks noGrp="1"/>
          </p:cNvSpPr>
          <p:nvPr>
            <p:ph type="title"/>
          </p:nvPr>
        </p:nvSpPr>
        <p:spPr/>
        <p:txBody>
          <a:bodyPr/>
          <a:lstStyle/>
          <a:p>
            <a:r>
              <a:rPr lang="en-US" dirty="0"/>
              <a:t>Moving Forward: Developing An EIF</a:t>
            </a:r>
          </a:p>
        </p:txBody>
      </p:sp>
      <p:sp>
        <p:nvSpPr>
          <p:cNvPr id="3" name="Content Placeholder 2">
            <a:extLst>
              <a:ext uri="{FF2B5EF4-FFF2-40B4-BE49-F238E27FC236}">
                <a16:creationId xmlns:a16="http://schemas.microsoft.com/office/drawing/2014/main" id="{CE23A0C7-FE9C-40EA-9D60-4344855082F2}"/>
              </a:ext>
            </a:extLst>
          </p:cNvPr>
          <p:cNvSpPr>
            <a:spLocks noGrp="1"/>
          </p:cNvSpPr>
          <p:nvPr>
            <p:ph idx="1"/>
          </p:nvPr>
        </p:nvSpPr>
        <p:spPr/>
        <p:txBody>
          <a:bodyPr/>
          <a:lstStyle/>
          <a:p>
            <a:r>
              <a:rPr lang="en-US" dirty="0"/>
              <a:t>Plan: build the EIF as a set of modules, which together can be used to answer a broad set of questions about the impact of climate change and environmental hazards</a:t>
            </a:r>
          </a:p>
          <a:p>
            <a:r>
              <a:rPr lang="en-US" dirty="0"/>
              <a:t>Key components:</a:t>
            </a:r>
          </a:p>
          <a:p>
            <a:pPr lvl="1"/>
            <a:r>
              <a:rPr lang="en-US" dirty="0"/>
              <a:t>Birth, death, basic demographics (</a:t>
            </a:r>
            <a:r>
              <a:rPr lang="en-US" dirty="0" err="1"/>
              <a:t>Numident</a:t>
            </a:r>
            <a:r>
              <a:rPr lang="en-US" dirty="0"/>
              <a:t>, Decennial Census, ACS)</a:t>
            </a:r>
          </a:p>
          <a:p>
            <a:pPr lvl="1"/>
            <a:r>
              <a:rPr lang="en-US" dirty="0"/>
              <a:t>Residential history information (IRS 1040s, other administrative records)</a:t>
            </a:r>
          </a:p>
          <a:p>
            <a:pPr lvl="1"/>
            <a:r>
              <a:rPr lang="en-US" dirty="0"/>
              <a:t>Income, labor market outcomes, family structure (IRS 1040s and W-2s)</a:t>
            </a:r>
          </a:p>
          <a:p>
            <a:pPr lvl="1"/>
            <a:r>
              <a:rPr lang="en-US" dirty="0"/>
              <a:t>Geospatial information on environmental hazards</a:t>
            </a:r>
          </a:p>
          <a:p>
            <a:r>
              <a:rPr lang="en-US" dirty="0"/>
              <a:t>Additionally, can update some information (residential locations) in close to real time</a:t>
            </a:r>
          </a:p>
        </p:txBody>
      </p:sp>
      <p:sp>
        <p:nvSpPr>
          <p:cNvPr id="4" name="Slide Number Placeholder 3">
            <a:extLst>
              <a:ext uri="{FF2B5EF4-FFF2-40B4-BE49-F238E27FC236}">
                <a16:creationId xmlns:a16="http://schemas.microsoft.com/office/drawing/2014/main" id="{3A6C4EC9-F331-4978-AF8D-A976194EEB48}"/>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157162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E8A6-4D51-46DD-A9F2-8D1219C1C989}"/>
              </a:ext>
            </a:extLst>
          </p:cNvPr>
          <p:cNvSpPr>
            <a:spLocks noGrp="1"/>
          </p:cNvSpPr>
          <p:nvPr>
            <p:ph type="title"/>
          </p:nvPr>
        </p:nvSpPr>
        <p:spPr/>
        <p:txBody>
          <a:bodyPr/>
          <a:lstStyle/>
          <a:p>
            <a:r>
              <a:rPr lang="en-US" dirty="0"/>
              <a:t>Moving Forward: Climate Impacts and Demographics</a:t>
            </a:r>
          </a:p>
        </p:txBody>
      </p:sp>
      <p:sp>
        <p:nvSpPr>
          <p:cNvPr id="3" name="Content Placeholder 2">
            <a:extLst>
              <a:ext uri="{FF2B5EF4-FFF2-40B4-BE49-F238E27FC236}">
                <a16:creationId xmlns:a16="http://schemas.microsoft.com/office/drawing/2014/main" id="{4C95852C-27E3-49B8-B561-CDB2D2AED0C0}"/>
              </a:ext>
            </a:extLst>
          </p:cNvPr>
          <p:cNvSpPr>
            <a:spLocks noGrp="1"/>
          </p:cNvSpPr>
          <p:nvPr>
            <p:ph idx="1"/>
          </p:nvPr>
        </p:nvSpPr>
        <p:spPr/>
        <p:txBody>
          <a:bodyPr>
            <a:normAutofit fontScale="92500" lnSpcReduction="10000"/>
          </a:bodyPr>
          <a:lstStyle/>
          <a:p>
            <a:r>
              <a:rPr lang="en-US" dirty="0"/>
              <a:t>Two uses for the EIF, once we’ve built a prototype:</a:t>
            </a:r>
          </a:p>
          <a:p>
            <a:pPr lvl="1"/>
            <a:r>
              <a:rPr lang="en-US" dirty="0"/>
              <a:t>Research on the causes and consequences of environmental inequality</a:t>
            </a:r>
          </a:p>
          <a:p>
            <a:pPr lvl="1"/>
            <a:r>
              <a:rPr lang="en-US" dirty="0"/>
              <a:t>New experimental aggregate statistics</a:t>
            </a:r>
          </a:p>
          <a:p>
            <a:r>
              <a:rPr lang="en-US" dirty="0"/>
              <a:t>Our first prototype will focus on the demographics of exposure to wildfire-related smoke</a:t>
            </a:r>
          </a:p>
          <a:p>
            <a:pPr lvl="1"/>
            <a:r>
              <a:rPr lang="en-US" dirty="0"/>
              <a:t>Will we be able to produce estimates of demographics of those exposed in close to real time?</a:t>
            </a:r>
          </a:p>
          <a:p>
            <a:r>
              <a:rPr lang="en-US" dirty="0"/>
              <a:t>Eventually, we plan to produce data products on the distribution of other potential impacts of climate change </a:t>
            </a:r>
          </a:p>
          <a:p>
            <a:pPr lvl="1"/>
            <a:r>
              <a:rPr lang="en-US" dirty="0"/>
              <a:t>Extreme heat</a:t>
            </a:r>
          </a:p>
          <a:p>
            <a:pPr lvl="1"/>
            <a:r>
              <a:rPr lang="en-US" dirty="0"/>
              <a:t>Flood risk</a:t>
            </a:r>
          </a:p>
          <a:p>
            <a:pPr lvl="1"/>
            <a:r>
              <a:rPr lang="en-US" dirty="0"/>
              <a:t>Sea level rise</a:t>
            </a:r>
          </a:p>
        </p:txBody>
      </p:sp>
      <p:sp>
        <p:nvSpPr>
          <p:cNvPr id="4" name="Slide Number Placeholder 3">
            <a:extLst>
              <a:ext uri="{FF2B5EF4-FFF2-40B4-BE49-F238E27FC236}">
                <a16:creationId xmlns:a16="http://schemas.microsoft.com/office/drawing/2014/main" id="{61C84FA5-985B-4A80-9A4B-788B75FB2796}"/>
              </a:ext>
            </a:extLst>
          </p:cNvPr>
          <p:cNvSpPr>
            <a:spLocks noGrp="1"/>
          </p:cNvSpPr>
          <p:nvPr>
            <p:ph type="sldNum" sz="quarter" idx="12"/>
          </p:nvPr>
        </p:nvSpPr>
        <p:spPr/>
        <p:txBody>
          <a:bodyPr/>
          <a:lstStyle/>
          <a:p>
            <a:fld id="{FC63ECC8-719A-498E-B101-491B6A35558E}" type="slidenum">
              <a:rPr lang="en-US" smtClean="0"/>
              <a:t>13</a:t>
            </a:fld>
            <a:endParaRPr lang="en-US"/>
          </a:p>
        </p:txBody>
      </p:sp>
    </p:spTree>
    <p:extLst>
      <p:ext uri="{BB962C8B-B14F-4D97-AF65-F5344CB8AC3E}">
        <p14:creationId xmlns:p14="http://schemas.microsoft.com/office/powerpoint/2010/main" val="342463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DE02-2C3F-40F8-9B70-021780DB11D3}"/>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EF7BB5DC-079F-4A8B-861B-A585D5208B64}"/>
              </a:ext>
            </a:extLst>
          </p:cNvPr>
          <p:cNvSpPr>
            <a:spLocks noGrp="1"/>
          </p:cNvSpPr>
          <p:nvPr>
            <p:ph idx="1"/>
          </p:nvPr>
        </p:nvSpPr>
        <p:spPr/>
        <p:txBody>
          <a:bodyPr/>
          <a:lstStyle/>
          <a:p>
            <a:r>
              <a:rPr lang="en-US" dirty="0"/>
              <a:t>John Voorheis</a:t>
            </a:r>
          </a:p>
          <a:p>
            <a:r>
              <a:rPr lang="en-US" dirty="0"/>
              <a:t>john.l.voorheis@census.gov</a:t>
            </a:r>
          </a:p>
        </p:txBody>
      </p:sp>
      <p:sp>
        <p:nvSpPr>
          <p:cNvPr id="4" name="Slide Number Placeholder 3">
            <a:extLst>
              <a:ext uri="{FF2B5EF4-FFF2-40B4-BE49-F238E27FC236}">
                <a16:creationId xmlns:a16="http://schemas.microsoft.com/office/drawing/2014/main" id="{DBC285A2-FE97-4BFD-AE79-A559E077FA38}"/>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268964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B1C8-9567-4A7B-ACD9-51849BDAA59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8D45412-B1F2-4FFC-A70A-BEF880DBA486}"/>
              </a:ext>
            </a:extLst>
          </p:cNvPr>
          <p:cNvSpPr>
            <a:spLocks noGrp="1"/>
          </p:cNvSpPr>
          <p:nvPr>
            <p:ph idx="1"/>
          </p:nvPr>
        </p:nvSpPr>
        <p:spPr/>
        <p:txBody>
          <a:bodyPr>
            <a:normAutofit fontScale="92500"/>
          </a:bodyPr>
          <a:lstStyle/>
          <a:p>
            <a:r>
              <a:rPr lang="en-US" dirty="0"/>
              <a:t>Climate change – driven by greenhouse gas emissions – is already impacting individuals, households and firms, and these impacts are projected to increase over the next decades</a:t>
            </a:r>
          </a:p>
          <a:p>
            <a:pPr lvl="1"/>
            <a:r>
              <a:rPr lang="en-US" dirty="0"/>
              <a:t>Ex. Drought-driven forest fires and smoke, flooding, increasingly strong hurricanes, extreme heat</a:t>
            </a:r>
          </a:p>
          <a:p>
            <a:r>
              <a:rPr lang="en-US" dirty="0"/>
              <a:t>The distribution of these climate impacts – and other environmental hazards – is not equally shared across the population</a:t>
            </a:r>
          </a:p>
          <a:p>
            <a:pPr lvl="1"/>
            <a:r>
              <a:rPr lang="en-US" dirty="0"/>
              <a:t>Non-white and lower income individuals are exposed to higher levels of pollution </a:t>
            </a:r>
          </a:p>
          <a:p>
            <a:r>
              <a:rPr lang="en-US" dirty="0"/>
              <a:t>Exposure to environmental hazards has negative impacts</a:t>
            </a:r>
          </a:p>
          <a:p>
            <a:pPr lvl="1"/>
            <a:r>
              <a:rPr lang="en-US" dirty="0"/>
              <a:t>Short term effects: health impacts, unemployment, earnings losses</a:t>
            </a:r>
          </a:p>
          <a:p>
            <a:pPr lvl="1"/>
            <a:r>
              <a:rPr lang="en-US" dirty="0"/>
              <a:t>Longer term effects: lower educational attainment, lower permanent earnings, death</a:t>
            </a:r>
          </a:p>
        </p:txBody>
      </p:sp>
      <p:sp>
        <p:nvSpPr>
          <p:cNvPr id="4" name="Slide Number Placeholder 3">
            <a:extLst>
              <a:ext uri="{FF2B5EF4-FFF2-40B4-BE49-F238E27FC236}">
                <a16:creationId xmlns:a16="http://schemas.microsoft.com/office/drawing/2014/main" id="{3A81F313-CB34-41C8-B40E-07E8C1C2AF9C}"/>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2350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2CEE-3149-4715-AD60-C3D1AC4CF739}"/>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A4E0F12F-E13A-4830-91FB-44BDD0C83F41}"/>
              </a:ext>
            </a:extLst>
          </p:cNvPr>
          <p:cNvSpPr>
            <a:spLocks noGrp="1"/>
          </p:cNvSpPr>
          <p:nvPr>
            <p:ph idx="1"/>
          </p:nvPr>
        </p:nvSpPr>
        <p:spPr/>
        <p:txBody>
          <a:bodyPr>
            <a:normAutofit/>
          </a:bodyPr>
          <a:lstStyle/>
          <a:p>
            <a:r>
              <a:rPr lang="en-US" dirty="0"/>
              <a:t>Understanding exposure to and the impacts of climate change have become increasingly salient in the last few years</a:t>
            </a:r>
          </a:p>
          <a:p>
            <a:r>
              <a:rPr lang="en-US" dirty="0"/>
              <a:t>Within the federal government, there has been a flurry of activity around these issues, especially in the last year, especially as it is related to recent executive orders (e.g. EO 13990, EO 14008)</a:t>
            </a:r>
          </a:p>
          <a:p>
            <a:r>
              <a:rPr lang="en-US" dirty="0"/>
              <a:t>What role might the Census Bureau play in these activities? </a:t>
            </a:r>
            <a:endParaRPr lang="en-US" dirty="0">
              <a:solidFill>
                <a:srgbClr val="FF0000"/>
              </a:solidFill>
            </a:endParaRPr>
          </a:p>
          <a:p>
            <a:pPr lvl="1"/>
            <a:r>
              <a:rPr lang="en-US" dirty="0"/>
              <a:t>Leveraging data on people, households and firms to improve our understanding </a:t>
            </a:r>
            <a:r>
              <a:rPr lang="en-US" i="1" dirty="0"/>
              <a:t>who</a:t>
            </a:r>
            <a:r>
              <a:rPr lang="en-US" dirty="0"/>
              <a:t> is exposed to environmental hazards, and the </a:t>
            </a:r>
            <a:r>
              <a:rPr lang="en-US" i="1" dirty="0"/>
              <a:t>impacts</a:t>
            </a:r>
            <a:r>
              <a:rPr lang="en-US" dirty="0"/>
              <a:t> of these exposures</a:t>
            </a:r>
          </a:p>
        </p:txBody>
      </p:sp>
      <p:sp>
        <p:nvSpPr>
          <p:cNvPr id="4" name="Slide Number Placeholder 3">
            <a:extLst>
              <a:ext uri="{FF2B5EF4-FFF2-40B4-BE49-F238E27FC236}">
                <a16:creationId xmlns:a16="http://schemas.microsoft.com/office/drawing/2014/main" id="{7A7A7017-71E1-4E2F-BF80-A21443CF3352}"/>
              </a:ext>
            </a:extLst>
          </p:cNvPr>
          <p:cNvSpPr>
            <a:spLocks noGrp="1"/>
          </p:cNvSpPr>
          <p:nvPr>
            <p:ph type="sldNum" sz="quarter" idx="12"/>
          </p:nvPr>
        </p:nvSpPr>
        <p:spPr/>
        <p:txBody>
          <a:bodyPr/>
          <a:lstStyle/>
          <a:p>
            <a:fld id="{FC63ECC8-719A-498E-B101-491B6A35558E}" type="slidenum">
              <a:rPr lang="en-US" smtClean="0"/>
              <a:t>3</a:t>
            </a:fld>
            <a:endParaRPr lang="en-US"/>
          </a:p>
        </p:txBody>
      </p:sp>
    </p:spTree>
    <p:extLst>
      <p:ext uri="{BB962C8B-B14F-4D97-AF65-F5344CB8AC3E}">
        <p14:creationId xmlns:p14="http://schemas.microsoft.com/office/powerpoint/2010/main" val="261915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50F5-5526-4782-8EDB-AF8A28DB2B65}"/>
              </a:ext>
            </a:extLst>
          </p:cNvPr>
          <p:cNvSpPr>
            <a:spLocks noGrp="1"/>
          </p:cNvSpPr>
          <p:nvPr>
            <p:ph type="title"/>
          </p:nvPr>
        </p:nvSpPr>
        <p:spPr/>
        <p:txBody>
          <a:bodyPr/>
          <a:lstStyle/>
          <a:p>
            <a:r>
              <a:rPr lang="en-US" dirty="0"/>
              <a:t>Moving from Aggregate data to Microdata</a:t>
            </a:r>
          </a:p>
        </p:txBody>
      </p:sp>
      <p:sp>
        <p:nvSpPr>
          <p:cNvPr id="3" name="Content Placeholder 2">
            <a:extLst>
              <a:ext uri="{FF2B5EF4-FFF2-40B4-BE49-F238E27FC236}">
                <a16:creationId xmlns:a16="http://schemas.microsoft.com/office/drawing/2014/main" id="{2E0D378B-B062-40E6-98FD-7663B8DF6F21}"/>
              </a:ext>
            </a:extLst>
          </p:cNvPr>
          <p:cNvSpPr>
            <a:spLocks noGrp="1"/>
          </p:cNvSpPr>
          <p:nvPr>
            <p:ph idx="1"/>
          </p:nvPr>
        </p:nvSpPr>
        <p:spPr/>
        <p:txBody>
          <a:bodyPr>
            <a:normAutofit lnSpcReduction="10000"/>
          </a:bodyPr>
          <a:lstStyle/>
          <a:p>
            <a:r>
              <a:rPr lang="en-US" dirty="0"/>
              <a:t>Most of our understanding of patterns in environmental inequality are derived from studies using aggregate demographic data</a:t>
            </a:r>
          </a:p>
          <a:p>
            <a:pPr lvl="1"/>
            <a:r>
              <a:rPr lang="en-US" dirty="0"/>
              <a:t>For instance, tabular tract level demographic data from the Decennial Census or the American Community Survey</a:t>
            </a:r>
          </a:p>
          <a:p>
            <a:r>
              <a:rPr lang="en-US" dirty="0"/>
              <a:t>Using aggregate data has some drawbacks:</a:t>
            </a:r>
          </a:p>
          <a:p>
            <a:pPr lvl="1"/>
            <a:r>
              <a:rPr lang="en-US" dirty="0"/>
              <a:t>It necessitates a focus on communities vs. people, while flattening the dynamics of neighborhood change</a:t>
            </a:r>
          </a:p>
          <a:p>
            <a:pPr lvl="1"/>
            <a:r>
              <a:rPr lang="en-US" dirty="0"/>
              <a:t>It usually does not allow for intersectional analysis</a:t>
            </a:r>
          </a:p>
          <a:p>
            <a:pPr lvl="1"/>
            <a:r>
              <a:rPr lang="en-US" dirty="0"/>
              <a:t>It complicates measurement of cumulative hazards (across hazards and over time)</a:t>
            </a:r>
          </a:p>
          <a:p>
            <a:r>
              <a:rPr lang="en-US" dirty="0"/>
              <a:t>Can confidential microdata alleviate some of these constraints?</a:t>
            </a:r>
          </a:p>
        </p:txBody>
      </p:sp>
      <p:sp>
        <p:nvSpPr>
          <p:cNvPr id="4" name="Slide Number Placeholder 3">
            <a:extLst>
              <a:ext uri="{FF2B5EF4-FFF2-40B4-BE49-F238E27FC236}">
                <a16:creationId xmlns:a16="http://schemas.microsoft.com/office/drawing/2014/main" id="{CBEC861A-B5E8-4936-A158-577EE808B1A6}"/>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427354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EE5B-9B5A-4E80-81CA-03A8AA36811B}"/>
              </a:ext>
            </a:extLst>
          </p:cNvPr>
          <p:cNvSpPr>
            <a:spLocks noGrp="1"/>
          </p:cNvSpPr>
          <p:nvPr>
            <p:ph type="title"/>
          </p:nvPr>
        </p:nvSpPr>
        <p:spPr/>
        <p:txBody>
          <a:bodyPr>
            <a:normAutofit/>
          </a:bodyPr>
          <a:lstStyle/>
          <a:p>
            <a:r>
              <a:rPr lang="en-US" dirty="0"/>
              <a:t>Using Microdata to Study The Impacts of Climate Change</a:t>
            </a:r>
          </a:p>
        </p:txBody>
      </p:sp>
      <p:sp>
        <p:nvSpPr>
          <p:cNvPr id="3" name="Content Placeholder 2">
            <a:extLst>
              <a:ext uri="{FF2B5EF4-FFF2-40B4-BE49-F238E27FC236}">
                <a16:creationId xmlns:a16="http://schemas.microsoft.com/office/drawing/2014/main" id="{00143680-1BB0-4EA0-8B6A-A075370B58C6}"/>
              </a:ext>
            </a:extLst>
          </p:cNvPr>
          <p:cNvSpPr>
            <a:spLocks noGrp="1"/>
          </p:cNvSpPr>
          <p:nvPr>
            <p:ph idx="1"/>
          </p:nvPr>
        </p:nvSpPr>
        <p:spPr/>
        <p:txBody>
          <a:bodyPr/>
          <a:lstStyle/>
          <a:p>
            <a:r>
              <a:rPr lang="en-US" dirty="0"/>
              <a:t>Confidential microdata at the US Census Bureau has promise for expanding our understanding of the distribution of environmental hazards</a:t>
            </a:r>
          </a:p>
          <a:p>
            <a:r>
              <a:rPr lang="en-US" dirty="0"/>
              <a:t>The Census Bureau’s Data Linkage Infrastructure allows researchers to link individuals across datasets and over time</a:t>
            </a:r>
          </a:p>
          <a:p>
            <a:pPr lvl="1"/>
            <a:r>
              <a:rPr lang="en-US" dirty="0"/>
              <a:t>This allows us to measure individual exposure to hazards across time as individuals move</a:t>
            </a:r>
          </a:p>
          <a:p>
            <a:pPr lvl="1"/>
            <a:r>
              <a:rPr lang="en-US" dirty="0"/>
              <a:t>It also allows us to attach a rich set of characteristics, including demographic information, as well as socioeconomic circumstances, housing characteristics and participation in social programs</a:t>
            </a:r>
          </a:p>
        </p:txBody>
      </p:sp>
      <p:sp>
        <p:nvSpPr>
          <p:cNvPr id="4" name="Slide Number Placeholder 3">
            <a:extLst>
              <a:ext uri="{FF2B5EF4-FFF2-40B4-BE49-F238E27FC236}">
                <a16:creationId xmlns:a16="http://schemas.microsoft.com/office/drawing/2014/main" id="{6740A833-24B1-4187-942A-717747F9B23A}"/>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74510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6914-235F-4C11-A531-6B76D342EA86}"/>
              </a:ext>
            </a:extLst>
          </p:cNvPr>
          <p:cNvSpPr>
            <a:spLocks noGrp="1"/>
          </p:cNvSpPr>
          <p:nvPr>
            <p:ph type="title"/>
          </p:nvPr>
        </p:nvSpPr>
        <p:spPr/>
        <p:txBody>
          <a:bodyPr/>
          <a:lstStyle/>
          <a:p>
            <a:r>
              <a:rPr lang="en-US" dirty="0"/>
              <a:t>(Environmental) Inequality of What</a:t>
            </a:r>
          </a:p>
        </p:txBody>
      </p:sp>
      <p:sp>
        <p:nvSpPr>
          <p:cNvPr id="3" name="Content Placeholder 2">
            <a:extLst>
              <a:ext uri="{FF2B5EF4-FFF2-40B4-BE49-F238E27FC236}">
                <a16:creationId xmlns:a16="http://schemas.microsoft.com/office/drawing/2014/main" id="{C9425A49-D565-4855-BAC4-63A6F22B8114}"/>
              </a:ext>
            </a:extLst>
          </p:cNvPr>
          <p:cNvSpPr>
            <a:spLocks noGrp="1"/>
          </p:cNvSpPr>
          <p:nvPr>
            <p:ph idx="1"/>
          </p:nvPr>
        </p:nvSpPr>
        <p:spPr/>
        <p:txBody>
          <a:bodyPr/>
          <a:lstStyle/>
          <a:p>
            <a:r>
              <a:rPr lang="en-US" dirty="0"/>
              <a:t>Using microdata, we can examine two types of environmental inequality</a:t>
            </a:r>
          </a:p>
          <a:p>
            <a:r>
              <a:rPr lang="en-US" dirty="0"/>
              <a:t>Inequality in exposure to environmental hazards – who is exposed?</a:t>
            </a:r>
          </a:p>
          <a:p>
            <a:r>
              <a:rPr lang="en-US" dirty="0"/>
              <a:t>Inequality in the effects of exposure – among people exposed, what are the distribution of outcomes?</a:t>
            </a:r>
          </a:p>
          <a:p>
            <a:r>
              <a:rPr lang="en-US" dirty="0"/>
              <a:t>Two case studies:</a:t>
            </a:r>
          </a:p>
          <a:p>
            <a:pPr lvl="1"/>
            <a:r>
              <a:rPr lang="en-US" dirty="0"/>
              <a:t>What Caused Racial Disparities in PM2.5 to Fall?</a:t>
            </a:r>
          </a:p>
          <a:p>
            <a:pPr lvl="1"/>
            <a:r>
              <a:rPr lang="en-US" dirty="0"/>
              <a:t>The Unequal Effects of Hurricanes in the United States</a:t>
            </a:r>
          </a:p>
        </p:txBody>
      </p:sp>
      <p:sp>
        <p:nvSpPr>
          <p:cNvPr id="4" name="Slide Number Placeholder 3">
            <a:extLst>
              <a:ext uri="{FF2B5EF4-FFF2-40B4-BE49-F238E27FC236}">
                <a16:creationId xmlns:a16="http://schemas.microsoft.com/office/drawing/2014/main" id="{2628C3EB-4A10-4D1B-A862-6E4ECFE43118}"/>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67962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0AC3-3AA2-4D5F-B3E7-E538854CD6FC}"/>
              </a:ext>
            </a:extLst>
          </p:cNvPr>
          <p:cNvSpPr>
            <a:spLocks noGrp="1"/>
          </p:cNvSpPr>
          <p:nvPr>
            <p:ph type="title"/>
          </p:nvPr>
        </p:nvSpPr>
        <p:spPr/>
        <p:txBody>
          <a:bodyPr/>
          <a:lstStyle/>
          <a:p>
            <a:r>
              <a:rPr lang="en-US" dirty="0"/>
              <a:t>Case Study: Air Pollution (Currie, Voorheis and Walker, 2021)</a:t>
            </a:r>
          </a:p>
        </p:txBody>
      </p:sp>
      <p:sp>
        <p:nvSpPr>
          <p:cNvPr id="3" name="Content Placeholder 2">
            <a:extLst>
              <a:ext uri="{FF2B5EF4-FFF2-40B4-BE49-F238E27FC236}">
                <a16:creationId xmlns:a16="http://schemas.microsoft.com/office/drawing/2014/main" id="{7BC36808-A62B-409B-B08A-012DB215BE6D}"/>
              </a:ext>
            </a:extLst>
          </p:cNvPr>
          <p:cNvSpPr>
            <a:spLocks noGrp="1"/>
          </p:cNvSpPr>
          <p:nvPr>
            <p:ph sz="half" idx="1"/>
          </p:nvPr>
        </p:nvSpPr>
        <p:spPr/>
        <p:txBody>
          <a:bodyPr/>
          <a:lstStyle/>
          <a:p>
            <a:r>
              <a:rPr lang="en-US" dirty="0"/>
              <a:t>Study links satellite derived data on fine particulate matter exposure linked to the American Community Survey and Decennial Census  </a:t>
            </a:r>
          </a:p>
          <a:p>
            <a:r>
              <a:rPr lang="en-US" dirty="0"/>
              <a:t>Between 2000 and 2015, Black-White PM2.5 exposure fell by about half</a:t>
            </a:r>
          </a:p>
          <a:p>
            <a:r>
              <a:rPr lang="en-US" dirty="0"/>
              <a:t>What caused this decline?</a:t>
            </a:r>
          </a:p>
        </p:txBody>
      </p:sp>
      <p:pic>
        <p:nvPicPr>
          <p:cNvPr id="7" name="Content Placeholder 6">
            <a:extLst>
              <a:ext uri="{FF2B5EF4-FFF2-40B4-BE49-F238E27FC236}">
                <a16:creationId xmlns:a16="http://schemas.microsoft.com/office/drawing/2014/main" id="{EEF95AF6-30AC-4F54-8D16-42618EF35398}"/>
              </a:ext>
            </a:extLst>
          </p:cNvPr>
          <p:cNvPicPr>
            <a:picLocks noGrp="1" noChangeAspect="1"/>
          </p:cNvPicPr>
          <p:nvPr>
            <p:ph sz="half" idx="2"/>
          </p:nvPr>
        </p:nvPicPr>
        <p:blipFill>
          <a:blip r:embed="rId2"/>
          <a:stretch>
            <a:fillRect/>
          </a:stretch>
        </p:blipFill>
        <p:spPr>
          <a:xfrm>
            <a:off x="6172200" y="2176976"/>
            <a:ext cx="5181600" cy="3648635"/>
          </a:xfrm>
        </p:spPr>
      </p:pic>
      <p:sp>
        <p:nvSpPr>
          <p:cNvPr id="5" name="Slide Number Placeholder 4">
            <a:extLst>
              <a:ext uri="{FF2B5EF4-FFF2-40B4-BE49-F238E27FC236}">
                <a16:creationId xmlns:a16="http://schemas.microsoft.com/office/drawing/2014/main" id="{20E2E18B-2D7D-4136-B8B8-2358E10AF3AA}"/>
              </a:ext>
            </a:extLst>
          </p:cNvPr>
          <p:cNvSpPr>
            <a:spLocks noGrp="1"/>
          </p:cNvSpPr>
          <p:nvPr>
            <p:ph type="sldNum" sz="quarter" idx="12"/>
          </p:nvPr>
        </p:nvSpPr>
        <p:spPr/>
        <p:txBody>
          <a:bodyPr/>
          <a:lstStyle/>
          <a:p>
            <a:fld id="{FC63ECC8-719A-498E-B101-491B6A35558E}" type="slidenum">
              <a:rPr lang="en-US" smtClean="0"/>
              <a:t>7</a:t>
            </a:fld>
            <a:endParaRPr lang="en-US"/>
          </a:p>
        </p:txBody>
      </p:sp>
      <p:sp>
        <p:nvSpPr>
          <p:cNvPr id="4" name="TextBox 3">
            <a:extLst>
              <a:ext uri="{FF2B5EF4-FFF2-40B4-BE49-F238E27FC236}">
                <a16:creationId xmlns:a16="http://schemas.microsoft.com/office/drawing/2014/main" id="{76C6802D-1E30-47F9-A7CD-E9F581FBD7B6}"/>
              </a:ext>
            </a:extLst>
          </p:cNvPr>
          <p:cNvSpPr txBox="1"/>
          <p:nvPr/>
        </p:nvSpPr>
        <p:spPr>
          <a:xfrm>
            <a:off x="1995881" y="5763077"/>
            <a:ext cx="9203108" cy="646331"/>
          </a:xfrm>
          <a:prstGeom prst="rect">
            <a:avLst/>
          </a:prstGeom>
          <a:noFill/>
        </p:spPr>
        <p:txBody>
          <a:bodyPr wrap="square" rtlCol="0">
            <a:spAutoFit/>
          </a:bodyPr>
          <a:lstStyle/>
          <a:p>
            <a:r>
              <a:rPr lang="en-US" dirty="0"/>
              <a:t>DRB release authorization numbers CBDRB-FY19-CMS-7029, CBDRB-FY19-CMS-7227, CBDRB-FY19- CMS-7328 and CBDRB-FY19-CMS-7735</a:t>
            </a:r>
          </a:p>
        </p:txBody>
      </p:sp>
    </p:spTree>
    <p:extLst>
      <p:ext uri="{BB962C8B-B14F-4D97-AF65-F5344CB8AC3E}">
        <p14:creationId xmlns:p14="http://schemas.microsoft.com/office/powerpoint/2010/main" val="152576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6580-C2AE-4630-ADA3-4ED58DE6DEB6}"/>
              </a:ext>
            </a:extLst>
          </p:cNvPr>
          <p:cNvSpPr>
            <a:spLocks noGrp="1"/>
          </p:cNvSpPr>
          <p:nvPr>
            <p:ph type="title"/>
          </p:nvPr>
        </p:nvSpPr>
        <p:spPr/>
        <p:txBody>
          <a:bodyPr/>
          <a:lstStyle/>
          <a:p>
            <a:r>
              <a:rPr lang="en-US" dirty="0"/>
              <a:t>Case Study: Air Pollution (Currie, Voorheis and Walker, 2021)</a:t>
            </a:r>
          </a:p>
        </p:txBody>
      </p:sp>
      <p:sp>
        <p:nvSpPr>
          <p:cNvPr id="3" name="Content Placeholder 2">
            <a:extLst>
              <a:ext uri="{FF2B5EF4-FFF2-40B4-BE49-F238E27FC236}">
                <a16:creationId xmlns:a16="http://schemas.microsoft.com/office/drawing/2014/main" id="{E2FC1643-828F-4CAD-B958-7CED29BC6799}"/>
              </a:ext>
            </a:extLst>
          </p:cNvPr>
          <p:cNvSpPr>
            <a:spLocks noGrp="1"/>
          </p:cNvSpPr>
          <p:nvPr>
            <p:ph sz="half" idx="1"/>
          </p:nvPr>
        </p:nvSpPr>
        <p:spPr/>
        <p:txBody>
          <a:bodyPr>
            <a:normAutofit lnSpcReduction="10000"/>
          </a:bodyPr>
          <a:lstStyle/>
          <a:p>
            <a:r>
              <a:rPr lang="en-US" dirty="0"/>
              <a:t>In the middle of this period, new air quality standards came into effect for PM2.5</a:t>
            </a:r>
          </a:p>
          <a:p>
            <a:r>
              <a:rPr lang="en-US" dirty="0"/>
              <a:t>These standards disproportionately affected communities which were disproportionately Black</a:t>
            </a:r>
          </a:p>
          <a:p>
            <a:r>
              <a:rPr lang="en-US" dirty="0"/>
              <a:t>Counterfactual exercises suggest that about 60% of the reduction in Black-white disparities was due to these standards</a:t>
            </a:r>
          </a:p>
        </p:txBody>
      </p:sp>
      <p:sp>
        <p:nvSpPr>
          <p:cNvPr id="5" name="Slide Number Placeholder 4">
            <a:extLst>
              <a:ext uri="{FF2B5EF4-FFF2-40B4-BE49-F238E27FC236}">
                <a16:creationId xmlns:a16="http://schemas.microsoft.com/office/drawing/2014/main" id="{2BB96839-7973-40DF-BE70-DC0E7CF4117D}"/>
              </a:ext>
            </a:extLst>
          </p:cNvPr>
          <p:cNvSpPr>
            <a:spLocks noGrp="1"/>
          </p:cNvSpPr>
          <p:nvPr>
            <p:ph type="sldNum" sz="quarter" idx="12"/>
          </p:nvPr>
        </p:nvSpPr>
        <p:spPr/>
        <p:txBody>
          <a:bodyPr/>
          <a:lstStyle/>
          <a:p>
            <a:fld id="{FC63ECC8-719A-498E-B101-491B6A35558E}" type="slidenum">
              <a:rPr lang="en-US" smtClean="0"/>
              <a:t>8</a:t>
            </a:fld>
            <a:endParaRPr lang="en-US"/>
          </a:p>
        </p:txBody>
      </p:sp>
      <p:pic>
        <p:nvPicPr>
          <p:cNvPr id="7" name="Picture 6">
            <a:extLst>
              <a:ext uri="{FF2B5EF4-FFF2-40B4-BE49-F238E27FC236}">
                <a16:creationId xmlns:a16="http://schemas.microsoft.com/office/drawing/2014/main" id="{FBB6FD8E-CF17-4F41-9589-D32219489FF2}"/>
              </a:ext>
            </a:extLst>
          </p:cNvPr>
          <p:cNvPicPr>
            <a:picLocks noChangeAspect="1"/>
          </p:cNvPicPr>
          <p:nvPr/>
        </p:nvPicPr>
        <p:blipFill>
          <a:blip r:embed="rId2"/>
          <a:stretch>
            <a:fillRect/>
          </a:stretch>
        </p:blipFill>
        <p:spPr>
          <a:xfrm>
            <a:off x="6871809" y="3742512"/>
            <a:ext cx="4756441" cy="2434451"/>
          </a:xfrm>
          <a:prstGeom prst="rect">
            <a:avLst/>
          </a:prstGeom>
        </p:spPr>
      </p:pic>
      <p:pic>
        <p:nvPicPr>
          <p:cNvPr id="9" name="Picture 8">
            <a:extLst>
              <a:ext uri="{FF2B5EF4-FFF2-40B4-BE49-F238E27FC236}">
                <a16:creationId xmlns:a16="http://schemas.microsoft.com/office/drawing/2014/main" id="{0392E1DD-5E71-4262-8A78-9378D32390BC}"/>
              </a:ext>
            </a:extLst>
          </p:cNvPr>
          <p:cNvPicPr>
            <a:picLocks noChangeAspect="1"/>
          </p:cNvPicPr>
          <p:nvPr/>
        </p:nvPicPr>
        <p:blipFill>
          <a:blip r:embed="rId3"/>
          <a:stretch>
            <a:fillRect/>
          </a:stretch>
        </p:blipFill>
        <p:spPr>
          <a:xfrm>
            <a:off x="6946340" y="1279658"/>
            <a:ext cx="4926258" cy="2434451"/>
          </a:xfrm>
          <a:prstGeom prst="rect">
            <a:avLst/>
          </a:prstGeom>
        </p:spPr>
      </p:pic>
      <p:sp>
        <p:nvSpPr>
          <p:cNvPr id="8" name="TextBox 7">
            <a:extLst>
              <a:ext uri="{FF2B5EF4-FFF2-40B4-BE49-F238E27FC236}">
                <a16:creationId xmlns:a16="http://schemas.microsoft.com/office/drawing/2014/main" id="{CF71AEBE-D0BD-4871-BEF5-D4D7FE02B7A6}"/>
              </a:ext>
            </a:extLst>
          </p:cNvPr>
          <p:cNvSpPr txBox="1"/>
          <p:nvPr/>
        </p:nvSpPr>
        <p:spPr>
          <a:xfrm>
            <a:off x="2079771" y="6054063"/>
            <a:ext cx="9203108" cy="646331"/>
          </a:xfrm>
          <a:prstGeom prst="rect">
            <a:avLst/>
          </a:prstGeom>
          <a:noFill/>
        </p:spPr>
        <p:txBody>
          <a:bodyPr wrap="square" rtlCol="0">
            <a:spAutoFit/>
          </a:bodyPr>
          <a:lstStyle/>
          <a:p>
            <a:r>
              <a:rPr lang="en-US" dirty="0"/>
              <a:t>DRB release authorization numbers CBDRB-FY19-CMS-7029, CBDRB-FY19-CMS-7227, CBDRB-FY19- CMS-7328 and CBDRB-FY19-CMS-7735</a:t>
            </a:r>
          </a:p>
        </p:txBody>
      </p:sp>
    </p:spTree>
    <p:extLst>
      <p:ext uri="{BB962C8B-B14F-4D97-AF65-F5344CB8AC3E}">
        <p14:creationId xmlns:p14="http://schemas.microsoft.com/office/powerpoint/2010/main" val="284036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FA54-6970-4868-8792-0A67F4E87A64}"/>
              </a:ext>
            </a:extLst>
          </p:cNvPr>
          <p:cNvSpPr>
            <a:spLocks noGrp="1"/>
          </p:cNvSpPr>
          <p:nvPr>
            <p:ph type="title"/>
          </p:nvPr>
        </p:nvSpPr>
        <p:spPr/>
        <p:txBody>
          <a:bodyPr/>
          <a:lstStyle/>
          <a:p>
            <a:r>
              <a:rPr lang="en-US" dirty="0"/>
              <a:t>Case Study: Hurricanes (</a:t>
            </a:r>
            <a:r>
              <a:rPr lang="en-US" dirty="0" err="1"/>
              <a:t>Colmer</a:t>
            </a:r>
            <a:r>
              <a:rPr lang="en-US" dirty="0"/>
              <a:t>, Voorheis and Williams, 2021)</a:t>
            </a:r>
          </a:p>
        </p:txBody>
      </p:sp>
      <p:sp>
        <p:nvSpPr>
          <p:cNvPr id="3" name="Content Placeholder 2">
            <a:extLst>
              <a:ext uri="{FF2B5EF4-FFF2-40B4-BE49-F238E27FC236}">
                <a16:creationId xmlns:a16="http://schemas.microsoft.com/office/drawing/2014/main" id="{48B96CB3-F113-42BE-AFF8-149B7F2B2723}"/>
              </a:ext>
            </a:extLst>
          </p:cNvPr>
          <p:cNvSpPr>
            <a:spLocks noGrp="1"/>
          </p:cNvSpPr>
          <p:nvPr>
            <p:ph sz="half" idx="1"/>
          </p:nvPr>
        </p:nvSpPr>
        <p:spPr>
          <a:xfrm>
            <a:off x="838200" y="1690688"/>
            <a:ext cx="5181600" cy="4486275"/>
          </a:xfrm>
        </p:spPr>
        <p:txBody>
          <a:bodyPr>
            <a:normAutofit fontScale="85000" lnSpcReduction="10000"/>
          </a:bodyPr>
          <a:lstStyle/>
          <a:p>
            <a:r>
              <a:rPr lang="en-US" dirty="0"/>
              <a:t>Study combines spatially continuous data on hurricane exposure with linked ACS and IRS 1040 information</a:t>
            </a:r>
          </a:p>
          <a:p>
            <a:pPr lvl="1"/>
            <a:r>
              <a:rPr lang="en-US" dirty="0"/>
              <a:t>Provides individual panel of data on earnings, migration, race, education, etc.</a:t>
            </a:r>
          </a:p>
          <a:p>
            <a:r>
              <a:rPr lang="en-US" dirty="0"/>
              <a:t>Two main facts about the distributional consequences of hurricanes:</a:t>
            </a:r>
          </a:p>
          <a:p>
            <a:pPr lvl="1"/>
            <a:r>
              <a:rPr lang="en-US" b="0" i="0" u="none" strike="noStrike" baseline="0" dirty="0"/>
              <a:t>What are the income effects of hurricanes on average?</a:t>
            </a:r>
          </a:p>
          <a:p>
            <a:pPr lvl="1"/>
            <a:r>
              <a:rPr lang="en-US" b="0" i="0" u="none" strike="noStrike" baseline="0" dirty="0"/>
              <a:t>How are these effects distributed by income and race?</a:t>
            </a:r>
          </a:p>
          <a:p>
            <a:r>
              <a:rPr lang="en-US" dirty="0"/>
              <a:t>Focus on coastal counties in “hurricane states”</a:t>
            </a:r>
          </a:p>
        </p:txBody>
      </p:sp>
      <p:pic>
        <p:nvPicPr>
          <p:cNvPr id="7" name="Content Placeholder 6">
            <a:extLst>
              <a:ext uri="{FF2B5EF4-FFF2-40B4-BE49-F238E27FC236}">
                <a16:creationId xmlns:a16="http://schemas.microsoft.com/office/drawing/2014/main" id="{622193B0-073B-4524-B800-76682EC93E91}"/>
              </a:ext>
            </a:extLst>
          </p:cNvPr>
          <p:cNvPicPr>
            <a:picLocks noGrp="1" noChangeAspect="1"/>
          </p:cNvPicPr>
          <p:nvPr>
            <p:ph sz="half" idx="2"/>
          </p:nvPr>
        </p:nvPicPr>
        <p:blipFill>
          <a:blip r:embed="rId2"/>
          <a:stretch>
            <a:fillRect/>
          </a:stretch>
        </p:blipFill>
        <p:spPr>
          <a:xfrm>
            <a:off x="6172200" y="2000399"/>
            <a:ext cx="5181600" cy="4001789"/>
          </a:xfrm>
        </p:spPr>
      </p:pic>
      <p:sp>
        <p:nvSpPr>
          <p:cNvPr id="5" name="Slide Number Placeholder 4">
            <a:extLst>
              <a:ext uri="{FF2B5EF4-FFF2-40B4-BE49-F238E27FC236}">
                <a16:creationId xmlns:a16="http://schemas.microsoft.com/office/drawing/2014/main" id="{BDA1D47A-DE17-402A-985C-3989AB6B14F3}"/>
              </a:ext>
            </a:extLst>
          </p:cNvPr>
          <p:cNvSpPr>
            <a:spLocks noGrp="1"/>
          </p:cNvSpPr>
          <p:nvPr>
            <p:ph type="sldNum" sz="quarter" idx="12"/>
          </p:nvPr>
        </p:nvSpPr>
        <p:spPr/>
        <p:txBody>
          <a:bodyPr/>
          <a:lstStyle/>
          <a:p>
            <a:fld id="{FC63ECC8-719A-498E-B101-491B6A35558E}" type="slidenum">
              <a:rPr lang="en-US" smtClean="0"/>
              <a:t>9</a:t>
            </a:fld>
            <a:endParaRPr lang="en-US"/>
          </a:p>
        </p:txBody>
      </p:sp>
      <p:sp>
        <p:nvSpPr>
          <p:cNvPr id="4" name="TextBox 3">
            <a:extLst>
              <a:ext uri="{FF2B5EF4-FFF2-40B4-BE49-F238E27FC236}">
                <a16:creationId xmlns:a16="http://schemas.microsoft.com/office/drawing/2014/main" id="{5FAA7744-94E4-439B-998F-F4DF03A190D4}"/>
              </a:ext>
            </a:extLst>
          </p:cNvPr>
          <p:cNvSpPr txBox="1"/>
          <p:nvPr/>
        </p:nvSpPr>
        <p:spPr>
          <a:xfrm>
            <a:off x="4068661" y="6176963"/>
            <a:ext cx="6079741" cy="369332"/>
          </a:xfrm>
          <a:prstGeom prst="rect">
            <a:avLst/>
          </a:prstGeom>
          <a:noFill/>
        </p:spPr>
        <p:txBody>
          <a:bodyPr wrap="none" rtlCol="0">
            <a:spAutoFit/>
          </a:bodyPr>
          <a:lstStyle/>
          <a:p>
            <a:r>
              <a:rPr lang="en-US" dirty="0"/>
              <a:t>DRB release authorization number CBDRB-FY2021-CES010-023</a:t>
            </a:r>
          </a:p>
        </p:txBody>
      </p:sp>
    </p:spTree>
    <p:extLst>
      <p:ext uri="{BB962C8B-B14F-4D97-AF65-F5344CB8AC3E}">
        <p14:creationId xmlns:p14="http://schemas.microsoft.com/office/powerpoint/2010/main" val="267892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2.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3.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613</TotalTime>
  <Words>1157</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Measuring the Distributional Effects of Climate Change and Environmental Inequality with Linked Survey, Census and Administrative Data</vt:lpstr>
      <vt:lpstr>Background</vt:lpstr>
      <vt:lpstr>Background </vt:lpstr>
      <vt:lpstr>Moving from Aggregate data to Microdata</vt:lpstr>
      <vt:lpstr>Using Microdata to Study The Impacts of Climate Change</vt:lpstr>
      <vt:lpstr>(Environmental) Inequality of What</vt:lpstr>
      <vt:lpstr>Case Study: Air Pollution (Currie, Voorheis and Walker, 2021)</vt:lpstr>
      <vt:lpstr>Case Study: Air Pollution (Currie, Voorheis and Walker, 2021)</vt:lpstr>
      <vt:lpstr>Case Study: Hurricanes (Colmer, Voorheis and Williams, 2021)</vt:lpstr>
      <vt:lpstr>Case Study: Hurricanes (Colmer, Voorheis and Williams, 2021)</vt:lpstr>
      <vt:lpstr>Moving Forward: Developing An Environmental Impacts Frame</vt:lpstr>
      <vt:lpstr>Moving Forward: Developing An EIF</vt:lpstr>
      <vt:lpstr>Moving Forward: Climate Impacts and Demographics</vt:lpstr>
      <vt:lpstr>Thanks!</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Distributional Effects of Climate Change and Environmental Injustice with Linked Survey, Census and Administrative Data</dc:title>
  <dc:creator>John L Voorheis (CENSUS/CES FED)</dc:creator>
  <cp:lastModifiedBy>John L Voorheis (CENSUS/CES FED)</cp:lastModifiedBy>
  <cp:revision>25</cp:revision>
  <dcterms:created xsi:type="dcterms:W3CDTF">2021-10-19T12:54:07Z</dcterms:created>
  <dcterms:modified xsi:type="dcterms:W3CDTF">2021-10-26T18:26:24Z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