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91" r:id="rId4"/>
    <p:sldMasterId id="2147484013" r:id="rId5"/>
  </p:sldMasterIdLst>
  <p:notesMasterIdLst>
    <p:notesMasterId r:id="rId15"/>
  </p:notesMasterIdLst>
  <p:handoutMasterIdLst>
    <p:handoutMasterId r:id="rId16"/>
  </p:handoutMasterIdLst>
  <p:sldIdLst>
    <p:sldId id="256" r:id="rId6"/>
    <p:sldId id="666" r:id="rId7"/>
    <p:sldId id="667" r:id="rId8"/>
    <p:sldId id="664" r:id="rId9"/>
    <p:sldId id="671" r:id="rId10"/>
    <p:sldId id="657" r:id="rId11"/>
    <p:sldId id="670" r:id="rId12"/>
    <p:sldId id="654" r:id="rId13"/>
    <p:sldId id="652" r:id="rId14"/>
  </p:sldIdLst>
  <p:sldSz cx="9144000" cy="5143500" type="screen16x9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6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E0"/>
    <a:srgbClr val="EA7600"/>
    <a:srgbClr val="0F264A"/>
    <a:srgbClr val="D0DF00"/>
    <a:srgbClr val="C4A05A"/>
    <a:srgbClr val="B0008E"/>
    <a:srgbClr val="CE0E2D"/>
    <a:srgbClr val="0A347E"/>
    <a:srgbClr val="3EB2C7"/>
    <a:srgbClr val="E7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973" autoAdjust="0"/>
  </p:normalViewPr>
  <p:slideViewPr>
    <p:cSldViewPr snapToGrid="0">
      <p:cViewPr varScale="1">
        <p:scale>
          <a:sx n="105" d="100"/>
          <a:sy n="105" d="100"/>
        </p:scale>
        <p:origin x="810" y="78"/>
      </p:cViewPr>
      <p:guideLst>
        <p:guide orient="horz" pos="355"/>
        <p:guide pos="2880"/>
        <p:guide orient="horz" pos="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8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ckman\Dropbox\talks\FCSM%202021\BLS%20Panel\figu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General</c:formatCode>
                <c:ptCount val="1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13</c:v>
                </c:pt>
                <c:pt idx="1">
                  <c:v>13.5</c:v>
                </c:pt>
                <c:pt idx="2">
                  <c:v>14.8</c:v>
                </c:pt>
                <c:pt idx="3">
                  <c:v>15</c:v>
                </c:pt>
                <c:pt idx="4">
                  <c:v>14.7</c:v>
                </c:pt>
                <c:pt idx="5">
                  <c:v>15.7</c:v>
                </c:pt>
                <c:pt idx="6">
                  <c:v>14.9</c:v>
                </c:pt>
                <c:pt idx="7">
                  <c:v>14.8</c:v>
                </c:pt>
                <c:pt idx="8">
                  <c:v>15.4</c:v>
                </c:pt>
                <c:pt idx="9">
                  <c:v>15.9</c:v>
                </c:pt>
                <c:pt idx="10">
                  <c:v>16.2</c:v>
                </c:pt>
                <c:pt idx="11">
                  <c:v>16.3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0B-4336-AD16-036A4A227D3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Guess1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General</c:formatCode>
                <c:ptCount val="1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</c:numCache>
            </c:numRef>
          </c:cat>
          <c:val>
            <c:numRef>
              <c:f>Sheet1!$C$2:$C$15</c:f>
              <c:numCache>
                <c:formatCode>General</c:formatCode>
                <c:ptCount val="14"/>
                <c:pt idx="6">
                  <c:v>0.5</c:v>
                </c:pt>
                <c:pt idx="11">
                  <c:v>16.3</c:v>
                </c:pt>
                <c:pt idx="12">
                  <c:v>18.7</c:v>
                </c:pt>
                <c:pt idx="13">
                  <c:v>19.2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0B-4336-AD16-036A4A227D3E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Guess2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General</c:formatCode>
                <c:ptCount val="1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</c:numCache>
            </c:numRef>
          </c:cat>
          <c:val>
            <c:numRef>
              <c:f>Sheet1!$D$2:$D$15</c:f>
              <c:numCache>
                <c:formatCode>General</c:formatCode>
                <c:ptCount val="14"/>
                <c:pt idx="11">
                  <c:v>16.3</c:v>
                </c:pt>
                <c:pt idx="12">
                  <c:v>16.600000000000001</c:v>
                </c:pt>
                <c:pt idx="13">
                  <c:v>16.8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0B-4336-AD16-036A4A227D3E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Guess3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General</c:formatCode>
                <c:ptCount val="1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</c:numCache>
            </c:numRef>
          </c:cat>
          <c:val>
            <c:numRef>
              <c:f>Sheet1!$E$2:$E$15</c:f>
              <c:numCache>
                <c:formatCode>General</c:formatCode>
                <c:ptCount val="14"/>
                <c:pt idx="11">
                  <c:v>16.3</c:v>
                </c:pt>
                <c:pt idx="12">
                  <c:v>14.2</c:v>
                </c:pt>
                <c:pt idx="13">
                  <c:v>13.1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0B-4336-AD16-036A4A227D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1980232"/>
        <c:axId val="411979576"/>
      </c:lineChart>
      <c:catAx>
        <c:axId val="411980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979576"/>
        <c:crosses val="autoZero"/>
        <c:auto val="1"/>
        <c:lblAlgn val="ctr"/>
        <c:lblOffset val="100"/>
        <c:tickLblSkip val="1"/>
        <c:noMultiLvlLbl val="0"/>
      </c:catAx>
      <c:valAx>
        <c:axId val="41197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980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820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9" tIns="45608" rIns="91219" bIns="45608" numCol="1" anchor="t" anchorCtr="0" compatLnSpc="1">
            <a:prstTxWarp prst="textNoShape">
              <a:avLst/>
            </a:prstTxWarp>
          </a:bodyPr>
          <a:lstStyle>
            <a:lvl1pPr defTabSz="91279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5209" y="0"/>
            <a:ext cx="302820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9" tIns="45608" rIns="91219" bIns="45608" numCol="1" anchor="t" anchorCtr="0" compatLnSpc="1">
            <a:prstTxWarp prst="textNoShape">
              <a:avLst/>
            </a:prstTxWarp>
          </a:bodyPr>
          <a:lstStyle>
            <a:lvl1pPr algn="r" defTabSz="91279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17926"/>
            <a:ext cx="302820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9" tIns="45608" rIns="91219" bIns="45608" numCol="1" anchor="b" anchorCtr="0" compatLnSpc="1">
            <a:prstTxWarp prst="textNoShape">
              <a:avLst/>
            </a:prstTxWarp>
          </a:bodyPr>
          <a:lstStyle>
            <a:lvl1pPr defTabSz="91279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5209" y="8817926"/>
            <a:ext cx="302820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9" tIns="45608" rIns="91219" bIns="45608" numCol="1" anchor="b" anchorCtr="0" compatLnSpc="1">
            <a:prstTxWarp prst="textNoShape">
              <a:avLst/>
            </a:prstTxWarp>
          </a:bodyPr>
          <a:lstStyle>
            <a:lvl1pPr algn="r" defTabSz="912790">
              <a:defRPr sz="1200">
                <a:latin typeface="Arial" charset="0"/>
              </a:defRPr>
            </a:lvl1pPr>
          </a:lstStyle>
          <a:p>
            <a:pPr>
              <a:defRPr/>
            </a:pPr>
            <a:fld id="{F14AD3AF-E853-41DD-9C6B-157657455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820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1" tIns="46476" rIns="92951" bIns="46476" numCol="1" anchor="t" anchorCtr="0" compatLnSpc="1">
            <a:prstTxWarp prst="textNoShape">
              <a:avLst/>
            </a:prstTxWarp>
          </a:bodyPr>
          <a:lstStyle>
            <a:lvl1pPr defTabSz="93025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794" y="0"/>
            <a:ext cx="3028206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1" tIns="46476" rIns="92951" bIns="46476" numCol="1" anchor="t" anchorCtr="0" compatLnSpc="1">
            <a:prstTxWarp prst="textNoShape">
              <a:avLst/>
            </a:prstTxWarp>
          </a:bodyPr>
          <a:lstStyle>
            <a:lvl1pPr algn="r" defTabSz="93025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8463" y="695325"/>
            <a:ext cx="6188075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7" y="4409758"/>
            <a:ext cx="5121488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1" tIns="46476" rIns="92951" bIns="464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9515"/>
            <a:ext cx="302820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1" tIns="46476" rIns="92951" bIns="46476" numCol="1" anchor="b" anchorCtr="0" compatLnSpc="1">
            <a:prstTxWarp prst="textNoShape">
              <a:avLst/>
            </a:prstTxWarp>
          </a:bodyPr>
          <a:lstStyle>
            <a:lvl1pPr defTabSz="93025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794" y="8819515"/>
            <a:ext cx="3028206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1" tIns="46476" rIns="92951" bIns="46476" numCol="1" anchor="b" anchorCtr="0" compatLnSpc="1">
            <a:prstTxWarp prst="textNoShape">
              <a:avLst/>
            </a:prstTxWarp>
          </a:bodyPr>
          <a:lstStyle>
            <a:lvl1pPr algn="r" defTabSz="930251">
              <a:defRPr sz="1200">
                <a:latin typeface="Arial" charset="0"/>
              </a:defRPr>
            </a:lvl1pPr>
          </a:lstStyle>
          <a:p>
            <a:pPr>
              <a:defRPr/>
            </a:pPr>
            <a:fld id="{8DB8C9F8-2507-43B8-94EB-5DEE5D53B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6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Rather steady, slow trend upward over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estimates are different due to CHANGE IN TRUE VALUE as well as CHANGE IN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8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other questions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03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1 -- Few changes in data collection protocol over years</a:t>
            </a:r>
          </a:p>
          <a:p>
            <a:pPr lvl="1"/>
            <a:r>
              <a:rPr lang="en-US" dirty="0"/>
              <a:t>Little understanding of how changes WOULD affect data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2 – when pandemic hit and DC methods changed, little </a:t>
            </a:r>
          </a:p>
          <a:p>
            <a:endParaRPr lang="en-US" dirty="0"/>
          </a:p>
          <a:p>
            <a:r>
              <a:rPr lang="en-US" dirty="0"/>
              <a:t>Due to COVID-19 we cannot separate true changes from changes in errors</a:t>
            </a:r>
          </a:p>
          <a:p>
            <a:r>
              <a:rPr lang="en-US" dirty="0"/>
              <a:t>Errors before pandemic (e1) somewhat understood</a:t>
            </a:r>
          </a:p>
          <a:p>
            <a:r>
              <a:rPr lang="en-US" dirty="0"/>
              <a:t>But e2 is not – we struggled simply to collect the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Irony is that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51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NONRESPONSE</a:t>
            </a:r>
          </a:p>
          <a:p>
            <a:r>
              <a:rPr lang="en-US" dirty="0"/>
              <a:t>At home patterns</a:t>
            </a:r>
          </a:p>
          <a:p>
            <a:r>
              <a:rPr lang="en-US" dirty="0"/>
              <a:t>Ash paper explores this</a:t>
            </a:r>
          </a:p>
          <a:p>
            <a:endParaRPr lang="en-US" dirty="0"/>
          </a:p>
          <a:p>
            <a:r>
              <a:rPr lang="en-US" dirty="0"/>
              <a:t>MODE</a:t>
            </a:r>
          </a:p>
          <a:p>
            <a:r>
              <a:rPr lang="en-US" dirty="0"/>
              <a:t>Affects </a:t>
            </a:r>
            <a:r>
              <a:rPr lang="en-US" b="1" i="1" dirty="0"/>
              <a:t>who responds</a:t>
            </a:r>
          </a:p>
          <a:p>
            <a:pPr lvl="1"/>
            <a:r>
              <a:rPr lang="en-US" dirty="0"/>
              <a:t>Spam calls</a:t>
            </a:r>
          </a:p>
          <a:p>
            <a:pPr lvl="1"/>
            <a:r>
              <a:rPr lang="en-US" dirty="0"/>
              <a:t>Internet access, ability</a:t>
            </a:r>
          </a:p>
          <a:p>
            <a:pPr lvl="1"/>
            <a:r>
              <a:rPr lang="en-US" dirty="0"/>
              <a:t>Literacy</a:t>
            </a:r>
          </a:p>
          <a:p>
            <a:pPr lvl="1"/>
            <a:r>
              <a:rPr lang="en-US" dirty="0"/>
              <a:t>Interviewers encourage response</a:t>
            </a:r>
          </a:p>
          <a:p>
            <a:pPr lvl="1"/>
            <a:endParaRPr lang="en-US" dirty="0"/>
          </a:p>
          <a:p>
            <a:r>
              <a:rPr lang="en-US" dirty="0"/>
              <a:t>Affects </a:t>
            </a:r>
            <a:r>
              <a:rPr lang="en-US" b="1" i="1" dirty="0"/>
              <a:t>responses</a:t>
            </a:r>
          </a:p>
          <a:p>
            <a:pPr lvl="1"/>
            <a:r>
              <a:rPr lang="en-US" dirty="0"/>
              <a:t>Aural vs visual</a:t>
            </a:r>
          </a:p>
          <a:p>
            <a:pPr lvl="1"/>
            <a:r>
              <a:rPr lang="en-US" dirty="0"/>
              <a:t>Self-administered vs interviewer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EXTERNAL – Rigg &amp; Creech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98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1 -- Few changes in data collection protocol over years</a:t>
            </a:r>
          </a:p>
          <a:p>
            <a:pPr lvl="1"/>
            <a:r>
              <a:rPr lang="en-US" dirty="0"/>
              <a:t>Little understanding of how changes WOULD affect data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2 – when pandemic hit and DC methods changed, little </a:t>
            </a:r>
          </a:p>
          <a:p>
            <a:endParaRPr lang="en-US" dirty="0"/>
          </a:p>
          <a:p>
            <a:r>
              <a:rPr lang="en-US" dirty="0"/>
              <a:t>Due to COVID-19 we cannot separate true changes from changes in errors</a:t>
            </a:r>
          </a:p>
          <a:p>
            <a:r>
              <a:rPr lang="en-US" dirty="0"/>
              <a:t>Errors before pandemic (e1) somewhat understood</a:t>
            </a:r>
          </a:p>
          <a:p>
            <a:r>
              <a:rPr lang="en-US" dirty="0"/>
              <a:t>But e2 is not – we struggled simply to collect the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Irony is that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95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Relies on assumptions -- but so does doing nothing</a:t>
            </a:r>
          </a:p>
          <a:p>
            <a:endParaRPr lang="en-US" dirty="0"/>
          </a:p>
          <a:p>
            <a:r>
              <a:rPr lang="en-US" dirty="0"/>
              <a:t>MI not embraced within some agencies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4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3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Map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6794E-A6BE-2940-826C-679610EBB3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r="2954"/>
          <a:stretch/>
        </p:blipFill>
        <p:spPr>
          <a:xfrm>
            <a:off x="3962400" y="0"/>
            <a:ext cx="5181600" cy="4646496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439" y="294792"/>
            <a:ext cx="4662561" cy="572464"/>
          </a:xfrm>
          <a:prstGeom prst="rect">
            <a:avLst/>
          </a:prstGeom>
          <a:noFill/>
        </p:spPr>
        <p:txBody>
          <a:bodyPr lIns="91440" rIns="91440"/>
          <a:lstStyle>
            <a:lvl1pPr algn="l">
              <a:defRPr b="1" i="0">
                <a:solidFill>
                  <a:schemeClr val="accent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90440" y="1152524"/>
            <a:ext cx="4662560" cy="4572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1" charset="2"/>
              <a:buNone/>
              <a:defRPr sz="20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90439" y="1762124"/>
            <a:ext cx="3671961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E8577B-8E27-6B43-8606-B7C04E5289F9}"/>
              </a:ext>
            </a:extLst>
          </p:cNvPr>
          <p:cNvSpPr/>
          <p:nvPr userDrawn="1"/>
        </p:nvSpPr>
        <p:spPr>
          <a:xfrm>
            <a:off x="0" y="4882896"/>
            <a:ext cx="9144000" cy="276617"/>
          </a:xfrm>
          <a:prstGeom prst="rect">
            <a:avLst/>
          </a:prstGeom>
          <a:solidFill>
            <a:srgbClr val="0A35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DE614C68-2BC7-9347-A228-B493586C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en-US" dirty="0"/>
              <a:t>CONFIDENTIAL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179475-7FE7-704F-96FB-9C1D46D5FD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919" y="3956675"/>
            <a:ext cx="1212082" cy="567888"/>
          </a:xfrm>
          <a:prstGeom prst="rect">
            <a:avLst/>
          </a:prstGeom>
        </p:spPr>
      </p:pic>
      <p:sp>
        <p:nvSpPr>
          <p:cNvPr id="12" name="Text Box 14">
            <a:extLst>
              <a:ext uri="{FF2B5EF4-FFF2-40B4-BE49-F238E27FC236}">
                <a16:creationId xmlns:a16="http://schemas.microsoft.com/office/drawing/2014/main" id="{5AC64515-2573-A54D-8C70-ABDEEAFCF5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6902" y="4873370"/>
            <a:ext cx="87421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www.rti.org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F8DA85-61E5-F64B-9F6A-DD9A4EF815BD}"/>
              </a:ext>
            </a:extLst>
          </p:cNvPr>
          <p:cNvSpPr txBox="1"/>
          <p:nvPr userDrawn="1"/>
        </p:nvSpPr>
        <p:spPr>
          <a:xfrm>
            <a:off x="1218168" y="4931764"/>
            <a:ext cx="5687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4020202020204" pitchFamily="34" charset="0"/>
                <a:ea typeface="ヒラギノ角ゴ Pro W3" pitchFamily="1" charset="-128"/>
                <a:cs typeface="Arial Narrow" panose="020B0604020202020204" pitchFamily="34" charset="0"/>
              </a:rPr>
              <a:t>RTI International is a trade name of Research Triangle Institute. RTI and the RTI logo are U.S. registered trademarks of Research Triangle Institute.</a:t>
            </a:r>
          </a:p>
        </p:txBody>
      </p:sp>
    </p:spTree>
    <p:extLst>
      <p:ext uri="{BB962C8B-B14F-4D97-AF65-F5344CB8AC3E}">
        <p14:creationId xmlns:p14="http://schemas.microsoft.com/office/powerpoint/2010/main" val="95958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" y="137160"/>
            <a:ext cx="8842248" cy="572464"/>
          </a:xfrm>
          <a:prstGeom prst="rect">
            <a:avLst/>
          </a:prstGeom>
        </p:spPr>
        <p:txBody>
          <a:bodyPr l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C1541A8-5C7E-6E46-ACBD-CE47CA8F7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10/22/2021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37160" y="137160"/>
            <a:ext cx="8842248" cy="960263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lnSpc>
                <a:spcPct val="90000"/>
              </a:lnSpc>
              <a:defRPr baseline="0"/>
            </a:lvl1pPr>
          </a:lstStyle>
          <a:p>
            <a:r>
              <a:rPr lang="en-US"/>
              <a:t>Click to edit Master title style. This one can wrap to two lines. Filler copy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1B3C36CA-EFDA-4F46-B4DF-F3F8B94C6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10/22/2021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2800350"/>
          </a:xfrm>
          <a:prstGeom prst="rect">
            <a:avLst/>
          </a:prstGeom>
          <a:solidFill>
            <a:srgbClr val="0A35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 descr="A picture containing woman&#10;&#10;Description automatically generated">
            <a:extLst>
              <a:ext uri="{FF2B5EF4-FFF2-40B4-BE49-F238E27FC236}">
                <a16:creationId xmlns:a16="http://schemas.microsoft.com/office/drawing/2014/main" id="{0A4A30D0-0F66-5E47-A324-3313C852AF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27947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" y="2024926"/>
            <a:ext cx="6781800" cy="572464"/>
          </a:xfrm>
          <a:prstGeom prst="rect">
            <a:avLst/>
          </a:prstGeom>
          <a:noFill/>
        </p:spPr>
        <p:txBody>
          <a:bodyPr lIns="91440"/>
          <a:lstStyle>
            <a:lvl1pPr algn="l">
              <a:defRPr sz="2800" b="1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134570B-76D0-6041-A2C8-63C68E619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10/22/2021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1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A8A571F-8021-AD41-BEF0-8F5D84FBF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10/22/2021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F35A3D7B-6B7C-ED4F-9433-DE2490285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DF6A6C95-5BEB-D74F-A2EA-6B392D9B3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CE6D566-749E-3A4F-B010-9244406C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39183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Map,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44000" cy="5156200"/>
          </a:xfrm>
          <a:prstGeom prst="rect">
            <a:avLst/>
          </a:prstGeom>
          <a:solidFill>
            <a:srgbClr val="0A35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9C0D74-8215-E048-9311-E6F9AE523AC6}"/>
              </a:ext>
            </a:extLst>
          </p:cNvPr>
          <p:cNvSpPr/>
          <p:nvPr userDrawn="1"/>
        </p:nvSpPr>
        <p:spPr bwMode="auto">
          <a:xfrm>
            <a:off x="0" y="-10500"/>
            <a:ext cx="9144000" cy="501684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9000">
                <a:schemeClr val="accent1">
                  <a:lumMod val="5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7878-6B9B-2648-B68D-15B60C4A4C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4009630"/>
            <a:ext cx="1086624" cy="4376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06794E-A6BE-2940-826C-679610EBB36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r="2954"/>
          <a:stretch/>
        </p:blipFill>
        <p:spPr>
          <a:xfrm>
            <a:off x="3962400" y="0"/>
            <a:ext cx="5181600" cy="4646496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439" y="294792"/>
            <a:ext cx="4662561" cy="572464"/>
          </a:xfrm>
          <a:prstGeom prst="rect">
            <a:avLst/>
          </a:prstGeom>
          <a:noFill/>
        </p:spPr>
        <p:txBody>
          <a:bodyPr lIns="91440" rIns="91440"/>
          <a:lstStyle>
            <a:lvl1pPr algn="l">
              <a:defRPr b="1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90440" y="1152524"/>
            <a:ext cx="4662560" cy="4572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1" charset="2"/>
              <a:buNone/>
              <a:defRPr sz="2000" b="0" i="0">
                <a:solidFill>
                  <a:srgbClr val="FFFFFF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90439" y="1762124"/>
            <a:ext cx="3671961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/>
              <a:t>Presenter</a:t>
            </a:r>
          </a:p>
          <a:p>
            <a:pPr lvl="0"/>
            <a:r>
              <a:rPr lang="en-US"/>
              <a:t>Date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FDCACE-487E-C446-9CAE-286ECCF03EEE}"/>
              </a:ext>
            </a:extLst>
          </p:cNvPr>
          <p:cNvSpPr/>
          <p:nvPr userDrawn="1"/>
        </p:nvSpPr>
        <p:spPr>
          <a:xfrm>
            <a:off x="0" y="4882896"/>
            <a:ext cx="9144000" cy="2628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DE614C68-2BC7-9347-A228-B493586C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FD1379DC-0AAB-674F-B5F7-C0FC6012F0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6902" y="4873370"/>
            <a:ext cx="87421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www.rti.org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B4A1AE-DD48-F346-B760-5939935BB620}"/>
              </a:ext>
            </a:extLst>
          </p:cNvPr>
          <p:cNvSpPr txBox="1"/>
          <p:nvPr userDrawn="1"/>
        </p:nvSpPr>
        <p:spPr>
          <a:xfrm>
            <a:off x="1218168" y="4931764"/>
            <a:ext cx="5687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4020202020204" pitchFamily="34" charset="0"/>
                <a:ea typeface="ヒラギノ角ゴ Pro W3" pitchFamily="1" charset="-128"/>
                <a:cs typeface="Arial Narrow" panose="020B0604020202020204" pitchFamily="34" charset="0"/>
              </a:rPr>
              <a:t>RTI International is a trade name of Research Triangle Institute. RTI and the RTI logo are U.S. registered trademarks of Research Triangle Institute.</a:t>
            </a:r>
          </a:p>
        </p:txBody>
      </p:sp>
    </p:spTree>
    <p:extLst>
      <p:ext uri="{BB962C8B-B14F-4D97-AF65-F5344CB8AC3E}">
        <p14:creationId xmlns:p14="http://schemas.microsoft.com/office/powerpoint/2010/main" val="17310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/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44000" cy="5156200"/>
          </a:xfrm>
          <a:prstGeom prst="rect">
            <a:avLst/>
          </a:prstGeom>
          <a:solidFill>
            <a:srgbClr val="0A35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9C0D74-8215-E048-9311-E6F9AE523AC6}"/>
              </a:ext>
            </a:extLst>
          </p:cNvPr>
          <p:cNvSpPr/>
          <p:nvPr userDrawn="1"/>
        </p:nvSpPr>
        <p:spPr bwMode="auto">
          <a:xfrm>
            <a:off x="0" y="-10500"/>
            <a:ext cx="9144000" cy="501684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9000">
                <a:schemeClr val="accent1">
                  <a:lumMod val="5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7878-6B9B-2648-B68D-15B60C4A4C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4009630"/>
            <a:ext cx="1086624" cy="437668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439" y="294792"/>
            <a:ext cx="4662561" cy="572464"/>
          </a:xfrm>
          <a:prstGeom prst="rect">
            <a:avLst/>
          </a:prstGeom>
          <a:noFill/>
        </p:spPr>
        <p:txBody>
          <a:bodyPr lIns="91440" rIns="91440"/>
          <a:lstStyle>
            <a:lvl1pPr algn="l">
              <a:defRPr b="1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90440" y="1152524"/>
            <a:ext cx="4662560" cy="4572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1" charset="2"/>
              <a:buNone/>
              <a:defRPr sz="2000" b="0" i="0">
                <a:solidFill>
                  <a:srgbClr val="FFFFFF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90439" y="1762124"/>
            <a:ext cx="3671961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/>
              <a:t>Presenter</a:t>
            </a:r>
          </a:p>
          <a:p>
            <a:pPr lvl="0"/>
            <a:r>
              <a:rPr lang="en-US"/>
              <a:t>Date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FDCACE-487E-C446-9CAE-286ECCF03EEE}"/>
              </a:ext>
            </a:extLst>
          </p:cNvPr>
          <p:cNvSpPr/>
          <p:nvPr userDrawn="1"/>
        </p:nvSpPr>
        <p:spPr>
          <a:xfrm>
            <a:off x="0" y="4882896"/>
            <a:ext cx="9144000" cy="2628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DE614C68-2BC7-9347-A228-B493586C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FD1379DC-0AAB-674F-B5F7-C0FC6012F0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6902" y="4873370"/>
            <a:ext cx="87421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www.rti.org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B4A1AE-DD48-F346-B760-5939935BB620}"/>
              </a:ext>
            </a:extLst>
          </p:cNvPr>
          <p:cNvSpPr txBox="1"/>
          <p:nvPr userDrawn="1"/>
        </p:nvSpPr>
        <p:spPr>
          <a:xfrm>
            <a:off x="1218168" y="4931764"/>
            <a:ext cx="5687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4020202020204" pitchFamily="34" charset="0"/>
                <a:ea typeface="ヒラギノ角ゴ Pro W3" pitchFamily="1" charset="-128"/>
                <a:cs typeface="Arial Narrow" panose="020B0604020202020204" pitchFamily="34" charset="0"/>
              </a:rPr>
              <a:t>RTI International is a trade name of Research Triangle Institute. RTI and the RTI logo are U.S. registered trademarks of Research Triangle Institute.</a:t>
            </a:r>
          </a:p>
        </p:txBody>
      </p:sp>
    </p:spTree>
    <p:extLst>
      <p:ext uri="{BB962C8B-B14F-4D97-AF65-F5344CB8AC3E}">
        <p14:creationId xmlns:p14="http://schemas.microsoft.com/office/powerpoint/2010/main" val="4232662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Image,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44000" cy="5156200"/>
          </a:xfrm>
          <a:prstGeom prst="rect">
            <a:avLst/>
          </a:prstGeom>
          <a:solidFill>
            <a:srgbClr val="0A35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26F23-DEC4-7641-800F-0A019CA95E36}"/>
              </a:ext>
            </a:extLst>
          </p:cNvPr>
          <p:cNvSpPr/>
          <p:nvPr userDrawn="1"/>
        </p:nvSpPr>
        <p:spPr bwMode="auto">
          <a:xfrm>
            <a:off x="0" y="-10500"/>
            <a:ext cx="9144000" cy="501684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9000">
                <a:schemeClr val="accent1">
                  <a:lumMod val="5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C2DEB6-48AC-FF4A-B43F-EAA460917C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 descr="A close up of a necklace&#10;&#10;Description automatically generated">
            <a:extLst>
              <a:ext uri="{FF2B5EF4-FFF2-40B4-BE49-F238E27FC236}">
                <a16:creationId xmlns:a16="http://schemas.microsoft.com/office/drawing/2014/main" id="{B33AEB36-9C96-D64D-B5E6-9E77C071C6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6425" y="13065"/>
            <a:ext cx="6947575" cy="48465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EAD636-8CA7-CA41-A71A-13078B0AFDCD}"/>
              </a:ext>
            </a:extLst>
          </p:cNvPr>
          <p:cNvSpPr/>
          <p:nvPr userDrawn="1"/>
        </p:nvSpPr>
        <p:spPr>
          <a:xfrm>
            <a:off x="0" y="4885281"/>
            <a:ext cx="9144000" cy="2628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Text Box 14">
            <a:extLst>
              <a:ext uri="{FF2B5EF4-FFF2-40B4-BE49-F238E27FC236}">
                <a16:creationId xmlns:a16="http://schemas.microsoft.com/office/drawing/2014/main" id="{DA24BF72-C04C-0040-9CD8-CE96D37A1B8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6902" y="4873370"/>
            <a:ext cx="87421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www.rti.org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4009630"/>
            <a:ext cx="1086624" cy="437668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439" y="294792"/>
            <a:ext cx="4662561" cy="572464"/>
          </a:xfrm>
          <a:prstGeom prst="rect">
            <a:avLst/>
          </a:prstGeom>
          <a:noFill/>
        </p:spPr>
        <p:txBody>
          <a:bodyPr lIns="91440" rIns="91440"/>
          <a:lstStyle>
            <a:lvl1pPr algn="l">
              <a:defRPr b="1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90440" y="1152524"/>
            <a:ext cx="4662560" cy="4572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1" charset="2"/>
              <a:buNone/>
              <a:defRPr sz="2000" b="0" i="0">
                <a:solidFill>
                  <a:srgbClr val="FFFFFF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90439" y="1762124"/>
            <a:ext cx="3671961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20" name="Footer Placeholder 13">
            <a:extLst>
              <a:ext uri="{FF2B5EF4-FFF2-40B4-BE49-F238E27FC236}">
                <a16:creationId xmlns:a16="http://schemas.microsoft.com/office/drawing/2014/main" id="{C0650DCC-2166-304C-B136-0D8602FD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E3B423-6E60-274B-9A28-4B6495FD4556}"/>
              </a:ext>
            </a:extLst>
          </p:cNvPr>
          <p:cNvSpPr txBox="1"/>
          <p:nvPr userDrawn="1"/>
        </p:nvSpPr>
        <p:spPr>
          <a:xfrm>
            <a:off x="1218168" y="4931764"/>
            <a:ext cx="5687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4020202020204" pitchFamily="34" charset="0"/>
                <a:ea typeface="ヒラギノ角ゴ Pro W3" pitchFamily="1" charset="-128"/>
                <a:cs typeface="Arial Narrow" panose="020B0604020202020204" pitchFamily="34" charset="0"/>
              </a:rPr>
              <a:t>RTI International is a trade name of Research Triangle Institute. RTI and the RTI logo are U.S. registered trademarks of Research Triangle Institute.</a:t>
            </a:r>
          </a:p>
        </p:txBody>
      </p:sp>
    </p:spTree>
    <p:extLst>
      <p:ext uri="{BB962C8B-B14F-4D97-AF65-F5344CB8AC3E}">
        <p14:creationId xmlns:p14="http://schemas.microsoft.com/office/powerpoint/2010/main" val="1969431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37160"/>
            <a:ext cx="8842248" cy="572464"/>
          </a:xfrm>
          <a:prstGeom prst="rect">
            <a:avLst/>
          </a:prstGeom>
        </p:spPr>
        <p:txBody>
          <a:bodyPr l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914400"/>
            <a:ext cx="8842248" cy="3546872"/>
          </a:xfrm>
          <a:prstGeom prst="rect">
            <a:avLst/>
          </a:prstGeom>
        </p:spPr>
        <p:txBody>
          <a:bodyPr/>
          <a:lstStyle>
            <a:lvl1pPr marL="225425" indent="-225425">
              <a:buFont typeface="Courier New" panose="02070309020205020404" pitchFamily="49" charset="0"/>
              <a:buChar char="o"/>
              <a:defRPr/>
            </a:lvl1pPr>
            <a:lvl2pPr marL="457200" indent="-231775">
              <a:buFont typeface="Arial" panose="020B0604020202020204" pitchFamily="34" charset="0"/>
              <a:buChar char="•"/>
              <a:defRPr/>
            </a:lvl2pPr>
            <a:lvl3pPr marL="679450" indent="-222250">
              <a:buFont typeface="System Font Regular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BBCEA345-BB26-0B46-AD00-867C69FE4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10/22/2021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76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necklace&#10;&#10;Description automatically generated">
            <a:extLst>
              <a:ext uri="{FF2B5EF4-FFF2-40B4-BE49-F238E27FC236}">
                <a16:creationId xmlns:a16="http://schemas.microsoft.com/office/drawing/2014/main" id="{5FDE42CE-1A87-1A4D-AD45-88C57675F8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739" r="12759"/>
          <a:stretch/>
        </p:blipFill>
        <p:spPr>
          <a:xfrm>
            <a:off x="2049374" y="0"/>
            <a:ext cx="7094626" cy="5409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37160"/>
            <a:ext cx="4587240" cy="572464"/>
          </a:xfrm>
          <a:prstGeom prst="rect">
            <a:avLst/>
          </a:prstGeom>
        </p:spPr>
        <p:txBody>
          <a:bodyPr l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914400"/>
            <a:ext cx="4587240" cy="38816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A4C0BCCB-1C9C-B24C-B0E3-05CDDC7B9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10/22/2021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3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4009630"/>
            <a:ext cx="1086624" cy="437668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439" y="294792"/>
            <a:ext cx="4662561" cy="572464"/>
          </a:xfrm>
          <a:prstGeom prst="rect">
            <a:avLst/>
          </a:prstGeom>
          <a:noFill/>
        </p:spPr>
        <p:txBody>
          <a:bodyPr lIns="91440" rIns="91440"/>
          <a:lstStyle>
            <a:lvl1pPr algn="l">
              <a:defRPr b="1" i="0">
                <a:solidFill>
                  <a:schemeClr val="accent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90440" y="1152524"/>
            <a:ext cx="4662560" cy="4572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1" charset="2"/>
              <a:buNone/>
              <a:defRPr sz="20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90439" y="1762124"/>
            <a:ext cx="3671961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FDCACE-487E-C446-9CAE-286ECCF03EEE}"/>
              </a:ext>
            </a:extLst>
          </p:cNvPr>
          <p:cNvSpPr/>
          <p:nvPr userDrawn="1"/>
        </p:nvSpPr>
        <p:spPr>
          <a:xfrm>
            <a:off x="0" y="4882896"/>
            <a:ext cx="9144000" cy="262804"/>
          </a:xfrm>
          <a:prstGeom prst="rect">
            <a:avLst/>
          </a:prstGeom>
          <a:solidFill>
            <a:srgbClr val="0A35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DE614C68-2BC7-9347-A228-B493586C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FD1379DC-0AAB-674F-B5F7-C0FC6012F0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6902" y="4873370"/>
            <a:ext cx="87421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www.rti.org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E9EBF9-1042-954A-BC31-5B08760F1302}"/>
              </a:ext>
            </a:extLst>
          </p:cNvPr>
          <p:cNvSpPr txBox="1"/>
          <p:nvPr userDrawn="1"/>
        </p:nvSpPr>
        <p:spPr>
          <a:xfrm>
            <a:off x="1218168" y="4931764"/>
            <a:ext cx="5687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4020202020204" pitchFamily="34" charset="0"/>
                <a:ea typeface="ヒラギノ角ゴ Pro W3" pitchFamily="1" charset="-128"/>
                <a:cs typeface="Arial Narrow" panose="020B0604020202020204" pitchFamily="34" charset="0"/>
              </a:rPr>
              <a:t>RTI International is a trade name of Research Triangle Institute. RTI and the RTI logo are U.S. registered trademarks of Research Triangle Institute.</a:t>
            </a:r>
          </a:p>
        </p:txBody>
      </p:sp>
    </p:spTree>
    <p:extLst>
      <p:ext uri="{BB962C8B-B14F-4D97-AF65-F5344CB8AC3E}">
        <p14:creationId xmlns:p14="http://schemas.microsoft.com/office/powerpoint/2010/main" val="1217497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37160"/>
            <a:ext cx="5105400" cy="572464"/>
          </a:xfrm>
          <a:prstGeom prst="rect">
            <a:avLst/>
          </a:prstGeom>
        </p:spPr>
        <p:txBody>
          <a:bodyPr l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14400"/>
            <a:ext cx="5105400" cy="38816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Picture 7" descr="A close up of a necklace&#10;&#10;Description automatically generated">
            <a:extLst>
              <a:ext uri="{FF2B5EF4-FFF2-40B4-BE49-F238E27FC236}">
                <a16:creationId xmlns:a16="http://schemas.microsoft.com/office/drawing/2014/main" id="{6D55DB36-90E3-0A43-900F-6A3BB259E0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751" r="20463"/>
          <a:stretch/>
        </p:blipFill>
        <p:spPr>
          <a:xfrm flipH="1">
            <a:off x="0" y="0"/>
            <a:ext cx="6545516" cy="5406518"/>
          </a:xfrm>
          <a:prstGeom prst="rect">
            <a:avLst/>
          </a:prstGeom>
          <a:ln>
            <a:noFill/>
          </a:ln>
        </p:spPr>
      </p:pic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A6E97108-5B3A-1549-8EE2-D48DEAC59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10/22/2021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43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" y="137160"/>
            <a:ext cx="8842248" cy="971550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lnSpc>
                <a:spcPct val="900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1276350"/>
            <a:ext cx="8842248" cy="342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8B3AD92-FD44-3C4D-855B-57B30FF2D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10/22/2021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21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37160"/>
            <a:ext cx="8842248" cy="572464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  <a:noFill/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137159" y="914400"/>
            <a:ext cx="4206241" cy="379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914400"/>
            <a:ext cx="4407408" cy="379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4DC99FE-BAF3-9B47-A974-E761F68CC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10/22/2021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99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Plu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37160" y="137160"/>
            <a:ext cx="8842248" cy="960120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lnSpc>
                <a:spcPct val="90000"/>
              </a:lnSpc>
              <a:defRPr baseline="0"/>
            </a:lvl1pPr>
          </a:lstStyle>
          <a:p>
            <a:r>
              <a:rPr lang="en-US"/>
              <a:t>Click to edit Master title style. This one can wrap to two lines. Filler copy added.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37160" y="1268730"/>
            <a:ext cx="4331208" cy="34366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648200" y="1268730"/>
            <a:ext cx="4331208" cy="34366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48B961D3-6572-F44B-BBD5-C4B1D0CD4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10/22/2021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49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" y="137160"/>
            <a:ext cx="8842248" cy="572464"/>
          </a:xfrm>
          <a:prstGeom prst="rect">
            <a:avLst/>
          </a:prstGeom>
        </p:spPr>
        <p:txBody>
          <a:bodyPr l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C1541A8-5C7E-6E46-ACBD-CE47CA8F7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10/22/2021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61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37160" y="137160"/>
            <a:ext cx="8842248" cy="960263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lnSpc>
                <a:spcPct val="90000"/>
              </a:lnSpc>
              <a:defRPr baseline="0"/>
            </a:lvl1pPr>
          </a:lstStyle>
          <a:p>
            <a:r>
              <a:rPr lang="en-US"/>
              <a:t>Click to edit Master title style. This one can wrap to two lines. Filler copy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1B3C36CA-EFDA-4F46-B4DF-F3F8B94C6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10/22/2021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00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woman&#10;&#10;Description automatically generated">
            <a:extLst>
              <a:ext uri="{FF2B5EF4-FFF2-40B4-BE49-F238E27FC236}">
                <a16:creationId xmlns:a16="http://schemas.microsoft.com/office/drawing/2014/main" id="{0A4A30D0-0F66-5E47-A324-3313C852AF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27947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" y="2024926"/>
            <a:ext cx="6781800" cy="572464"/>
          </a:xfrm>
          <a:prstGeom prst="rect">
            <a:avLst/>
          </a:prstGeom>
          <a:noFill/>
        </p:spPr>
        <p:txBody>
          <a:bodyPr lIns="91440"/>
          <a:lstStyle>
            <a:lvl1pPr algn="l">
              <a:defRPr sz="2800" b="1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134570B-76D0-6041-A2C8-63C68E619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10/22/2021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263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A8A571F-8021-AD41-BEF0-8F5D84FBF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10/22/2021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4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Imag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 up of a necklace&#10;&#10;Description automatically generated">
            <a:extLst>
              <a:ext uri="{FF2B5EF4-FFF2-40B4-BE49-F238E27FC236}">
                <a16:creationId xmlns:a16="http://schemas.microsoft.com/office/drawing/2014/main" id="{46BAF619-5291-D744-9759-CB4521E606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6425" y="13058"/>
            <a:ext cx="6947575" cy="4846590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439" y="294792"/>
            <a:ext cx="4662561" cy="572464"/>
          </a:xfrm>
          <a:prstGeom prst="rect">
            <a:avLst/>
          </a:prstGeom>
          <a:noFill/>
        </p:spPr>
        <p:txBody>
          <a:bodyPr lIns="91440" rIns="91440"/>
          <a:lstStyle>
            <a:lvl1pPr algn="l">
              <a:defRPr b="1" i="0">
                <a:solidFill>
                  <a:schemeClr val="accent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90440" y="1152524"/>
            <a:ext cx="4662560" cy="4572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1" charset="2"/>
              <a:buNone/>
              <a:defRPr sz="20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90439" y="1762124"/>
            <a:ext cx="3671961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2FDBB3-20AD-0642-85B4-30E9C29B1F61}"/>
              </a:ext>
            </a:extLst>
          </p:cNvPr>
          <p:cNvSpPr/>
          <p:nvPr userDrawn="1"/>
        </p:nvSpPr>
        <p:spPr>
          <a:xfrm>
            <a:off x="0" y="4885268"/>
            <a:ext cx="9144000" cy="262804"/>
          </a:xfrm>
          <a:prstGeom prst="rect">
            <a:avLst/>
          </a:prstGeom>
          <a:solidFill>
            <a:srgbClr val="0A35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 userDrawn="1"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4DE6614-EFAC-4240-BEB1-45E0850FA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919" y="3956675"/>
            <a:ext cx="1212082" cy="567888"/>
          </a:xfrm>
          <a:prstGeom prst="rect">
            <a:avLst/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C8F324A8-8EC5-0C47-8FEC-678729435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6902" y="4873370"/>
            <a:ext cx="87421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www.rti.org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ED35CF-9F51-984F-BDC1-B8BC1B1881BD}"/>
              </a:ext>
            </a:extLst>
          </p:cNvPr>
          <p:cNvSpPr txBox="1"/>
          <p:nvPr userDrawn="1"/>
        </p:nvSpPr>
        <p:spPr>
          <a:xfrm>
            <a:off x="1218168" y="4931764"/>
            <a:ext cx="5687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4020202020204" pitchFamily="34" charset="0"/>
                <a:ea typeface="ヒラギノ角ゴ Pro W3" pitchFamily="1" charset="-128"/>
                <a:cs typeface="Arial Narrow" panose="020B0604020202020204" pitchFamily="34" charset="0"/>
              </a:rPr>
              <a:t>RTI International is a trade name of Research Triangle Institute. RTI and the RTI logo are U.S. registered trademarks of Research Triangle Institute.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37160"/>
            <a:ext cx="8842248" cy="572464"/>
          </a:xfrm>
          <a:prstGeom prst="rect">
            <a:avLst/>
          </a:prstGeom>
        </p:spPr>
        <p:txBody>
          <a:bodyPr l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914400"/>
            <a:ext cx="8842248" cy="3546872"/>
          </a:xfrm>
          <a:prstGeom prst="rect">
            <a:avLst/>
          </a:prstGeom>
        </p:spPr>
        <p:txBody>
          <a:bodyPr/>
          <a:lstStyle>
            <a:lvl1pPr marL="225425" indent="-225425">
              <a:buFont typeface="Courier New" panose="02070309020205020404" pitchFamily="49" charset="0"/>
              <a:buChar char="o"/>
              <a:defRPr/>
            </a:lvl1pPr>
            <a:lvl2pPr marL="457200" indent="-231775">
              <a:buFont typeface="Arial" panose="020B0604020202020204" pitchFamily="34" charset="0"/>
              <a:buChar char="•"/>
              <a:defRPr/>
            </a:lvl2pPr>
            <a:lvl3pPr marL="679450" indent="-222250">
              <a:buFont typeface="System Font Regular"/>
              <a:buChar char="-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BBCEA345-BB26-0B46-AD00-867C69FE4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10/22/2021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necklace&#10;&#10;Description automatically generated">
            <a:extLst>
              <a:ext uri="{FF2B5EF4-FFF2-40B4-BE49-F238E27FC236}">
                <a16:creationId xmlns:a16="http://schemas.microsoft.com/office/drawing/2014/main" id="{5FDE42CE-1A87-1A4D-AD45-88C57675F8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838" r="12759"/>
          <a:stretch/>
        </p:blipFill>
        <p:spPr>
          <a:xfrm>
            <a:off x="2049374" y="0"/>
            <a:ext cx="7094626" cy="54018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37160"/>
            <a:ext cx="4587240" cy="572464"/>
          </a:xfrm>
          <a:prstGeom prst="rect">
            <a:avLst/>
          </a:prstGeom>
        </p:spPr>
        <p:txBody>
          <a:bodyPr l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914400"/>
            <a:ext cx="4587240" cy="38816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A4C0BCCB-1C9C-B24C-B0E3-05CDDC7B9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10/22/2021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4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37160"/>
            <a:ext cx="5105400" cy="572464"/>
          </a:xfrm>
          <a:prstGeom prst="rect">
            <a:avLst/>
          </a:prstGeom>
        </p:spPr>
        <p:txBody>
          <a:bodyPr l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14400"/>
            <a:ext cx="5105400" cy="38816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Picture 7" descr="A close up of a necklace&#10;&#10;Description automatically generated">
            <a:extLst>
              <a:ext uri="{FF2B5EF4-FFF2-40B4-BE49-F238E27FC236}">
                <a16:creationId xmlns:a16="http://schemas.microsoft.com/office/drawing/2014/main" id="{6D55DB36-90E3-0A43-900F-6A3BB259E0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751" r="20463"/>
          <a:stretch/>
        </p:blipFill>
        <p:spPr>
          <a:xfrm flipH="1">
            <a:off x="0" y="-1"/>
            <a:ext cx="6545516" cy="5406519"/>
          </a:xfrm>
          <a:prstGeom prst="rect">
            <a:avLst/>
          </a:prstGeom>
          <a:ln>
            <a:noFill/>
          </a:ln>
        </p:spPr>
      </p:pic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A6E97108-5B3A-1549-8EE2-D48DEAC59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10/22/2021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9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" y="137160"/>
            <a:ext cx="8842248" cy="971550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lnSpc>
                <a:spcPct val="90000"/>
              </a:lnSpc>
              <a:defRPr baseline="0"/>
            </a:lvl1pPr>
          </a:lstStyle>
          <a:p>
            <a:r>
              <a:rPr lang="en-US"/>
              <a:t>Click to edit Master title style. This one can wrap to two lines. Filler copy added.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1276350"/>
            <a:ext cx="8842248" cy="342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8B3AD92-FD44-3C4D-855B-57B30FF2D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10/22/2021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37160"/>
            <a:ext cx="8842248" cy="572464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  <a:noFill/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137159" y="914400"/>
            <a:ext cx="4206241" cy="379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914400"/>
            <a:ext cx="4407408" cy="379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4DC99FE-BAF3-9B47-A974-E761F68CC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10/22/2021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Plu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37160" y="137160"/>
            <a:ext cx="8842248" cy="960120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lnSpc>
                <a:spcPct val="90000"/>
              </a:lnSpc>
              <a:defRPr baseline="0"/>
            </a:lvl1pPr>
          </a:lstStyle>
          <a:p>
            <a:r>
              <a:rPr lang="en-US"/>
              <a:t>Click to edit Master title style. This one can wrap to two lines. Filler copy added.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37160" y="1268730"/>
            <a:ext cx="4331208" cy="34366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648200" y="1268730"/>
            <a:ext cx="4331208" cy="34366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48B961D3-6572-F44B-BBD5-C4B1D0CD4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10/22/2021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6A0FAE8-EC5B-E544-8559-C68F353E8179}"/>
              </a:ext>
            </a:extLst>
          </p:cNvPr>
          <p:cNvSpPr/>
          <p:nvPr userDrawn="1"/>
        </p:nvSpPr>
        <p:spPr>
          <a:xfrm>
            <a:off x="0" y="4882896"/>
            <a:ext cx="9144000" cy="265176"/>
          </a:xfrm>
          <a:prstGeom prst="rect">
            <a:avLst/>
          </a:prstGeom>
          <a:solidFill>
            <a:srgbClr val="0A35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" y="137160"/>
            <a:ext cx="8842248" cy="572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" y="913194"/>
            <a:ext cx="8842248" cy="386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4892040"/>
            <a:ext cx="347472" cy="21945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5EEC9-DDCC-B144-8594-B99EED853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10/22/2021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3" r:id="rId2"/>
    <p:sldLayoutId id="2147483992" r:id="rId3"/>
    <p:sldLayoutId id="2147483994" r:id="rId4"/>
    <p:sldLayoutId id="2147484006" r:id="rId5"/>
    <p:sldLayoutId id="2147484007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2" r:id="rId12"/>
    <p:sldLayoutId id="2147484000" r:id="rId13"/>
    <p:sldLayoutId id="2147484008" r:id="rId14"/>
  </p:sldLayoutIdLst>
  <p:hf hdr="0" dt="0"/>
  <p:txStyles>
    <p:titleStyle>
      <a:lvl1pPr marL="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>
          <a:solidFill>
            <a:schemeClr val="accent1"/>
          </a:solidFill>
          <a:latin typeface="Arial Narrow" panose="020B0604020202020204" pitchFamily="34" charset="0"/>
          <a:ea typeface="+mj-ea"/>
          <a:cs typeface="Arial Narrow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9pPr>
    </p:titleStyle>
    <p:bodyStyle>
      <a:lvl1pPr marL="225425" indent="-225425" algn="l" rtl="0" eaLnBrk="1" fontAlgn="base" hangingPunct="1">
        <a:spcBef>
          <a:spcPct val="20000"/>
        </a:spcBef>
        <a:spcAft>
          <a:spcPct val="0"/>
        </a:spcAft>
        <a:buClrTx/>
        <a:buSzPct val="80000"/>
        <a:buFont typeface="Courier New" panose="02070309020205020404" pitchFamily="49" charset="0"/>
        <a:buChar char="o"/>
        <a:defRPr sz="20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31775" algn="l" rtl="0" eaLnBrk="1" fontAlgn="base" hangingPunct="1">
        <a:spcBef>
          <a:spcPct val="200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sz="1800">
          <a:solidFill>
            <a:schemeClr val="bg2">
              <a:lumMod val="50000"/>
            </a:schemeClr>
          </a:solidFill>
          <a:latin typeface="+mn-lt"/>
          <a:cs typeface="+mn-cs"/>
        </a:defRPr>
      </a:lvl2pPr>
      <a:lvl3pPr marL="679450" indent="-222250" algn="l" rtl="0" eaLnBrk="1" fontAlgn="base" hangingPunct="1">
        <a:spcBef>
          <a:spcPct val="20000"/>
        </a:spcBef>
        <a:spcAft>
          <a:spcPct val="0"/>
        </a:spcAft>
        <a:buClrTx/>
        <a:buSzPct val="80000"/>
        <a:buFont typeface="System Font Regular"/>
        <a:buChar char="-"/>
        <a:defRPr sz="1600">
          <a:solidFill>
            <a:schemeClr val="bg2">
              <a:lumMod val="50000"/>
            </a:schemeClr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D0769B-938A-C542-923A-DB040D48BFA7}"/>
              </a:ext>
            </a:extLst>
          </p:cNvPr>
          <p:cNvSpPr/>
          <p:nvPr userDrawn="1"/>
        </p:nvSpPr>
        <p:spPr bwMode="auto">
          <a:xfrm>
            <a:off x="29464" y="957189"/>
            <a:ext cx="9144000" cy="41949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CF758B-4890-6F4B-A2A9-639C796897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812" b="24812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A0FAE8-EC5B-E544-8559-C68F353E8179}"/>
              </a:ext>
            </a:extLst>
          </p:cNvPr>
          <p:cNvSpPr/>
          <p:nvPr userDrawn="1"/>
        </p:nvSpPr>
        <p:spPr>
          <a:xfrm>
            <a:off x="0" y="4882896"/>
            <a:ext cx="9144000" cy="2651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" y="137160"/>
            <a:ext cx="8842248" cy="572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" y="913194"/>
            <a:ext cx="8842248" cy="386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4892040"/>
            <a:ext cx="347472" cy="21945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5EEC9-DDCC-B144-8594-B99EED853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10/22/2021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3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28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hf hdr="0" dt="0"/>
  <p:txStyles>
    <p:titleStyle>
      <a:lvl1pPr marL="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>
          <a:solidFill>
            <a:schemeClr val="bg1"/>
          </a:solidFill>
          <a:latin typeface="Arial Narrow" panose="020B0604020202020204" pitchFamily="34" charset="0"/>
          <a:ea typeface="+mj-ea"/>
          <a:cs typeface="Arial Narrow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9pPr>
    </p:titleStyle>
    <p:bodyStyle>
      <a:lvl1pPr marL="225425" indent="-225425" algn="l" rtl="0" eaLnBrk="1" fontAlgn="base" hangingPunct="1">
        <a:spcBef>
          <a:spcPct val="20000"/>
        </a:spcBef>
        <a:spcAft>
          <a:spcPct val="0"/>
        </a:spcAft>
        <a:buClrTx/>
        <a:buSzPct val="80000"/>
        <a:buFont typeface="Courier New" panose="02070309020205020404" pitchFamily="49" charset="0"/>
        <a:buChar char="o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-231775" algn="l" rtl="0" eaLnBrk="1" fontAlgn="base" hangingPunct="1">
        <a:spcBef>
          <a:spcPct val="200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sz="1800">
          <a:solidFill>
            <a:schemeClr val="bg1"/>
          </a:solidFill>
          <a:latin typeface="+mn-lt"/>
          <a:cs typeface="+mn-cs"/>
        </a:defRPr>
      </a:lvl2pPr>
      <a:lvl3pPr marL="679450" indent="-222250" algn="l" rtl="0" eaLnBrk="1" fontAlgn="base" hangingPunct="1">
        <a:spcBef>
          <a:spcPct val="20000"/>
        </a:spcBef>
        <a:spcAft>
          <a:spcPct val="0"/>
        </a:spcAft>
        <a:buClrTx/>
        <a:buSzPct val="80000"/>
        <a:buFont typeface="System Font Regular"/>
        <a:buChar char="-"/>
        <a:defRPr sz="16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AC28-2545-534A-B42F-947F54558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439" y="294792"/>
            <a:ext cx="4662561" cy="2064360"/>
          </a:xfrm>
        </p:spPr>
        <p:txBody>
          <a:bodyPr/>
          <a:lstStyle/>
          <a:p>
            <a:r>
              <a:rPr lang="en-US" dirty="0"/>
              <a:t>Discussion: </a:t>
            </a:r>
            <a:r>
              <a:rPr lang="en-US" b="1" dirty="0"/>
              <a:t>Collecting Spending Data during a Pandemic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4960A-174E-A44C-A223-BFA663AFD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439" y="2571750"/>
            <a:ext cx="4662560" cy="4572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Stephanie Eckman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Fellow, Survey Research Division</a:t>
            </a:r>
          </a:p>
        </p:txBody>
      </p:sp>
    </p:spTree>
    <p:extLst>
      <p:ext uri="{BB962C8B-B14F-4D97-AF65-F5344CB8AC3E}">
        <p14:creationId xmlns:p14="http://schemas.microsoft.com/office/powerpoint/2010/main" val="69700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D50127-09A8-40D3-8272-6BCA7F20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Trends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3936D-90C5-4E73-91CC-8B467A654A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27ADA4-3D21-44C3-94BE-F69333755753}"/>
              </a:ext>
            </a:extLst>
          </p:cNvPr>
          <p:cNvSpPr txBox="1"/>
          <p:nvPr/>
        </p:nvSpPr>
        <p:spPr>
          <a:xfrm rot="16200000">
            <a:off x="-1211599" y="2493653"/>
            <a:ext cx="393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Z</a:t>
            </a: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BD84B07A-AA0C-4194-9B85-226776B9BA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991425"/>
              </p:ext>
            </p:extLst>
          </p:nvPr>
        </p:nvGraphicFramePr>
        <p:xfrm>
          <a:off x="1129819" y="827192"/>
          <a:ext cx="7203621" cy="3937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6C123A5F-4BFD-46D5-9ECE-BD35463462B8}"/>
              </a:ext>
            </a:extLst>
          </p:cNvPr>
          <p:cNvSpPr/>
          <p:nvPr/>
        </p:nvSpPr>
        <p:spPr bwMode="auto">
          <a:xfrm>
            <a:off x="6986015" y="1691640"/>
            <a:ext cx="1281143" cy="11299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415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F134-AB56-45FE-9600-2FE48FE7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Trends due to Pandemic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B130-3717-40F7-8848-470E3662F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questions:</a:t>
            </a:r>
          </a:p>
          <a:p>
            <a:pPr lvl="1"/>
            <a:r>
              <a:rPr lang="en-US" dirty="0"/>
              <a:t>Are households eating out less?</a:t>
            </a:r>
          </a:p>
          <a:p>
            <a:pPr lvl="1"/>
            <a:r>
              <a:rPr lang="en-US" dirty="0"/>
              <a:t>Which households increased spending on home improvement during pandemic?</a:t>
            </a:r>
          </a:p>
          <a:p>
            <a:pPr lvl="1"/>
            <a:r>
              <a:rPr lang="en-US" dirty="0"/>
              <a:t>How much did spending on home office equipment increase?</a:t>
            </a:r>
          </a:p>
          <a:p>
            <a:pPr lvl="1"/>
            <a:endParaRPr lang="en-US" dirty="0"/>
          </a:p>
          <a:p>
            <a:r>
              <a:rPr lang="en-US" dirty="0"/>
              <a:t>Trends by income groups, age, race/ethnicity, gender, region, etc.</a:t>
            </a:r>
          </a:p>
          <a:p>
            <a:pPr lvl="1"/>
            <a:endParaRPr lang="en-US" dirty="0"/>
          </a:p>
          <a:p>
            <a:pPr marL="225425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87F45-464B-467E-8410-D96488C65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1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5C6E6-5FB3-4C3B-84BD-B1840C10FB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67558-9060-4697-8102-1176EBD0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Change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8E24A-A694-4BD6-AAD3-591E4AF83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1358" y="848477"/>
                <a:ext cx="6235692" cy="38816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        C</a:t>
                </a:r>
                <a:r>
                  <a:rPr lang="en-US" b="0" dirty="0"/>
                  <a:t>hange in </a:t>
                </a:r>
                <a:r>
                  <a:rPr lang="en-US" b="0" i="1" dirty="0"/>
                  <a:t>Z</a:t>
                </a:r>
                <a:r>
                  <a:rPr lang="en-US" b="0" dirty="0"/>
                  <a:t> from time 1 to </a:t>
                </a:r>
                <a:r>
                  <a:rPr lang="en-US" dirty="0"/>
                  <a:t>time 2</a:t>
                </a:r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225425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 lvl="1"/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25425" lvl="1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25425" lvl="1" indent="0">
                  <a:buNone/>
                </a:pPr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</a:p>
              <a:p>
                <a:pPr marL="9144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8E24A-A694-4BD6-AAD3-591E4AF83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1358" y="848477"/>
                <a:ext cx="6235692" cy="3881628"/>
              </a:xfrm>
              <a:blipFill>
                <a:blip r:embed="rId3"/>
                <a:stretch>
                  <a:fillRect t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DCEE08B-03D7-427E-B2CD-B07326FCAF66}"/>
              </a:ext>
            </a:extLst>
          </p:cNvPr>
          <p:cNvGrpSpPr/>
          <p:nvPr/>
        </p:nvGrpSpPr>
        <p:grpSpPr>
          <a:xfrm>
            <a:off x="4551536" y="2734979"/>
            <a:ext cx="1814192" cy="610487"/>
            <a:chOff x="1950884" y="2796389"/>
            <a:chExt cx="1814192" cy="610487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5580BF96-9174-465B-9812-7FA474F6EB26}"/>
                </a:ext>
              </a:extLst>
            </p:cNvPr>
            <p:cNvSpPr/>
            <p:nvPr/>
          </p:nvSpPr>
          <p:spPr bwMode="auto">
            <a:xfrm rot="16200000">
              <a:off x="2589004" y="2683087"/>
              <a:ext cx="253603" cy="488127"/>
            </a:xfrm>
            <a:prstGeom prst="leftBrace">
              <a:avLst/>
            </a:prstGeom>
            <a:noFill/>
            <a:ln w="28575" cap="flat" cmpd="sng" algn="ctr">
              <a:solidFill>
                <a:srgbClr val="00A3E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609EA4-1F8F-4364-82A4-36CF651383C5}"/>
                </a:ext>
              </a:extLst>
            </p:cNvPr>
            <p:cNvSpPr txBox="1"/>
            <p:nvPr/>
          </p:nvSpPr>
          <p:spPr>
            <a:xfrm>
              <a:off x="1950884" y="3068322"/>
              <a:ext cx="1257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A3E0"/>
                  </a:solidFill>
                  <a:latin typeface="+mn-lt"/>
                  <a:ea typeface="+mn-ea"/>
                </a:rPr>
                <a:t>true value</a:t>
              </a:r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E7D9067D-7887-4BEC-9F48-740D0E9DA90F}"/>
                </a:ext>
              </a:extLst>
            </p:cNvPr>
            <p:cNvSpPr/>
            <p:nvPr/>
          </p:nvSpPr>
          <p:spPr bwMode="auto">
            <a:xfrm rot="16200000">
              <a:off x="3270434" y="2727930"/>
              <a:ext cx="253603" cy="390521"/>
            </a:xfrm>
            <a:prstGeom prst="leftBrace">
              <a:avLst/>
            </a:prstGeom>
            <a:noFill/>
            <a:ln w="28575" cap="flat" cmpd="sng" algn="ctr">
              <a:solidFill>
                <a:srgbClr val="EA7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2A8818-4C76-4A82-A245-E4EFF18D4A85}"/>
                </a:ext>
              </a:extLst>
            </p:cNvPr>
            <p:cNvSpPr txBox="1"/>
            <p:nvPr/>
          </p:nvSpPr>
          <p:spPr>
            <a:xfrm>
              <a:off x="3103088" y="3058696"/>
              <a:ext cx="661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EA7600"/>
                  </a:solidFill>
                  <a:latin typeface="+mn-lt"/>
                  <a:ea typeface="+mn-ea"/>
                </a:rPr>
                <a:t>error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96EE4E-2E41-4738-ADDD-111C1A37A06F}"/>
              </a:ext>
            </a:extLst>
          </p:cNvPr>
          <p:cNvGrpSpPr/>
          <p:nvPr/>
        </p:nvGrpSpPr>
        <p:grpSpPr>
          <a:xfrm>
            <a:off x="4488497" y="4128363"/>
            <a:ext cx="4007711" cy="592158"/>
            <a:chOff x="2164853" y="2800348"/>
            <a:chExt cx="1795457" cy="592158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AC3123E1-D60F-4E77-97C9-BD96288D839D}"/>
                </a:ext>
              </a:extLst>
            </p:cNvPr>
            <p:cNvSpPr/>
            <p:nvPr/>
          </p:nvSpPr>
          <p:spPr bwMode="auto">
            <a:xfrm rot="16200000">
              <a:off x="2791991" y="2701071"/>
              <a:ext cx="243978" cy="442531"/>
            </a:xfrm>
            <a:prstGeom prst="leftBrace">
              <a:avLst/>
            </a:prstGeom>
            <a:noFill/>
            <a:ln w="28575" cap="flat" cmpd="sng" algn="ctr">
              <a:solidFill>
                <a:srgbClr val="00A3E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53CEFB-4E6D-4BBF-8DDB-7D46430AC33F}"/>
                </a:ext>
              </a:extLst>
            </p:cNvPr>
            <p:cNvSpPr txBox="1"/>
            <p:nvPr/>
          </p:nvSpPr>
          <p:spPr>
            <a:xfrm>
              <a:off x="2164853" y="3053952"/>
              <a:ext cx="1257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A3E0"/>
                  </a:solidFill>
                  <a:latin typeface="+mn-lt"/>
                  <a:ea typeface="+mn-ea"/>
                </a:rPr>
                <a:t>change in true value</a:t>
              </a: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4146C802-4E0F-42E2-94C1-5466952CB241}"/>
                </a:ext>
              </a:extLst>
            </p:cNvPr>
            <p:cNvSpPr/>
            <p:nvPr/>
          </p:nvSpPr>
          <p:spPr bwMode="auto">
            <a:xfrm rot="16200000">
              <a:off x="3393646" y="2692083"/>
              <a:ext cx="253603" cy="470136"/>
            </a:xfrm>
            <a:prstGeom prst="leftBrace">
              <a:avLst/>
            </a:prstGeom>
            <a:noFill/>
            <a:ln w="28575" cap="flat" cmpd="sng" algn="ctr">
              <a:solidFill>
                <a:srgbClr val="EA7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0442E6-6B06-433D-B17C-88DB198B47CD}"/>
                </a:ext>
              </a:extLst>
            </p:cNvPr>
            <p:cNvSpPr txBox="1"/>
            <p:nvPr/>
          </p:nvSpPr>
          <p:spPr>
            <a:xfrm>
              <a:off x="3217358" y="3053952"/>
              <a:ext cx="742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EA7600"/>
                  </a:solidFill>
                  <a:latin typeface="+mn-lt"/>
                  <a:ea typeface="+mn-ea"/>
                </a:rPr>
                <a:t>change in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B585DB-CF5A-4B60-99F8-00F0129A648E}"/>
              </a:ext>
            </a:extLst>
          </p:cNvPr>
          <p:cNvGrpSpPr/>
          <p:nvPr/>
        </p:nvGrpSpPr>
        <p:grpSpPr>
          <a:xfrm>
            <a:off x="7282367" y="2739611"/>
            <a:ext cx="1814192" cy="610487"/>
            <a:chOff x="1950884" y="2796389"/>
            <a:chExt cx="1814192" cy="610487"/>
          </a:xfrm>
        </p:grpSpPr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E3C3453C-D8A9-4E76-A644-8A513A1B45D7}"/>
                </a:ext>
              </a:extLst>
            </p:cNvPr>
            <p:cNvSpPr/>
            <p:nvPr/>
          </p:nvSpPr>
          <p:spPr bwMode="auto">
            <a:xfrm rot="16200000">
              <a:off x="2589004" y="2683087"/>
              <a:ext cx="253603" cy="488127"/>
            </a:xfrm>
            <a:prstGeom prst="leftBrace">
              <a:avLst/>
            </a:prstGeom>
            <a:noFill/>
            <a:ln w="28575" cap="flat" cmpd="sng" algn="ctr">
              <a:solidFill>
                <a:srgbClr val="00A3E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9BE9191-5F9C-4ED0-8863-0499B700DF7D}"/>
                </a:ext>
              </a:extLst>
            </p:cNvPr>
            <p:cNvSpPr txBox="1"/>
            <p:nvPr/>
          </p:nvSpPr>
          <p:spPr>
            <a:xfrm>
              <a:off x="1950884" y="3068322"/>
              <a:ext cx="1257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A3E0"/>
                  </a:solidFill>
                  <a:latin typeface="+mn-lt"/>
                  <a:ea typeface="+mn-ea"/>
                </a:rPr>
                <a:t>true value</a:t>
              </a: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4E6666DB-D161-4078-91FF-25198FD55A0A}"/>
                </a:ext>
              </a:extLst>
            </p:cNvPr>
            <p:cNvSpPr/>
            <p:nvPr/>
          </p:nvSpPr>
          <p:spPr bwMode="auto">
            <a:xfrm rot="16200000">
              <a:off x="3270434" y="2727930"/>
              <a:ext cx="253603" cy="390521"/>
            </a:xfrm>
            <a:prstGeom prst="leftBrace">
              <a:avLst/>
            </a:prstGeom>
            <a:noFill/>
            <a:ln w="28575" cap="flat" cmpd="sng" algn="ctr">
              <a:solidFill>
                <a:srgbClr val="EA7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3D8B6D-8A3C-4FEB-9CC8-B56DCB535383}"/>
                </a:ext>
              </a:extLst>
            </p:cNvPr>
            <p:cNvSpPr txBox="1"/>
            <p:nvPr/>
          </p:nvSpPr>
          <p:spPr>
            <a:xfrm>
              <a:off x="3103088" y="3058696"/>
              <a:ext cx="661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EA7600"/>
                  </a:solidFill>
                  <a:latin typeface="+mn-lt"/>
                  <a:ea typeface="+mn-ea"/>
                </a:rPr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73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E0430E-6ABF-43F4-AF99-71303984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Factors Affecting Measures of Change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55A68-A44B-4E81-A444-B86B03DAB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033" y="2267712"/>
                <a:ext cx="8842375" cy="3546475"/>
              </a:xfrm>
            </p:spPr>
            <p:txBody>
              <a:bodyPr/>
              <a:lstStyle/>
              <a:p>
                <a:r>
                  <a:rPr lang="en-US" dirty="0"/>
                  <a:t>Focus before pandemic was on stable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ME, NR somewhat understood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Pandemic changed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drastically</a:t>
                </a:r>
              </a:p>
              <a:p>
                <a:pPr lvl="1"/>
                <a:r>
                  <a:rPr lang="en-US" dirty="0"/>
                  <a:t>ME, NR changed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55A68-A44B-4E81-A444-B86B03DAB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033" y="2267712"/>
                <a:ext cx="8842375" cy="3546475"/>
              </a:xfrm>
              <a:blipFill>
                <a:blip r:embed="rId3"/>
                <a:stretch>
                  <a:fillRect l="-276" t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2A6D2-4312-43A8-8106-75FF8C14D2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</p:spPr>
        <p:txBody>
          <a:bodyPr/>
          <a:lstStyle/>
          <a:p>
            <a:fld id="{D4325D4D-289E-48C1-B277-2BEB492A7D19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A678D5-5D6F-47FC-8317-743A6DF94411}"/>
                  </a:ext>
                </a:extLst>
              </p:cNvPr>
              <p:cNvSpPr txBox="1"/>
              <p:nvPr/>
            </p:nvSpPr>
            <p:spPr>
              <a:xfrm>
                <a:off x="5486908" y="2165096"/>
                <a:ext cx="2715768" cy="839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A3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00A3E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00A3E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800" b="1" i="1">
                              <a:solidFill>
                                <a:srgbClr val="00A3E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>
                          <a:solidFill>
                            <a:srgbClr val="00A3E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00A3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00A3E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00A3E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800" b="1" i="1">
                              <a:solidFill>
                                <a:srgbClr val="00A3E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EA76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A678D5-5D6F-47FC-8317-743A6DF94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908" y="2165096"/>
                <a:ext cx="2715768" cy="839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E75783-20DA-4BDC-A336-180B86D07FDF}"/>
                  </a:ext>
                </a:extLst>
              </p:cNvPr>
              <p:cNvSpPr txBox="1"/>
              <p:nvPr/>
            </p:nvSpPr>
            <p:spPr>
              <a:xfrm>
                <a:off x="5486908" y="3209589"/>
                <a:ext cx="2715768" cy="839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A7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EA760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EA76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800" b="1" i="1">
                              <a:solidFill>
                                <a:srgbClr val="EA76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smtClean="0">
                          <a:solidFill>
                            <a:srgbClr val="00A3E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00A3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00A3E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00A3E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800" b="1" i="1">
                              <a:solidFill>
                                <a:srgbClr val="00A3E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EA76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E75783-20DA-4BDC-A336-180B86D07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908" y="3209589"/>
                <a:ext cx="2715768" cy="839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8A50CC-C1E0-43E4-8B40-5ADEC542A090}"/>
                  </a:ext>
                </a:extLst>
              </p:cNvPr>
              <p:cNvSpPr txBox="1"/>
              <p:nvPr/>
            </p:nvSpPr>
            <p:spPr>
              <a:xfrm>
                <a:off x="1343850" y="1257835"/>
                <a:ext cx="64287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54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8A50CC-C1E0-43E4-8B40-5ADEC542A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50" y="1257835"/>
                <a:ext cx="6428740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41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CCCFB6-8264-4EC0-B549-EEC28F87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Measures of Change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E1498B-9882-49C5-8863-5B23BDCA6F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290E4-4C57-4269-A368-60422AE5B06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Changes in true value of Z</a:t>
            </a:r>
          </a:p>
          <a:p>
            <a:pPr lvl="1"/>
            <a:r>
              <a:rPr lang="en-US" dirty="0"/>
              <a:t>Reduced income</a:t>
            </a:r>
          </a:p>
          <a:p>
            <a:pPr lvl="1"/>
            <a:r>
              <a:rPr lang="en-US" dirty="0"/>
              <a:t>Stockpiling</a:t>
            </a:r>
          </a:p>
          <a:p>
            <a:pPr lvl="1"/>
            <a:r>
              <a:rPr lang="en-US" dirty="0"/>
              <a:t>Delivery </a:t>
            </a:r>
          </a:p>
          <a:p>
            <a:pPr lvl="1"/>
            <a:endParaRPr lang="en-US" dirty="0"/>
          </a:p>
          <a:p>
            <a:r>
              <a:rPr lang="en-US" dirty="0"/>
              <a:t>Changes in error term</a:t>
            </a:r>
          </a:p>
          <a:p>
            <a:pPr lvl="1"/>
            <a:r>
              <a:rPr lang="en-US" dirty="0"/>
              <a:t>Nonresponse </a:t>
            </a:r>
          </a:p>
          <a:p>
            <a:pPr lvl="1"/>
            <a:r>
              <a:rPr lang="en-US" dirty="0"/>
              <a:t>Mode effects</a:t>
            </a:r>
          </a:p>
          <a:p>
            <a:pPr lvl="2"/>
            <a:r>
              <a:rPr lang="en-US" dirty="0"/>
              <a:t>Nonresponse </a:t>
            </a:r>
          </a:p>
          <a:p>
            <a:pPr lvl="2"/>
            <a:r>
              <a:rPr lang="en-US" dirty="0"/>
              <a:t>Measurement error</a:t>
            </a:r>
          </a:p>
          <a:p>
            <a:pPr lvl="2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31D93-2686-48A6-BC0B-9261AFC73879}"/>
              </a:ext>
            </a:extLst>
          </p:cNvPr>
          <p:cNvSpPr txBox="1"/>
          <p:nvPr/>
        </p:nvSpPr>
        <p:spPr>
          <a:xfrm>
            <a:off x="5084064" y="1886545"/>
            <a:ext cx="3593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to distinguish?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External source 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Testing before pandemic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1A6024A-82C5-470D-96C1-956E7FB35E0E}"/>
              </a:ext>
            </a:extLst>
          </p:cNvPr>
          <p:cNvSpPr/>
          <p:nvPr/>
        </p:nvSpPr>
        <p:spPr bwMode="auto">
          <a:xfrm>
            <a:off x="4443984" y="1088136"/>
            <a:ext cx="539496" cy="2551176"/>
          </a:xfrm>
          <a:prstGeom prst="rightBrace">
            <a:avLst/>
          </a:prstGeom>
          <a:noFill/>
          <a:ln w="28575" cap="flat" cmpd="sng" algn="ctr">
            <a:solidFill>
              <a:srgbClr val="EA7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92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E0430E-6ABF-43F4-AF99-71303984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37160"/>
            <a:ext cx="4587240" cy="572464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Thought Experiment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55A68-A44B-4E81-A444-B86B03DAB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" y="914400"/>
                <a:ext cx="4587240" cy="3881628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dirty="0"/>
                  <a:t>What would we have done, if we’d had time to prepare?</a:t>
                </a:r>
              </a:p>
              <a:p>
                <a:pPr lvl="1"/>
                <a:endParaRPr lang="en-US" sz="2000" dirty="0"/>
              </a:p>
              <a:p>
                <a:r>
                  <a:rPr lang="en-US" dirty="0"/>
                  <a:t>What experiments could have helped us understand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55A68-A44B-4E81-A444-B86B03DAB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" y="914400"/>
                <a:ext cx="4587240" cy="3881628"/>
              </a:xfrm>
              <a:blipFill>
                <a:blip r:embed="rId3"/>
                <a:stretch>
                  <a:fillRect l="-532" t="-628" r="-2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2A6D2-4312-43A8-8106-75FF8C14D2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325D4D-289E-48C1-B277-2BEB492A7D1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5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6E7A6A-384B-40CD-94C5-B5F67ACE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Prepare for Next Disruption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62F2A-32FA-43C2-BF34-A5631A538D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325D4D-289E-48C1-B277-2BEB492A7D1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25CE94D-9103-4626-87BA-E9970AE25CB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Run parallel web survey</a:t>
            </a:r>
          </a:p>
          <a:p>
            <a:pPr lvl="1"/>
            <a:endParaRPr lang="en-US" dirty="0"/>
          </a:p>
          <a:p>
            <a:r>
              <a:rPr lang="en-US" dirty="0"/>
              <a:t>Impute face-to-face estimates from web survey data</a:t>
            </a:r>
          </a:p>
          <a:p>
            <a:pPr lvl="1"/>
            <a:endParaRPr lang="en-US" dirty="0"/>
          </a:p>
          <a:p>
            <a:r>
              <a:rPr lang="en-US" dirty="0"/>
              <a:t>When jump to web data collection necessary, we have adjustments ready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B6FEFA-153D-4E75-A6A3-ED457297F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722289"/>
              </p:ext>
            </p:extLst>
          </p:nvPr>
        </p:nvGraphicFramePr>
        <p:xfrm>
          <a:off x="4416551" y="1211630"/>
          <a:ext cx="4663441" cy="2194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24129">
                  <a:extLst>
                    <a:ext uri="{9D8B030D-6E8A-4147-A177-3AD203B41FA5}">
                      <a16:colId xmlns:a16="http://schemas.microsoft.com/office/drawing/2014/main" val="63995201"/>
                    </a:ext>
                  </a:extLst>
                </a:gridCol>
                <a:gridCol w="1519392">
                  <a:extLst>
                    <a:ext uri="{9D8B030D-6E8A-4147-A177-3AD203B41FA5}">
                      <a16:colId xmlns:a16="http://schemas.microsoft.com/office/drawing/2014/main" val="1607279372"/>
                    </a:ext>
                  </a:extLst>
                </a:gridCol>
                <a:gridCol w="1059960">
                  <a:extLst>
                    <a:ext uri="{9D8B030D-6E8A-4147-A177-3AD203B41FA5}">
                      <a16:colId xmlns:a16="http://schemas.microsoft.com/office/drawing/2014/main" val="1217534117"/>
                    </a:ext>
                  </a:extLst>
                </a:gridCol>
                <a:gridCol w="1059960">
                  <a:extLst>
                    <a:ext uri="{9D8B030D-6E8A-4147-A177-3AD203B41FA5}">
                      <a16:colId xmlns:a16="http://schemas.microsoft.com/office/drawing/2014/main" val="1537676461"/>
                    </a:ext>
                  </a:extLst>
                </a:gridCol>
              </a:tblGrid>
              <a:tr h="578214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Background Vars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 </a:t>
                      </a:r>
                    </a:p>
                    <a:p>
                      <a:pPr algn="ctr"/>
                      <a:r>
                        <a:rPr lang="en-US" dirty="0"/>
                        <a:t>F-to-F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 </a:t>
                      </a:r>
                    </a:p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3679680"/>
                  </a:ext>
                </a:extLst>
              </a:tr>
              <a:tr h="334997">
                <a:tc>
                  <a:txBody>
                    <a:bodyPr/>
                    <a:lstStyle/>
                    <a:p>
                      <a:r>
                        <a:rPr lang="en-US" dirty="0"/>
                        <a:t>Face-to-Face </a:t>
                      </a:r>
                    </a:p>
                    <a:p>
                      <a:r>
                        <a:rPr lang="en-US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848199"/>
                  </a:ext>
                </a:extLst>
              </a:tr>
              <a:tr h="334997">
                <a:tc>
                  <a:txBody>
                    <a:bodyPr/>
                    <a:lstStyle/>
                    <a:p>
                      <a:r>
                        <a:rPr lang="en-US" dirty="0"/>
                        <a:t>Web </a:t>
                      </a:r>
                    </a:p>
                    <a:p>
                      <a:r>
                        <a:rPr lang="en-US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468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BBBC2C-69DD-4A55-B177-6CF676B638D5}"/>
              </a:ext>
            </a:extLst>
          </p:cNvPr>
          <p:cNvSpPr txBox="1"/>
          <p:nvPr/>
        </p:nvSpPr>
        <p:spPr>
          <a:xfrm>
            <a:off x="7301484" y="2859050"/>
            <a:ext cx="62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/>
              <a:t>֍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B2F78D-1FEC-4011-99DA-418B61488171}"/>
              </a:ext>
            </a:extLst>
          </p:cNvPr>
          <p:cNvSpPr txBox="1"/>
          <p:nvPr/>
        </p:nvSpPr>
        <p:spPr>
          <a:xfrm>
            <a:off x="2350008" y="4322302"/>
            <a:ext cx="698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Similar to design used in: Eckman (2021) </a:t>
            </a:r>
            <a:r>
              <a:rPr lang="en-US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dvOTf9433e2d"/>
              </a:rPr>
              <a:t>10.1093/</a:t>
            </a:r>
            <a:r>
              <a:rPr lang="en-US" sz="1800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vOTf9433e2d"/>
              </a:rPr>
              <a:t>jssam</a:t>
            </a:r>
            <a:r>
              <a:rPr lang="en-US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dvOTf9433e2d"/>
              </a:rPr>
              <a:t>/smab024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2"/>
          <a:stretch/>
        </p:blipFill>
        <p:spPr bwMode="auto">
          <a:xfrm>
            <a:off x="-1" y="0"/>
            <a:ext cx="9144001" cy="4899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>
                <a:solidFill>
                  <a:srgbClr val="FFFFFF"/>
                </a:solidFill>
              </a:rPr>
              <a:pPr/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4EE2D-7561-4800-8F8E-F94BD0A9BDE6}"/>
              </a:ext>
            </a:extLst>
          </p:cNvPr>
          <p:cNvSpPr txBox="1"/>
          <p:nvPr/>
        </p:nvSpPr>
        <p:spPr>
          <a:xfrm>
            <a:off x="45720" y="174338"/>
            <a:ext cx="6572250" cy="471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endParaRPr lang="en-US" sz="4950" b="1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sz="495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Thank You</a:t>
            </a:r>
          </a:p>
          <a:p>
            <a:pPr>
              <a:lnSpc>
                <a:spcPct val="70000"/>
              </a:lnSpc>
            </a:pPr>
            <a:endParaRPr lang="en-US" sz="4950" b="1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endParaRPr lang="en-US" sz="4950" b="1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endParaRPr lang="en-US" sz="4950" b="1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endParaRPr lang="en-US" sz="4950" b="1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endParaRPr lang="en-US" b="1" i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seckman@rti.org</a:t>
            </a:r>
          </a:p>
          <a:p>
            <a:pPr>
              <a:lnSpc>
                <a:spcPct val="70000"/>
              </a:lnSpc>
            </a:pPr>
            <a:endParaRPr lang="en-US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http://stepheckman.com</a:t>
            </a:r>
          </a:p>
          <a:p>
            <a:pPr>
              <a:lnSpc>
                <a:spcPct val="70000"/>
              </a:lnSpc>
            </a:pPr>
            <a:endParaRPr lang="en-US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@stephnie</a:t>
            </a:r>
            <a:endParaRPr lang="en-US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2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TI Corporate (White)">
  <a:themeElements>
    <a:clrScheme name="RTI New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E4E96"/>
      </a:accent1>
      <a:accent2>
        <a:srgbClr val="00A3E0"/>
      </a:accent2>
      <a:accent3>
        <a:srgbClr val="68478D"/>
      </a:accent3>
      <a:accent4>
        <a:srgbClr val="83BD00"/>
      </a:accent4>
      <a:accent5>
        <a:srgbClr val="FFC845"/>
      </a:accent5>
      <a:accent6>
        <a:srgbClr val="FF595D"/>
      </a:accent6>
      <a:hlink>
        <a:srgbClr val="0045C7"/>
      </a:hlink>
      <a:folHlink>
        <a:srgbClr val="5D6E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TI_PPT_wide" id="{369A2017-7487-164E-88BD-AA43789A3503}" vid="{2C68425E-E31D-0A4C-8C61-B90891C9BAFE}"/>
    </a:ext>
  </a:extLst>
</a:theme>
</file>

<file path=ppt/theme/theme2.xml><?xml version="1.0" encoding="utf-8"?>
<a:theme xmlns:a="http://schemas.openxmlformats.org/drawingml/2006/main" name="RTI Corporate (Blue)">
  <a:themeElements>
    <a:clrScheme name="RTI New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E4E96"/>
      </a:accent1>
      <a:accent2>
        <a:srgbClr val="00A3E0"/>
      </a:accent2>
      <a:accent3>
        <a:srgbClr val="68478D"/>
      </a:accent3>
      <a:accent4>
        <a:srgbClr val="83BD00"/>
      </a:accent4>
      <a:accent5>
        <a:srgbClr val="FFC845"/>
      </a:accent5>
      <a:accent6>
        <a:srgbClr val="FF595D"/>
      </a:accent6>
      <a:hlink>
        <a:srgbClr val="0045C7"/>
      </a:hlink>
      <a:folHlink>
        <a:srgbClr val="5D6E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TI_PPT_wide" id="{369A2017-7487-164E-88BD-AA43789A3503}" vid="{157B3736-1C93-EF4B-B068-B3F343D59CF2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33B557D6BB6447AAAB41C42362CB86" ma:contentTypeVersion="12" ma:contentTypeDescription="Create a new document." ma:contentTypeScope="" ma:versionID="3c877548617b93b6ec3c5e92c9115662">
  <xsd:schema xmlns:xsd="http://www.w3.org/2001/XMLSchema" xmlns:xs="http://www.w3.org/2001/XMLSchema" xmlns:p="http://schemas.microsoft.com/office/2006/metadata/properties" xmlns:ns1="893535dc-a6ba-4ab3-bc6b-b8b74b13bb21" targetNamespace="http://schemas.microsoft.com/office/2006/metadata/properties" ma:root="true" ma:fieldsID="84f6446958290a5de0ca84b168bac464" ns1:_="">
    <xsd:import namespace="893535dc-a6ba-4ab3-bc6b-b8b74b13bb21"/>
    <xsd:element name="properties">
      <xsd:complexType>
        <xsd:sequence>
          <xsd:element name="documentManagement">
            <xsd:complexType>
              <xsd:all>
                <xsd:element ref="ns1:Order0" minOccurs="0"/>
                <xsd:element ref="ns1:Size" minOccurs="0"/>
                <xsd:element ref="ns1:Color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GenerationTime" minOccurs="0"/>
                <xsd:element ref="ns1:MediaServiceEventHashCode" minOccurs="0"/>
                <xsd:element ref="ns1:MediaServiceAutoKeyPoints" minOccurs="0"/>
                <xsd:element ref="ns1:MediaServiceKeyPoints" minOccurs="0"/>
                <xsd:element ref="ns1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535dc-a6ba-4ab3-bc6b-b8b74b13bb21" elementFormDefault="qualified">
    <xsd:import namespace="http://schemas.microsoft.com/office/2006/documentManagement/types"/>
    <xsd:import namespace="http://schemas.microsoft.com/office/infopath/2007/PartnerControls"/>
    <xsd:element name="Order0" ma:index="0" nillable="true" ma:displayName="Order" ma:format="Dropdown" ma:internalName="Order0" ma:percentage="FALSE">
      <xsd:simpleType>
        <xsd:restriction base="dms:Number"/>
      </xsd:simpleType>
    </xsd:element>
    <xsd:element name="Size" ma:index="3" nillable="true" ma:displayName="Size" ma:format="Dropdown" ma:internalName="Size">
      <xsd:simpleType>
        <xsd:restriction base="dms:Text">
          <xsd:maxLength value="255"/>
        </xsd:restriction>
      </xsd:simpleType>
    </xsd:element>
    <xsd:element name="Color" ma:index="4" nillable="true" ma:displayName="Color" ma:format="Dropdown" ma:internalName="Color">
      <xsd:simpleType>
        <xsd:restriction base="dms:Text">
          <xsd:maxLength value="255"/>
        </xsd:restriction>
      </xsd:simpleType>
    </xsd:element>
    <xsd:element name="MediaServiceMetadata" ma:index="7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8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9" nillable="true" ma:displayName="Tags" ma:internalName="MediaServiceAutoTags" ma:readOnly="true">
      <xsd:simpleType>
        <xsd:restriction base="dms:Text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rder0 xmlns="893535dc-a6ba-4ab3-bc6b-b8b74b13bb21" xsi:nil="true"/>
    <Size xmlns="893535dc-a6ba-4ab3-bc6b-b8b74b13bb21" xsi:nil="true"/>
    <Color xmlns="893535dc-a6ba-4ab3-bc6b-b8b74b13bb21" xsi:nil="true"/>
  </documentManagement>
</p:properties>
</file>

<file path=customXml/itemProps1.xml><?xml version="1.0" encoding="utf-8"?>
<ds:datastoreItem xmlns:ds="http://schemas.openxmlformats.org/officeDocument/2006/customXml" ds:itemID="{A9466EE0-959F-431F-97ED-A925EF99E9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207DC7-F03D-49EC-86F7-2235AE9EE2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3535dc-a6ba-4ab3-bc6b-b8b74b13bb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9CB693-0DEF-4114-9482-174E83C8CC11}">
  <ds:schemaRefs>
    <ds:schemaRef ds:uri="http://schemas.microsoft.com/office/2006/metadata/properties"/>
    <ds:schemaRef ds:uri="5d9a12e3-80ba-4632-906b-80a0997d7728"/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bc0f397b-812d-489c-a584-d030e7793daa"/>
    <ds:schemaRef ds:uri="http://purl.org/dc/terms/"/>
    <ds:schemaRef ds:uri="893535dc-a6ba-4ab3-bc6b-b8b74b13bb2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RTI_PPT_wide</Template>
  <TotalTime>4361</TotalTime>
  <Words>527</Words>
  <Application>Microsoft Office PowerPoint</Application>
  <PresentationFormat>On-screen Show (16:9)</PresentationFormat>
  <Paragraphs>156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AdvOTf9433e2d</vt:lpstr>
      <vt:lpstr>Arial</vt:lpstr>
      <vt:lpstr>Arial Narrow</vt:lpstr>
      <vt:lpstr>Calibri</vt:lpstr>
      <vt:lpstr>Cambria Math</vt:lpstr>
      <vt:lpstr>Courier New</vt:lpstr>
      <vt:lpstr>System Font Regular</vt:lpstr>
      <vt:lpstr>Wingdings</vt:lpstr>
      <vt:lpstr>RTI Corporate (White)</vt:lpstr>
      <vt:lpstr>RTI Corporate (Blue)</vt:lpstr>
      <vt:lpstr>Discussion: Collecting Spending Data during a Pandemic </vt:lpstr>
      <vt:lpstr>Tracking Trends</vt:lpstr>
      <vt:lpstr>Change in Trends due to Pandemic</vt:lpstr>
      <vt:lpstr>Measuring Change</vt:lpstr>
      <vt:lpstr>Factors Affecting Measures of Change</vt:lpstr>
      <vt:lpstr>Factors Affecting Measures of Change</vt:lpstr>
      <vt:lpstr>Thought Experiment</vt:lpstr>
      <vt:lpstr>Prepare for Next Disruption</vt:lpstr>
      <vt:lpstr>PowerPoint Presentation</vt:lpstr>
    </vt:vector>
  </TitlesOfParts>
  <Company>RTI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Eckman</dc:creator>
  <cp:lastModifiedBy>Eckman, Stephanie</cp:lastModifiedBy>
  <cp:revision>41</cp:revision>
  <cp:lastPrinted>2020-02-14T14:03:35Z</cp:lastPrinted>
  <dcterms:created xsi:type="dcterms:W3CDTF">2021-10-22T15:41:51Z</dcterms:created>
  <dcterms:modified xsi:type="dcterms:W3CDTF">2021-10-25T16:23:01Z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0x0101005C33B557D6BB6447AAAB41C42362CB86</vt:lpwstr>
  </property>
</Properties>
</file>