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22"/>
  </p:notesMasterIdLst>
  <p:handoutMasterIdLst>
    <p:handoutMasterId r:id="rId23"/>
  </p:handoutMasterIdLst>
  <p:sldIdLst>
    <p:sldId id="259" r:id="rId6"/>
    <p:sldId id="280" r:id="rId7"/>
    <p:sldId id="263" r:id="rId8"/>
    <p:sldId id="277" r:id="rId9"/>
    <p:sldId id="265" r:id="rId10"/>
    <p:sldId id="274" r:id="rId11"/>
    <p:sldId id="279" r:id="rId12"/>
    <p:sldId id="278"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nan, Patricia (AHRQ/CFACT)" initials="KP(" lastIdx="11" clrIdx="0">
    <p:extLst>
      <p:ext uri="{19B8F6BF-5375-455C-9EA6-DF929625EA0E}">
        <p15:presenceInfo xmlns:p15="http://schemas.microsoft.com/office/powerpoint/2012/main" userId="S-1-5-21-1747495209-1248221918-2216747781-136001" providerId="AD"/>
      </p:ext>
    </p:extLst>
  </p:cmAuthor>
  <p:cmAuthor id="2" name="Paul J" initials="PJ" lastIdx="12" clrIdx="1">
    <p:extLst>
      <p:ext uri="{19B8F6BF-5375-455C-9EA6-DF929625EA0E}">
        <p15:presenceInfo xmlns:p15="http://schemas.microsoft.com/office/powerpoint/2012/main" userId="Paul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DB8"/>
    <a:srgbClr val="FFD961"/>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72" autoAdjust="0"/>
  </p:normalViewPr>
  <p:slideViewPr>
    <p:cSldViewPr>
      <p:cViewPr varScale="1">
        <p:scale>
          <a:sx n="66" d="100"/>
          <a:sy n="66" d="100"/>
        </p:scale>
        <p:origin x="40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ia.keenan\Documents\Insurance\verification\output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cia.keenan\Documents\Insurance\verification\output3_20210929_figur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ul.jacobs\AppData\Local\Microsoft\Windows\INetCache\Content.Outlook\JKFGCC3V\output3_20210929_figur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ul.jacobs\AppData\Local\Microsoft\Windows\INetCache\Content.Outlook\JKFGCC3V\output3_20210929_figur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tricia.keenan\AppData\Local\Microsoft\Windows\INetCache\Content.Outlook\Y0OQTZC6\output3_figur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tricia.keenan\Documents\Insurance\verification\output3_figures_2021100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atricia.keenan\Documents\Insurance\verification\Copy%20of%20output3_20210929_figures_pj.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multiLvlStrRef>
              <c:f>Fig2_SubgroupTable_upd!$C$12:$D$18</c:f>
              <c:multiLvlStrCache>
                <c:ptCount val="7"/>
                <c:lvl>
                  <c:pt idx="0">
                    <c:v>Hispanic^</c:v>
                  </c:pt>
                  <c:pt idx="1">
                    <c:v>Black, non-Hispanic</c:v>
                  </c:pt>
                  <c:pt idx="2">
                    <c:v>White, non-Hispanic</c:v>
                  </c:pt>
                  <c:pt idx="3">
                    <c:v>Other race, non-Hispanic</c:v>
                  </c:pt>
                  <c:pt idx="5">
                    <c:v>No degree^</c:v>
                  </c:pt>
                  <c:pt idx="6">
                    <c:v>Bach/Master/Other</c:v>
                  </c:pt>
                </c:lvl>
                <c:lvl>
                  <c:pt idx="0">
                    <c:v>Race/Ethnicity~</c:v>
                  </c:pt>
                  <c:pt idx="5">
                    <c:v>Education</c:v>
                  </c:pt>
                </c:lvl>
              </c:multiLvlStrCache>
            </c:multiLvlStrRef>
          </c:cat>
          <c:val>
            <c:numRef>
              <c:f>Fig2_SubgroupTable_upd!$E$12:$E$18</c:f>
            </c:numRef>
          </c:val>
          <c:extLst>
            <c:ext xmlns:c16="http://schemas.microsoft.com/office/drawing/2014/chart" uri="{C3380CC4-5D6E-409C-BE32-E72D297353CC}">
              <c16:uniqueId val="{00000000-769B-425D-BD9E-8493E3DCF942}"/>
            </c:ext>
          </c:extLst>
        </c:ser>
        <c:ser>
          <c:idx val="1"/>
          <c:order val="1"/>
          <c:spPr>
            <a:solidFill>
              <a:schemeClr val="accent2"/>
            </a:solidFill>
            <a:ln>
              <a:noFill/>
            </a:ln>
            <a:effectLst/>
          </c:spPr>
          <c:invertIfNegative val="0"/>
          <c:cat>
            <c:multiLvlStrRef>
              <c:f>Fig2_SubgroupTable_upd!$C$12:$D$18</c:f>
              <c:multiLvlStrCache>
                <c:ptCount val="7"/>
                <c:lvl>
                  <c:pt idx="0">
                    <c:v>Hispanic^</c:v>
                  </c:pt>
                  <c:pt idx="1">
                    <c:v>Black, non-Hispanic</c:v>
                  </c:pt>
                  <c:pt idx="2">
                    <c:v>White, non-Hispanic</c:v>
                  </c:pt>
                  <c:pt idx="3">
                    <c:v>Other race, non-Hispanic</c:v>
                  </c:pt>
                  <c:pt idx="5">
                    <c:v>No degree^</c:v>
                  </c:pt>
                  <c:pt idx="6">
                    <c:v>Bach/Master/Other</c:v>
                  </c:pt>
                </c:lvl>
                <c:lvl>
                  <c:pt idx="0">
                    <c:v>Race/Ethnicity~</c:v>
                  </c:pt>
                  <c:pt idx="5">
                    <c:v>Education</c:v>
                  </c:pt>
                </c:lvl>
              </c:multiLvlStrCache>
            </c:multiLvlStrRef>
          </c:cat>
          <c:val>
            <c:numRef>
              <c:f>Fig2_SubgroupTable_upd!$F$12:$F$18</c:f>
            </c:numRef>
          </c:val>
          <c:extLst>
            <c:ext xmlns:c16="http://schemas.microsoft.com/office/drawing/2014/chart" uri="{C3380CC4-5D6E-409C-BE32-E72D297353CC}">
              <c16:uniqueId val="{00000001-769B-425D-BD9E-8493E3DCF942}"/>
            </c:ext>
          </c:extLst>
        </c:ser>
        <c:dLbls>
          <c:showLegendKey val="0"/>
          <c:showVal val="0"/>
          <c:showCatName val="0"/>
          <c:showSerName val="0"/>
          <c:showPercent val="0"/>
          <c:showBubbleSize val="0"/>
        </c:dLbls>
        <c:gapWidth val="182"/>
        <c:axId val="225959392"/>
        <c:axId val="225952832"/>
      </c:barChart>
      <c:catAx>
        <c:axId val="225959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25952832"/>
        <c:crosses val="autoZero"/>
        <c:auto val="1"/>
        <c:lblAlgn val="ctr"/>
        <c:lblOffset val="100"/>
        <c:noMultiLvlLbl val="0"/>
      </c:catAx>
      <c:valAx>
        <c:axId val="225952832"/>
        <c:scaling>
          <c:orientation val="minMax"/>
        </c:scaling>
        <c:delete val="1"/>
        <c:axPos val="b"/>
        <c:majorGridlines>
          <c:spPr>
            <a:ln w="9525" cap="flat" cmpd="sng" algn="ctr">
              <a:noFill/>
              <a:round/>
            </a:ln>
            <a:effectLst/>
          </c:spPr>
        </c:majorGridlines>
        <c:numFmt formatCode="0.0%" sourceLinked="1"/>
        <c:majorTickMark val="none"/>
        <c:minorTickMark val="none"/>
        <c:tickLblPos val="nextTo"/>
        <c:crossAx val="225959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multiLvlStrRef>
              <c:f>Fig2_SubgroupTable_upd!$C$12:$D$18</c:f>
              <c:multiLvlStrCache>
                <c:ptCount val="7"/>
                <c:lvl>
                  <c:pt idx="0">
                    <c:v>Hispanic^</c:v>
                  </c:pt>
                  <c:pt idx="1">
                    <c:v>Black, non-Hispanic</c:v>
                  </c:pt>
                  <c:pt idx="2">
                    <c:v>White, non-Hispanic</c:v>
                  </c:pt>
                  <c:pt idx="3">
                    <c:v>Other race, non-Hispanic</c:v>
                  </c:pt>
                  <c:pt idx="5">
                    <c:v>No degree^</c:v>
                  </c:pt>
                  <c:pt idx="6">
                    <c:v>Bach/Master/Other</c:v>
                  </c:pt>
                </c:lvl>
                <c:lvl>
                  <c:pt idx="0">
                    <c:v>Race/Ethnicity</c:v>
                  </c:pt>
                  <c:pt idx="5">
                    <c:v>Education</c:v>
                  </c:pt>
                </c:lvl>
              </c:multiLvlStrCache>
            </c:multiLvlStrRef>
          </c:cat>
          <c:val>
            <c:numRef>
              <c:f>Fig2_SubgroupTable_upd!$E$12:$E$18</c:f>
            </c:numRef>
          </c:val>
          <c:extLst>
            <c:ext xmlns:c16="http://schemas.microsoft.com/office/drawing/2014/chart" uri="{C3380CC4-5D6E-409C-BE32-E72D297353CC}">
              <c16:uniqueId val="{00000000-54C7-47AF-AFC2-BBB9475ED39C}"/>
            </c:ext>
          </c:extLst>
        </c:ser>
        <c:ser>
          <c:idx val="1"/>
          <c:order val="1"/>
          <c:spPr>
            <a:solidFill>
              <a:schemeClr val="accent2"/>
            </a:solidFill>
            <a:ln>
              <a:noFill/>
            </a:ln>
            <a:effectLst/>
          </c:spPr>
          <c:invertIfNegative val="0"/>
          <c:cat>
            <c:multiLvlStrRef>
              <c:f>Fig2_SubgroupTable_upd!$C$12:$D$18</c:f>
              <c:multiLvlStrCache>
                <c:ptCount val="7"/>
                <c:lvl>
                  <c:pt idx="0">
                    <c:v>Hispanic^</c:v>
                  </c:pt>
                  <c:pt idx="1">
                    <c:v>Black, non-Hispanic</c:v>
                  </c:pt>
                  <c:pt idx="2">
                    <c:v>White, non-Hispanic</c:v>
                  </c:pt>
                  <c:pt idx="3">
                    <c:v>Other race, non-Hispanic</c:v>
                  </c:pt>
                  <c:pt idx="5">
                    <c:v>No degree^</c:v>
                  </c:pt>
                  <c:pt idx="6">
                    <c:v>Bach/Master/Other</c:v>
                  </c:pt>
                </c:lvl>
                <c:lvl>
                  <c:pt idx="0">
                    <c:v>Race/Ethnicity</c:v>
                  </c:pt>
                  <c:pt idx="5">
                    <c:v>Education</c:v>
                  </c:pt>
                </c:lvl>
              </c:multiLvlStrCache>
            </c:multiLvlStrRef>
          </c:cat>
          <c:val>
            <c:numRef>
              <c:f>Fig2_SubgroupTable_upd!$F$12:$F$18</c:f>
            </c:numRef>
          </c:val>
          <c:extLst>
            <c:ext xmlns:c16="http://schemas.microsoft.com/office/drawing/2014/chart" uri="{C3380CC4-5D6E-409C-BE32-E72D297353CC}">
              <c16:uniqueId val="{00000001-54C7-47AF-AFC2-BBB9475ED39C}"/>
            </c:ext>
          </c:extLst>
        </c:ser>
        <c:ser>
          <c:idx val="2"/>
          <c:order val="2"/>
          <c:spPr>
            <a:solidFill>
              <a:schemeClr val="tx2">
                <a:lumMod val="60000"/>
                <a:lumOff val="40000"/>
              </a:schemeClr>
            </a:solidFill>
            <a:ln>
              <a:noFill/>
            </a:ln>
            <a:effectLst/>
          </c:spPr>
          <c:invertIfNegative val="0"/>
          <c:dLbls>
            <c:dLbl>
              <c:idx val="2"/>
              <c:tx>
                <c:rich>
                  <a:bodyPr/>
                  <a:lstStyle/>
                  <a:p>
                    <a:fld id="{5651ADCB-46A6-4CF0-B5C5-BF1C6AB4B941}" type="VALUE">
                      <a:rPr lang="en-US" smtClean="0"/>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4C7-47AF-AFC2-BBB9475ED39C}"/>
                </c:ext>
              </c:extLst>
            </c:dLbl>
            <c:dLbl>
              <c:idx val="6"/>
              <c:tx>
                <c:rich>
                  <a:bodyPr/>
                  <a:lstStyle/>
                  <a:p>
                    <a:fld id="{00CEA5A2-AFE0-44EA-99A3-466966A6946D}" type="VALUE">
                      <a:rPr lang="en-US" smtClean="0"/>
                      <a:pPr/>
                      <a:t>[VALUE]</a:t>
                    </a:fld>
                    <a:r>
                      <a:rPr lang="en-US"/>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4C7-47AF-AFC2-BBB9475ED39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Fig2_SubgroupTable_upd!$C$12:$D$18</c:f>
              <c:multiLvlStrCache>
                <c:ptCount val="7"/>
                <c:lvl>
                  <c:pt idx="0">
                    <c:v>Hispanic^</c:v>
                  </c:pt>
                  <c:pt idx="1">
                    <c:v>Black, non-Hispanic</c:v>
                  </c:pt>
                  <c:pt idx="2">
                    <c:v>White, non-Hispanic</c:v>
                  </c:pt>
                  <c:pt idx="3">
                    <c:v>Other race, non-Hispanic</c:v>
                  </c:pt>
                  <c:pt idx="5">
                    <c:v>No degree^</c:v>
                  </c:pt>
                  <c:pt idx="6">
                    <c:v>Bach/Master/Other</c:v>
                  </c:pt>
                </c:lvl>
                <c:lvl>
                  <c:pt idx="0">
                    <c:v>Race/Ethnicity</c:v>
                  </c:pt>
                  <c:pt idx="5">
                    <c:v>Education</c:v>
                  </c:pt>
                </c:lvl>
              </c:multiLvlStrCache>
            </c:multiLvlStrRef>
          </c:cat>
          <c:val>
            <c:numRef>
              <c:f>Fig2_SubgroupTable_upd!$G$12:$G$18</c:f>
              <c:numCache>
                <c:formatCode>0.0%</c:formatCode>
                <c:ptCount val="7"/>
                <c:pt idx="0">
                  <c:v>4.6916786193575449E-2</c:v>
                </c:pt>
                <c:pt idx="1">
                  <c:v>4.1828317020045115E-2</c:v>
                </c:pt>
                <c:pt idx="2">
                  <c:v>3.3709628078097416E-2</c:v>
                </c:pt>
                <c:pt idx="3">
                  <c:v>4.9576383490518593E-2</c:v>
                </c:pt>
                <c:pt idx="5">
                  <c:v>4.4602388210452738E-2</c:v>
                </c:pt>
                <c:pt idx="6">
                  <c:v>3.2087868376697852E-2</c:v>
                </c:pt>
              </c:numCache>
            </c:numRef>
          </c:val>
          <c:extLst>
            <c:ext xmlns:c16="http://schemas.microsoft.com/office/drawing/2014/chart" uri="{C3380CC4-5D6E-409C-BE32-E72D297353CC}">
              <c16:uniqueId val="{00000002-54C7-47AF-AFC2-BBB9475ED39C}"/>
            </c:ext>
          </c:extLst>
        </c:ser>
        <c:dLbls>
          <c:showLegendKey val="0"/>
          <c:showVal val="0"/>
          <c:showCatName val="0"/>
          <c:showSerName val="0"/>
          <c:showPercent val="0"/>
          <c:showBubbleSize val="0"/>
        </c:dLbls>
        <c:gapWidth val="69"/>
        <c:axId val="647067952"/>
        <c:axId val="647069592"/>
      </c:barChart>
      <c:catAx>
        <c:axId val="647067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47069592"/>
        <c:crosses val="autoZero"/>
        <c:auto val="1"/>
        <c:lblAlgn val="ctr"/>
        <c:lblOffset val="100"/>
        <c:noMultiLvlLbl val="0"/>
      </c:catAx>
      <c:valAx>
        <c:axId val="647069592"/>
        <c:scaling>
          <c:orientation val="minMax"/>
        </c:scaling>
        <c:delete val="1"/>
        <c:axPos val="b"/>
        <c:numFmt formatCode="0.0%" sourceLinked="1"/>
        <c:majorTickMark val="none"/>
        <c:minorTickMark val="none"/>
        <c:tickLblPos val="nextTo"/>
        <c:crossAx val="647067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multiLvlStrRef>
              <c:f>Fig2_SubgroupTable_upd2!$C$7:$D$13</c:f>
              <c:multiLvlStrCache>
                <c:ptCount val="7"/>
                <c:lvl>
                  <c:pt idx="0">
                    <c:v>&lt;18</c:v>
                  </c:pt>
                  <c:pt idx="1">
                    <c:v>18-44^</c:v>
                  </c:pt>
                  <c:pt idx="2">
                    <c:v>45-64</c:v>
                  </c:pt>
                  <c:pt idx="3">
                    <c:v>65+</c:v>
                  </c:pt>
                  <c:pt idx="5">
                    <c:v>&gt;$0</c:v>
                  </c:pt>
                  <c:pt idx="6">
                    <c:v>=$0^</c:v>
                  </c:pt>
                </c:lvl>
                <c:lvl>
                  <c:pt idx="0">
                    <c:v>Age</c:v>
                  </c:pt>
                  <c:pt idx="5">
                    <c:v>Health spending</c:v>
                  </c:pt>
                </c:lvl>
              </c:multiLvlStrCache>
            </c:multiLvlStrRef>
          </c:cat>
          <c:val>
            <c:numRef>
              <c:f>Fig2_SubgroupTable_upd!$E$12:$E$18</c:f>
            </c:numRef>
          </c:val>
          <c:extLst>
            <c:ext xmlns:c16="http://schemas.microsoft.com/office/drawing/2014/chart" uri="{C3380CC4-5D6E-409C-BE32-E72D297353CC}">
              <c16:uniqueId val="{00000000-7715-4EE0-A8A6-1D90FEAA40B0}"/>
            </c:ext>
          </c:extLst>
        </c:ser>
        <c:ser>
          <c:idx val="1"/>
          <c:order val="1"/>
          <c:spPr>
            <a:solidFill>
              <a:schemeClr val="accent2"/>
            </a:solidFill>
            <a:ln>
              <a:noFill/>
            </a:ln>
            <a:effectLst/>
          </c:spPr>
          <c:invertIfNegative val="0"/>
          <c:cat>
            <c:multiLvlStrRef>
              <c:f>Fig2_SubgroupTable_upd2!$C$7:$D$13</c:f>
              <c:multiLvlStrCache>
                <c:ptCount val="7"/>
                <c:lvl>
                  <c:pt idx="0">
                    <c:v>&lt;18</c:v>
                  </c:pt>
                  <c:pt idx="1">
                    <c:v>18-44^</c:v>
                  </c:pt>
                  <c:pt idx="2">
                    <c:v>45-64</c:v>
                  </c:pt>
                  <c:pt idx="3">
                    <c:v>65+</c:v>
                  </c:pt>
                  <c:pt idx="5">
                    <c:v>&gt;$0</c:v>
                  </c:pt>
                  <c:pt idx="6">
                    <c:v>=$0^</c:v>
                  </c:pt>
                </c:lvl>
                <c:lvl>
                  <c:pt idx="0">
                    <c:v>Age</c:v>
                  </c:pt>
                  <c:pt idx="5">
                    <c:v>Health spending</c:v>
                  </c:pt>
                </c:lvl>
              </c:multiLvlStrCache>
            </c:multiLvlStrRef>
          </c:cat>
          <c:val>
            <c:numRef>
              <c:f>Fig2_SubgroupTable_upd!$F$12:$F$18</c:f>
            </c:numRef>
          </c:val>
          <c:extLst>
            <c:ext xmlns:c16="http://schemas.microsoft.com/office/drawing/2014/chart" uri="{C3380CC4-5D6E-409C-BE32-E72D297353CC}">
              <c16:uniqueId val="{00000001-7715-4EE0-A8A6-1D90FEAA40B0}"/>
            </c:ext>
          </c:extLst>
        </c:ser>
        <c:ser>
          <c:idx val="2"/>
          <c:order val="2"/>
          <c:spPr>
            <a:solidFill>
              <a:schemeClr val="tx2">
                <a:lumMod val="60000"/>
                <a:lumOff val="40000"/>
              </a:schemeClr>
            </a:solidFill>
            <a:ln>
              <a:noFill/>
            </a:ln>
            <a:effectLst/>
          </c:spPr>
          <c:invertIfNegative val="0"/>
          <c:dLbls>
            <c:dLbl>
              <c:idx val="0"/>
              <c:tx>
                <c:rich>
                  <a:bodyPr/>
                  <a:lstStyle/>
                  <a:p>
                    <a:fld id="{D23B3180-D8DC-40A5-A908-69F4474EEF12}"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715-4EE0-A8A6-1D90FEAA40B0}"/>
                </c:ext>
              </c:extLst>
            </c:dLbl>
            <c:dLbl>
              <c:idx val="3"/>
              <c:tx>
                <c:rich>
                  <a:bodyPr/>
                  <a:lstStyle/>
                  <a:p>
                    <a:fld id="{281F3245-2D13-4125-812D-244A011DF39D}"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715-4EE0-A8A6-1D90FEAA40B0}"/>
                </c:ext>
              </c:extLst>
            </c:dLbl>
            <c:dLbl>
              <c:idx val="5"/>
              <c:tx>
                <c:rich>
                  <a:bodyPr/>
                  <a:lstStyle/>
                  <a:p>
                    <a:fld id="{43400DBB-9476-4B9B-A5B0-89D1F4626A09}"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715-4EE0-A8A6-1D90FEAA40B0}"/>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Fig2_SubgroupTable_upd2!$C$7:$D$13</c:f>
              <c:multiLvlStrCache>
                <c:ptCount val="7"/>
                <c:lvl>
                  <c:pt idx="0">
                    <c:v>&lt;18</c:v>
                  </c:pt>
                  <c:pt idx="1">
                    <c:v>18-44^</c:v>
                  </c:pt>
                  <c:pt idx="2">
                    <c:v>45-64</c:v>
                  </c:pt>
                  <c:pt idx="3">
                    <c:v>65+</c:v>
                  </c:pt>
                  <c:pt idx="5">
                    <c:v>&gt;$0</c:v>
                  </c:pt>
                  <c:pt idx="6">
                    <c:v>=$0^</c:v>
                  </c:pt>
                </c:lvl>
                <c:lvl>
                  <c:pt idx="0">
                    <c:v>Age</c:v>
                  </c:pt>
                  <c:pt idx="5">
                    <c:v>Health spending</c:v>
                  </c:pt>
                </c:lvl>
              </c:multiLvlStrCache>
            </c:multiLvlStrRef>
          </c:cat>
          <c:val>
            <c:numRef>
              <c:f>Fig2_SubgroupTable_upd2!$G$7:$G$13</c:f>
              <c:numCache>
                <c:formatCode>0.0%</c:formatCode>
                <c:ptCount val="7"/>
                <c:pt idx="0">
                  <c:v>3.3303576695189754E-2</c:v>
                </c:pt>
                <c:pt idx="1">
                  <c:v>5.046762963680191E-2</c:v>
                </c:pt>
                <c:pt idx="2">
                  <c:v>5.0720274486003761E-2</c:v>
                </c:pt>
                <c:pt idx="3">
                  <c:v>3.5702151415514766E-3</c:v>
                </c:pt>
                <c:pt idx="5">
                  <c:v>3.5088487886169847E-2</c:v>
                </c:pt>
                <c:pt idx="6">
                  <c:v>6.1826834736219867E-2</c:v>
                </c:pt>
              </c:numCache>
            </c:numRef>
          </c:val>
          <c:extLst>
            <c:ext xmlns:c16="http://schemas.microsoft.com/office/drawing/2014/chart" uri="{C3380CC4-5D6E-409C-BE32-E72D297353CC}">
              <c16:uniqueId val="{00000002-7715-4EE0-A8A6-1D90FEAA40B0}"/>
            </c:ext>
          </c:extLst>
        </c:ser>
        <c:dLbls>
          <c:showLegendKey val="0"/>
          <c:showVal val="0"/>
          <c:showCatName val="0"/>
          <c:showSerName val="0"/>
          <c:showPercent val="0"/>
          <c:showBubbleSize val="0"/>
        </c:dLbls>
        <c:gapWidth val="50"/>
        <c:axId val="647067952"/>
        <c:axId val="647069592"/>
      </c:barChart>
      <c:catAx>
        <c:axId val="64706795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47069592"/>
        <c:crosses val="autoZero"/>
        <c:auto val="1"/>
        <c:lblAlgn val="ctr"/>
        <c:lblOffset val="100"/>
        <c:noMultiLvlLbl val="0"/>
      </c:catAx>
      <c:valAx>
        <c:axId val="647069592"/>
        <c:scaling>
          <c:orientation val="minMax"/>
        </c:scaling>
        <c:delete val="1"/>
        <c:axPos val="t"/>
        <c:numFmt formatCode="0.0%" sourceLinked="1"/>
        <c:majorTickMark val="none"/>
        <c:minorTickMark val="none"/>
        <c:tickLblPos val="nextTo"/>
        <c:crossAx val="647067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multiLvlStrRef>
              <c:f>Fig2A_Rel_Ref_Person!$C$7:$D$22</c:f>
              <c:multiLvlStrCache>
                <c:ptCount val="16"/>
                <c:lvl>
                  <c:pt idx="0">
                    <c:v>Only has direct relatives living together†</c:v>
                  </c:pt>
                  <c:pt idx="1">
                    <c:v>Other relatives living together^</c:v>
                  </c:pt>
                  <c:pt idx="4">
                    <c:v>Reference person</c:v>
                  </c:pt>
                  <c:pt idx="5">
                    <c:v>Spouse</c:v>
                  </c:pt>
                  <c:pt idx="6">
                    <c:v>Unmarried partner</c:v>
                  </c:pt>
                  <c:pt idx="7">
                    <c:v>Child</c:v>
                  </c:pt>
                  <c:pt idx="8">
                    <c:v>Child of partner </c:v>
                  </c:pt>
                  <c:pt idx="9">
                    <c:v>Grandchild</c:v>
                  </c:pt>
                  <c:pt idx="10">
                    <c:v>Parent</c:v>
                  </c:pt>
                  <c:pt idx="11">
                    <c:v>Sibling</c:v>
                  </c:pt>
                  <c:pt idx="12">
                    <c:v>Grandparent</c:v>
                  </c:pt>
                  <c:pt idx="13">
                    <c:v>Aunt/uncle</c:v>
                  </c:pt>
                  <c:pt idx="14">
                    <c:v>Niece/nephew</c:v>
                  </c:pt>
                  <c:pt idx="15">
                    <c:v>Other related</c:v>
                  </c:pt>
                </c:lvl>
                <c:lvl>
                  <c:pt idx="0">
                    <c:v>Family arrangement</c:v>
                  </c:pt>
                  <c:pt idx="3">
                    <c:v>Relationship to reference person</c:v>
                  </c:pt>
                </c:lvl>
              </c:multiLvlStrCache>
            </c:multiLvlStrRef>
          </c:cat>
          <c:val>
            <c:numRef>
              <c:f>Fig2A_Rel_Ref_Person!$E$7:$E$22</c:f>
            </c:numRef>
          </c:val>
          <c:extLst>
            <c:ext xmlns:c16="http://schemas.microsoft.com/office/drawing/2014/chart" uri="{C3380CC4-5D6E-409C-BE32-E72D297353CC}">
              <c16:uniqueId val="{00000000-9026-4F8F-962B-CF344B2BDE7C}"/>
            </c:ext>
          </c:extLst>
        </c:ser>
        <c:ser>
          <c:idx val="1"/>
          <c:order val="1"/>
          <c:spPr>
            <a:solidFill>
              <a:schemeClr val="tx2">
                <a:lumMod val="60000"/>
                <a:lumOff val="40000"/>
              </a:schemeClr>
            </a:solidFill>
            <a:ln>
              <a:noFill/>
            </a:ln>
            <a:effectLst/>
          </c:spPr>
          <c:invertIfNegative val="0"/>
          <c:dLbls>
            <c:dLbl>
              <c:idx val="1"/>
              <c:tx>
                <c:rich>
                  <a:bodyPr/>
                  <a:lstStyle/>
                  <a:p>
                    <a:fld id="{B6E3B7E4-2D5C-4D06-9A53-8E1F5EAB9817}"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026-4F8F-962B-CF344B2BDE7C}"/>
                </c:ext>
              </c:extLst>
            </c:dLbl>
            <c:dLbl>
              <c:idx val="5"/>
              <c:tx>
                <c:rich>
                  <a:bodyPr/>
                  <a:lstStyle/>
                  <a:p>
                    <a:fld id="{BCAA4F49-E544-40D6-94FF-A899224B0AD8}"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9026-4F8F-962B-CF344B2BDE7C}"/>
                </c:ext>
              </c:extLst>
            </c:dLbl>
            <c:dLbl>
              <c:idx val="7"/>
              <c:tx>
                <c:rich>
                  <a:bodyPr/>
                  <a:lstStyle/>
                  <a:p>
                    <a:fld id="{2F55A318-446D-414B-BA84-834734BC8F09}"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026-4F8F-962B-CF344B2BDE7C}"/>
                </c:ext>
              </c:extLst>
            </c:dLbl>
            <c:dLbl>
              <c:idx val="8"/>
              <c:tx>
                <c:rich>
                  <a:bodyPr/>
                  <a:lstStyle/>
                  <a:p>
                    <a:fld id="{72596230-D855-4000-A014-19245241A4AF}"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9026-4F8F-962B-CF344B2BDE7C}"/>
                </c:ext>
              </c:extLst>
            </c:dLbl>
            <c:dLbl>
              <c:idx val="9"/>
              <c:tx>
                <c:rich>
                  <a:bodyPr/>
                  <a:lstStyle/>
                  <a:p>
                    <a:fld id="{40448BE6-A81D-4C13-B841-1398B62B83F9}"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026-4F8F-962B-CF344B2BDE7C}"/>
                </c:ext>
              </c:extLst>
            </c:dLbl>
            <c:dLbl>
              <c:idx val="11"/>
              <c:tx>
                <c:rich>
                  <a:bodyPr/>
                  <a:lstStyle/>
                  <a:p>
                    <a:fld id="{13393668-12E6-42CF-9000-298CFEFD7F2B}"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026-4F8F-962B-CF344B2BDE7C}"/>
                </c:ext>
              </c:extLst>
            </c:dLbl>
            <c:numFmt formatCode="0.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Fig2A_Rel_Ref_Person!$C$7:$D$22</c:f>
              <c:multiLvlStrCache>
                <c:ptCount val="16"/>
                <c:lvl>
                  <c:pt idx="0">
                    <c:v>Only has direct relatives living together†</c:v>
                  </c:pt>
                  <c:pt idx="1">
                    <c:v>Other relatives living together^</c:v>
                  </c:pt>
                  <c:pt idx="4">
                    <c:v>Reference person</c:v>
                  </c:pt>
                  <c:pt idx="5">
                    <c:v>Spouse</c:v>
                  </c:pt>
                  <c:pt idx="6">
                    <c:v>Unmarried partner</c:v>
                  </c:pt>
                  <c:pt idx="7">
                    <c:v>Child</c:v>
                  </c:pt>
                  <c:pt idx="8">
                    <c:v>Child of partner </c:v>
                  </c:pt>
                  <c:pt idx="9">
                    <c:v>Grandchild</c:v>
                  </c:pt>
                  <c:pt idx="10">
                    <c:v>Parent</c:v>
                  </c:pt>
                  <c:pt idx="11">
                    <c:v>Sibling</c:v>
                  </c:pt>
                  <c:pt idx="12">
                    <c:v>Grandparent</c:v>
                  </c:pt>
                  <c:pt idx="13">
                    <c:v>Aunt/uncle</c:v>
                  </c:pt>
                  <c:pt idx="14">
                    <c:v>Niece/nephew</c:v>
                  </c:pt>
                  <c:pt idx="15">
                    <c:v>Other related</c:v>
                  </c:pt>
                </c:lvl>
                <c:lvl>
                  <c:pt idx="0">
                    <c:v>Family arrangement</c:v>
                  </c:pt>
                  <c:pt idx="3">
                    <c:v>Relationship to reference person</c:v>
                  </c:pt>
                </c:lvl>
              </c:multiLvlStrCache>
            </c:multiLvlStrRef>
          </c:cat>
          <c:val>
            <c:numRef>
              <c:f>Fig2A_Rel_Ref_Person!$F$7:$F$22</c:f>
              <c:numCache>
                <c:formatCode>0.0%</c:formatCode>
                <c:ptCount val="16"/>
                <c:pt idx="0">
                  <c:v>3.538065416583127E-2</c:v>
                </c:pt>
                <c:pt idx="1">
                  <c:v>5.6789521822813646E-2</c:v>
                </c:pt>
                <c:pt idx="4" formatCode="0.00%">
                  <c:v>3.1519271947632793E-2</c:v>
                </c:pt>
                <c:pt idx="5" formatCode="0.00%">
                  <c:v>2.4634419869872051E-2</c:v>
                </c:pt>
                <c:pt idx="6" formatCode="0.00%">
                  <c:v>5.3341885642691454E-2</c:v>
                </c:pt>
                <c:pt idx="7" formatCode="0.00%">
                  <c:v>3.9392327810832017E-2</c:v>
                </c:pt>
                <c:pt idx="8" formatCode="0.00%">
                  <c:v>1.2863966021940969E-2</c:v>
                </c:pt>
                <c:pt idx="9" formatCode="0.00%">
                  <c:v>9.8485899284090808E-2</c:v>
                </c:pt>
                <c:pt idx="10" formatCode="0.00%">
                  <c:v>5.9417386339843788E-2</c:v>
                </c:pt>
                <c:pt idx="11" formatCode="0.00%">
                  <c:v>8.5117028315109408E-2</c:v>
                </c:pt>
                <c:pt idx="12" formatCode="0.00%">
                  <c:v>0</c:v>
                </c:pt>
                <c:pt idx="13" formatCode="0.00%">
                  <c:v>1.8327390563343239E-2</c:v>
                </c:pt>
                <c:pt idx="14" formatCode="0.00%">
                  <c:v>7.4422061449737273E-2</c:v>
                </c:pt>
                <c:pt idx="15" formatCode="0.00%">
                  <c:v>4.6800649947680531E-2</c:v>
                </c:pt>
              </c:numCache>
            </c:numRef>
          </c:val>
          <c:extLst>
            <c:ext xmlns:c16="http://schemas.microsoft.com/office/drawing/2014/chart" uri="{C3380CC4-5D6E-409C-BE32-E72D297353CC}">
              <c16:uniqueId val="{00000001-9026-4F8F-962B-CF344B2BDE7C}"/>
            </c:ext>
          </c:extLst>
        </c:ser>
        <c:dLbls>
          <c:showLegendKey val="0"/>
          <c:showVal val="0"/>
          <c:showCatName val="0"/>
          <c:showSerName val="0"/>
          <c:showPercent val="0"/>
          <c:showBubbleSize val="0"/>
        </c:dLbls>
        <c:gapWidth val="56"/>
        <c:axId val="642776192"/>
        <c:axId val="642773896"/>
      </c:barChart>
      <c:catAx>
        <c:axId val="6427761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42773896"/>
        <c:crosses val="autoZero"/>
        <c:auto val="1"/>
        <c:lblAlgn val="ctr"/>
        <c:lblOffset val="100"/>
        <c:noMultiLvlLbl val="0"/>
      </c:catAx>
      <c:valAx>
        <c:axId val="642773896"/>
        <c:scaling>
          <c:orientation val="minMax"/>
        </c:scaling>
        <c:delete val="1"/>
        <c:axPos val="t"/>
        <c:numFmt formatCode="0.0%" sourceLinked="1"/>
        <c:majorTickMark val="none"/>
        <c:minorTickMark val="none"/>
        <c:tickLblPos val="nextTo"/>
        <c:crossAx val="642776192"/>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Fig4_Sources_Covg_Detailed!$C$3</c:f>
              <c:strCache>
                <c:ptCount val="1"/>
                <c:pt idx="0">
                  <c:v>Medicaid</c:v>
                </c:pt>
              </c:strCache>
            </c:strRef>
          </c:tx>
          <c:spPr>
            <a:solidFill>
              <a:srgbClr val="FFC000"/>
            </a:solidFill>
            <a:ln>
              <a:noFill/>
            </a:ln>
            <a:effectLst/>
          </c:spPr>
          <c:invertIfNegative val="0"/>
          <c:dPt>
            <c:idx val="1"/>
            <c:invertIfNegative val="0"/>
            <c:bubble3D val="0"/>
            <c:spPr>
              <a:solidFill>
                <a:srgbClr val="FFC000"/>
              </a:solidFill>
              <a:ln>
                <a:noFill/>
              </a:ln>
              <a:effectLst/>
            </c:spPr>
            <c:extLst>
              <c:ext xmlns:c16="http://schemas.microsoft.com/office/drawing/2014/chart" uri="{C3380CC4-5D6E-409C-BE32-E72D297353CC}">
                <c16:uniqueId val="{00000001-370A-4633-B9FE-E505744F0CA1}"/>
              </c:ext>
            </c:extLst>
          </c:dPt>
          <c:dPt>
            <c:idx val="2"/>
            <c:invertIfNegative val="0"/>
            <c:bubble3D val="0"/>
            <c:spPr>
              <a:solidFill>
                <a:srgbClr val="FFC000"/>
              </a:solidFill>
              <a:ln>
                <a:noFill/>
              </a:ln>
              <a:effectLst/>
            </c:spPr>
            <c:extLst>
              <c:ext xmlns:c16="http://schemas.microsoft.com/office/drawing/2014/chart" uri="{C3380CC4-5D6E-409C-BE32-E72D297353CC}">
                <c16:uniqueId val="{00000003-370A-4633-B9FE-E505744F0CA1}"/>
              </c:ext>
            </c:extLst>
          </c:dPt>
          <c:dPt>
            <c:idx val="3"/>
            <c:invertIfNegative val="0"/>
            <c:bubble3D val="0"/>
            <c:spPr>
              <a:solidFill>
                <a:srgbClr val="FFC000"/>
              </a:solidFill>
              <a:ln>
                <a:noFill/>
              </a:ln>
              <a:effectLst/>
            </c:spPr>
            <c:extLst>
              <c:ext xmlns:c16="http://schemas.microsoft.com/office/drawing/2014/chart" uri="{C3380CC4-5D6E-409C-BE32-E72D297353CC}">
                <c16:uniqueId val="{00000005-370A-4633-B9FE-E505744F0CA1}"/>
              </c:ext>
            </c:extLst>
          </c:dPt>
          <c:dPt>
            <c:idx val="4"/>
            <c:invertIfNegative val="0"/>
            <c:bubble3D val="0"/>
            <c:spPr>
              <a:solidFill>
                <a:srgbClr val="FFC000"/>
              </a:solidFill>
              <a:ln>
                <a:noFill/>
              </a:ln>
              <a:effectLst/>
            </c:spPr>
            <c:extLst>
              <c:ext xmlns:c16="http://schemas.microsoft.com/office/drawing/2014/chart" uri="{C3380CC4-5D6E-409C-BE32-E72D297353CC}">
                <c16:uniqueId val="{00000007-370A-4633-B9FE-E505744F0CA1}"/>
              </c:ext>
            </c:extLst>
          </c:dPt>
          <c:dPt>
            <c:idx val="5"/>
            <c:invertIfNegative val="0"/>
            <c:bubble3D val="0"/>
            <c:spPr>
              <a:solidFill>
                <a:srgbClr val="FFC000"/>
              </a:solidFill>
              <a:ln>
                <a:noFill/>
              </a:ln>
              <a:effectLst/>
            </c:spPr>
            <c:extLst>
              <c:ext xmlns:c16="http://schemas.microsoft.com/office/drawing/2014/chart" uri="{C3380CC4-5D6E-409C-BE32-E72D297353CC}">
                <c16:uniqueId val="{00000009-370A-4633-B9FE-E505744F0CA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Fig4_Sources_Covg_Detailed!$E$3:$F$3</c:f>
              <c:numCache>
                <c:formatCode>0.0%</c:formatCode>
                <c:ptCount val="2"/>
                <c:pt idx="0">
                  <c:v>0.14852678527702909</c:v>
                </c:pt>
                <c:pt idx="1">
                  <c:v>0.21095293074740945</c:v>
                </c:pt>
              </c:numCache>
            </c:numRef>
          </c:val>
          <c:extLst>
            <c:ext xmlns:c16="http://schemas.microsoft.com/office/drawing/2014/chart" uri="{C3380CC4-5D6E-409C-BE32-E72D297353CC}">
              <c16:uniqueId val="{0000000A-370A-4633-B9FE-E505744F0CA1}"/>
            </c:ext>
          </c:extLst>
        </c:ser>
        <c:ser>
          <c:idx val="1"/>
          <c:order val="1"/>
          <c:tx>
            <c:strRef>
              <c:f>Fig4_Sources_Covg_Detailed!$C$4</c:f>
              <c:strCache>
                <c:ptCount val="1"/>
                <c:pt idx="0">
                  <c:v>Medicare</c:v>
                </c:pt>
              </c:strCache>
            </c:strRef>
          </c:tx>
          <c:spPr>
            <a:solidFill>
              <a:srgbClr val="FFD96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Fig4_Sources_Covg_Detailed!$E$4:$F$4</c:f>
              <c:numCache>
                <c:formatCode>0.0%</c:formatCode>
                <c:ptCount val="2"/>
                <c:pt idx="0">
                  <c:v>4.085596352578013E-2</c:v>
                </c:pt>
                <c:pt idx="1">
                  <c:v>0.18396824565474718</c:v>
                </c:pt>
              </c:numCache>
            </c:numRef>
          </c:val>
          <c:extLst>
            <c:ext xmlns:c16="http://schemas.microsoft.com/office/drawing/2014/chart" uri="{C3380CC4-5D6E-409C-BE32-E72D297353CC}">
              <c16:uniqueId val="{0000000B-370A-4633-B9FE-E505744F0CA1}"/>
            </c:ext>
          </c:extLst>
        </c:ser>
        <c:ser>
          <c:idx val="2"/>
          <c:order val="2"/>
          <c:tx>
            <c:strRef>
              <c:f>Fig4_Sources_Covg_Detailed!$C$5</c:f>
              <c:strCache>
                <c:ptCount val="1"/>
                <c:pt idx="0">
                  <c:v>Other Public</c:v>
                </c:pt>
              </c:strCache>
            </c:strRef>
          </c:tx>
          <c:spPr>
            <a:solidFill>
              <a:srgbClr val="FAED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Fig4_Sources_Covg_Detailed!$E$5:$F$5</c:f>
              <c:numCache>
                <c:formatCode>0.0%</c:formatCode>
                <c:ptCount val="2"/>
                <c:pt idx="0">
                  <c:v>3.3238166935125012E-2</c:v>
                </c:pt>
                <c:pt idx="1">
                  <c:v>3.4077230528264654E-2</c:v>
                </c:pt>
              </c:numCache>
            </c:numRef>
          </c:val>
          <c:extLst>
            <c:ext xmlns:c16="http://schemas.microsoft.com/office/drawing/2014/chart" uri="{C3380CC4-5D6E-409C-BE32-E72D297353CC}">
              <c16:uniqueId val="{0000000C-370A-4633-B9FE-E505744F0CA1}"/>
            </c:ext>
          </c:extLst>
        </c:ser>
        <c:ser>
          <c:idx val="3"/>
          <c:order val="3"/>
          <c:tx>
            <c:strRef>
              <c:f>Fig4_Sources_Covg_Detailed!$C$6</c:f>
              <c:strCache>
                <c:ptCount val="1"/>
                <c:pt idx="0">
                  <c:v>Employer-based coverage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Fig4_Sources_Covg_Detailed!$E$6:$F$6</c:f>
              <c:numCache>
                <c:formatCode>0.0%</c:formatCode>
                <c:ptCount val="2"/>
                <c:pt idx="0">
                  <c:v>0.34026379957246711</c:v>
                </c:pt>
                <c:pt idx="1">
                  <c:v>0.52945756147252621</c:v>
                </c:pt>
              </c:numCache>
            </c:numRef>
          </c:val>
          <c:extLst>
            <c:ext xmlns:c16="http://schemas.microsoft.com/office/drawing/2014/chart" uri="{C3380CC4-5D6E-409C-BE32-E72D297353CC}">
              <c16:uniqueId val="{0000000D-370A-4633-B9FE-E505744F0CA1}"/>
            </c:ext>
          </c:extLst>
        </c:ser>
        <c:ser>
          <c:idx val="4"/>
          <c:order val="4"/>
          <c:tx>
            <c:strRef>
              <c:f>Fig4_Sources_Covg_Detailed!$C$7</c:f>
              <c:strCache>
                <c:ptCount val="1"/>
                <c:pt idx="0">
                  <c:v>Non-group or Marketplace coverage</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Fig4_Sources_Covg_Detailed!$E$7:$F$7</c:f>
              <c:numCache>
                <c:formatCode>0.0%</c:formatCode>
                <c:ptCount val="2"/>
                <c:pt idx="0">
                  <c:v>0.30446450191666974</c:v>
                </c:pt>
                <c:pt idx="1">
                  <c:v>2.9444437544204671E-2</c:v>
                </c:pt>
              </c:numCache>
            </c:numRef>
          </c:val>
          <c:extLst>
            <c:ext xmlns:c16="http://schemas.microsoft.com/office/drawing/2014/chart" uri="{C3380CC4-5D6E-409C-BE32-E72D297353CC}">
              <c16:uniqueId val="{0000000E-370A-4633-B9FE-E505744F0CA1}"/>
            </c:ext>
          </c:extLst>
        </c:ser>
        <c:ser>
          <c:idx val="5"/>
          <c:order val="5"/>
          <c:tx>
            <c:strRef>
              <c:f>Fig4_Sources_Covg_Detailed!$C$8</c:f>
              <c:strCache>
                <c:ptCount val="1"/>
                <c:pt idx="0">
                  <c:v>Other private coverage</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Fig4_Sources_Covg_Detailed!$E$2:$F$2</c:f>
              <c:strCache>
                <c:ptCount val="2"/>
                <c:pt idx="0">
                  <c:v>Verification Module</c:v>
                </c:pt>
                <c:pt idx="1">
                  <c:v>Main Module</c:v>
                </c:pt>
              </c:strCache>
            </c:strRef>
          </c:cat>
          <c:val>
            <c:numRef>
              <c:f>Fig4_Sources_Covg_Detailed!$E$8:$F$8</c:f>
              <c:numCache>
                <c:formatCode>0.0%</c:formatCode>
                <c:ptCount val="2"/>
                <c:pt idx="0">
                  <c:v>0.13265078277292885</c:v>
                </c:pt>
                <c:pt idx="1">
                  <c:v>1.209959405284813E-2</c:v>
                </c:pt>
              </c:numCache>
            </c:numRef>
          </c:val>
          <c:extLst>
            <c:ext xmlns:c16="http://schemas.microsoft.com/office/drawing/2014/chart" uri="{C3380CC4-5D6E-409C-BE32-E72D297353CC}">
              <c16:uniqueId val="{0000000F-370A-4633-B9FE-E505744F0CA1}"/>
            </c:ext>
          </c:extLst>
        </c:ser>
        <c:dLbls>
          <c:showLegendKey val="0"/>
          <c:showVal val="0"/>
          <c:showCatName val="0"/>
          <c:showSerName val="0"/>
          <c:showPercent val="0"/>
          <c:showBubbleSize val="0"/>
        </c:dLbls>
        <c:gapWidth val="100"/>
        <c:overlap val="100"/>
        <c:axId val="690527688"/>
        <c:axId val="690529656"/>
      </c:barChart>
      <c:catAx>
        <c:axId val="6905276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690529656"/>
        <c:crosses val="autoZero"/>
        <c:auto val="1"/>
        <c:lblAlgn val="ctr"/>
        <c:lblOffset val="100"/>
        <c:noMultiLvlLbl val="0"/>
      </c:catAx>
      <c:valAx>
        <c:axId val="690529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690527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Fig5_Verification_by_ESI_Type!$C$15</c:f>
              <c:strCache>
                <c:ptCount val="1"/>
                <c:pt idx="0">
                  <c:v>Policyholder, coverage through current main job</c:v>
                </c:pt>
              </c:strCache>
            </c:strRef>
          </c:tx>
          <c:spPr>
            <a:solidFill>
              <a:srgbClr val="FAEDB8"/>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Fig5_Verification_by_ESI_Type!$D$14:$E$14</c:f>
              <c:strCache>
                <c:ptCount val="2"/>
                <c:pt idx="0">
                  <c:v>Verification Module</c:v>
                </c:pt>
                <c:pt idx="1">
                  <c:v>Main Module</c:v>
                </c:pt>
              </c:strCache>
            </c:strRef>
          </c:cat>
          <c:val>
            <c:numRef>
              <c:f>Fig5_Verification_by_ESI_Type!$D$15:$E$15</c:f>
              <c:numCache>
                <c:formatCode>0.0%</c:formatCode>
                <c:ptCount val="2"/>
                <c:pt idx="0">
                  <c:v>4.213177729551007E-2</c:v>
                </c:pt>
                <c:pt idx="1">
                  <c:v>0.44504985792276452</c:v>
                </c:pt>
              </c:numCache>
            </c:numRef>
          </c:val>
          <c:extLst>
            <c:ext xmlns:c16="http://schemas.microsoft.com/office/drawing/2014/chart" uri="{C3380CC4-5D6E-409C-BE32-E72D297353CC}">
              <c16:uniqueId val="{00000000-60DB-47D1-97AD-F01B69D3F1D0}"/>
            </c:ext>
          </c:extLst>
        </c:ser>
        <c:ser>
          <c:idx val="1"/>
          <c:order val="1"/>
          <c:tx>
            <c:strRef>
              <c:f>Fig5_Verification_by_ESI_Type!$C$16</c:f>
              <c:strCache>
                <c:ptCount val="1"/>
                <c:pt idx="0">
                  <c:v>Policyholder, coverage through former/misc. job</c:v>
                </c:pt>
              </c:strCache>
            </c:strRef>
          </c:tx>
          <c:spPr>
            <a:solidFill>
              <a:srgbClr val="FFD96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Fig5_Verification_by_ESI_Type!$D$14:$E$14</c:f>
              <c:strCache>
                <c:ptCount val="2"/>
                <c:pt idx="0">
                  <c:v>Verification Module</c:v>
                </c:pt>
                <c:pt idx="1">
                  <c:v>Main Module</c:v>
                </c:pt>
              </c:strCache>
            </c:strRef>
          </c:cat>
          <c:val>
            <c:numRef>
              <c:f>Fig5_Verification_by_ESI_Type!$D$16:$E$16</c:f>
              <c:numCache>
                <c:formatCode>0.0%</c:formatCode>
                <c:ptCount val="2"/>
                <c:pt idx="0">
                  <c:v>0.20569408753425883</c:v>
                </c:pt>
                <c:pt idx="1">
                  <c:v>7.7591804125933986E-2</c:v>
                </c:pt>
              </c:numCache>
            </c:numRef>
          </c:val>
          <c:extLst>
            <c:ext xmlns:c16="http://schemas.microsoft.com/office/drawing/2014/chart" uri="{C3380CC4-5D6E-409C-BE32-E72D297353CC}">
              <c16:uniqueId val="{00000001-60DB-47D1-97AD-F01B69D3F1D0}"/>
            </c:ext>
          </c:extLst>
        </c:ser>
        <c:ser>
          <c:idx val="2"/>
          <c:order val="2"/>
          <c:tx>
            <c:strRef>
              <c:f>Fig5_Verification_by_ESI_Type!$C$17</c:f>
              <c:strCache>
                <c:ptCount val="1"/>
                <c:pt idx="0">
                  <c:v>Dependent, policyholder in RU</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Fig5_Verification_by_ESI_Type!$D$14:$E$14</c:f>
              <c:strCache>
                <c:ptCount val="2"/>
                <c:pt idx="0">
                  <c:v>Verification Module</c:v>
                </c:pt>
                <c:pt idx="1">
                  <c:v>Main Module</c:v>
                </c:pt>
              </c:strCache>
            </c:strRef>
          </c:cat>
          <c:val>
            <c:numRef>
              <c:f>Fig5_Verification_by_ESI_Type!$D$17:$E$17</c:f>
              <c:numCache>
                <c:formatCode>0.0%</c:formatCode>
                <c:ptCount val="2"/>
                <c:pt idx="0">
                  <c:v>0.45021655114318654</c:v>
                </c:pt>
                <c:pt idx="1">
                  <c:v>0.4616708789073608</c:v>
                </c:pt>
              </c:numCache>
            </c:numRef>
          </c:val>
          <c:extLst>
            <c:ext xmlns:c16="http://schemas.microsoft.com/office/drawing/2014/chart" uri="{C3380CC4-5D6E-409C-BE32-E72D297353CC}">
              <c16:uniqueId val="{00000002-60DB-47D1-97AD-F01B69D3F1D0}"/>
            </c:ext>
          </c:extLst>
        </c:ser>
        <c:ser>
          <c:idx val="3"/>
          <c:order val="3"/>
          <c:tx>
            <c:strRef>
              <c:f>Fig5_Verification_by_ESI_Type!$C$18</c:f>
              <c:strCache>
                <c:ptCount val="1"/>
                <c:pt idx="0">
                  <c:v>Dependent, policyholder outside RU</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Fig5_Verification_by_ESI_Type!$D$14:$E$14</c:f>
              <c:strCache>
                <c:ptCount val="2"/>
                <c:pt idx="0">
                  <c:v>Verification Module</c:v>
                </c:pt>
                <c:pt idx="1">
                  <c:v>Main Module</c:v>
                </c:pt>
              </c:strCache>
            </c:strRef>
          </c:cat>
          <c:val>
            <c:numRef>
              <c:f>Fig5_Verification_by_ESI_Type!$D$18:$E$18</c:f>
              <c:numCache>
                <c:formatCode>0.0%</c:formatCode>
                <c:ptCount val="2"/>
                <c:pt idx="0">
                  <c:v>0.3019575840270447</c:v>
                </c:pt>
                <c:pt idx="1">
                  <c:v>1.5687459043940862E-2</c:v>
                </c:pt>
              </c:numCache>
            </c:numRef>
          </c:val>
          <c:extLst>
            <c:ext xmlns:c16="http://schemas.microsoft.com/office/drawing/2014/chart" uri="{C3380CC4-5D6E-409C-BE32-E72D297353CC}">
              <c16:uniqueId val="{00000003-60DB-47D1-97AD-F01B69D3F1D0}"/>
            </c:ext>
          </c:extLst>
        </c:ser>
        <c:dLbls>
          <c:showLegendKey val="0"/>
          <c:showVal val="0"/>
          <c:showCatName val="0"/>
          <c:showSerName val="0"/>
          <c:showPercent val="0"/>
          <c:showBubbleSize val="0"/>
        </c:dLbls>
        <c:gapWidth val="150"/>
        <c:overlap val="100"/>
        <c:axId val="856975888"/>
        <c:axId val="856969656"/>
      </c:barChart>
      <c:catAx>
        <c:axId val="85697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56969656"/>
        <c:crosses val="autoZero"/>
        <c:auto val="1"/>
        <c:lblAlgn val="ctr"/>
        <c:lblOffset val="100"/>
        <c:noMultiLvlLbl val="0"/>
      </c:catAx>
      <c:valAx>
        <c:axId val="85696965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56975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Fig6_MktPlc_v_Caid_by_Pov!$K$15</c:f>
              <c:strCache>
                <c:ptCount val="1"/>
                <c:pt idx="0">
                  <c:v>main coverage module</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Fig6_MktPlc_v_Caid_by_Pov!$I$16:$J$23</c:f>
              <c:multiLvlStrCache>
                <c:ptCount val="8"/>
                <c:lvl>
                  <c:pt idx="0">
                    <c:v>Medicaid</c:v>
                  </c:pt>
                  <c:pt idx="2">
                    <c:v>Marketplace</c:v>
                  </c:pt>
                  <c:pt idx="5">
                    <c:v>Medicaid</c:v>
                  </c:pt>
                  <c:pt idx="7">
                    <c:v>Marketplace</c:v>
                  </c:pt>
                </c:lvl>
                <c:lvl>
                  <c:pt idx="0">
                    <c:v>&lt;125% FPL</c:v>
                  </c:pt>
                  <c:pt idx="5">
                    <c:v>&gt;125% FPL</c:v>
                  </c:pt>
                </c:lvl>
              </c:multiLvlStrCache>
            </c:multiLvlStrRef>
          </c:cat>
          <c:val>
            <c:numRef>
              <c:f>Fig6_MktPlc_v_Caid_by_Pov!$K$16:$K$23</c:f>
              <c:numCache>
                <c:formatCode>General</c:formatCode>
                <c:ptCount val="8"/>
                <c:pt idx="0" formatCode="0%">
                  <c:v>0.97</c:v>
                </c:pt>
                <c:pt idx="2" formatCode="0%">
                  <c:v>0.68</c:v>
                </c:pt>
                <c:pt idx="5" formatCode="0%">
                  <c:v>0.96</c:v>
                </c:pt>
                <c:pt idx="7" formatCode="0%">
                  <c:v>0.76</c:v>
                </c:pt>
              </c:numCache>
            </c:numRef>
          </c:val>
          <c:extLst>
            <c:ext xmlns:c16="http://schemas.microsoft.com/office/drawing/2014/chart" uri="{C3380CC4-5D6E-409C-BE32-E72D297353CC}">
              <c16:uniqueId val="{00000000-E0E0-4BC4-AAEF-2AA4A1145FC0}"/>
            </c:ext>
          </c:extLst>
        </c:ser>
        <c:ser>
          <c:idx val="1"/>
          <c:order val="1"/>
          <c:tx>
            <c:strRef>
              <c:f>Fig6_MktPlc_v_Caid_by_Pov!$L$15</c:f>
              <c:strCache>
                <c:ptCount val="1"/>
                <c:pt idx="0">
                  <c:v>verification module</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Fig6_MktPlc_v_Caid_by_Pov!$I$16:$J$23</c:f>
              <c:multiLvlStrCache>
                <c:ptCount val="8"/>
                <c:lvl>
                  <c:pt idx="0">
                    <c:v>Medicaid</c:v>
                  </c:pt>
                  <c:pt idx="2">
                    <c:v>Marketplace</c:v>
                  </c:pt>
                  <c:pt idx="5">
                    <c:v>Medicaid</c:v>
                  </c:pt>
                  <c:pt idx="7">
                    <c:v>Marketplace</c:v>
                  </c:pt>
                </c:lvl>
                <c:lvl>
                  <c:pt idx="0">
                    <c:v>&lt;125% FPL</c:v>
                  </c:pt>
                  <c:pt idx="5">
                    <c:v>&gt;125% FPL</c:v>
                  </c:pt>
                </c:lvl>
              </c:multiLvlStrCache>
            </c:multiLvlStrRef>
          </c:cat>
          <c:val>
            <c:numRef>
              <c:f>Fig6_MktPlc_v_Caid_by_Pov!$L$16:$L$23</c:f>
              <c:numCache>
                <c:formatCode>General</c:formatCode>
                <c:ptCount val="8"/>
                <c:pt idx="0" formatCode="0%">
                  <c:v>0.03</c:v>
                </c:pt>
                <c:pt idx="2" formatCode="0%">
                  <c:v>0.32</c:v>
                </c:pt>
                <c:pt idx="5" formatCode="0%">
                  <c:v>0.04</c:v>
                </c:pt>
                <c:pt idx="7" formatCode="0%">
                  <c:v>0.24</c:v>
                </c:pt>
              </c:numCache>
            </c:numRef>
          </c:val>
          <c:extLst>
            <c:ext xmlns:c16="http://schemas.microsoft.com/office/drawing/2014/chart" uri="{C3380CC4-5D6E-409C-BE32-E72D297353CC}">
              <c16:uniqueId val="{00000001-E0E0-4BC4-AAEF-2AA4A1145FC0}"/>
            </c:ext>
          </c:extLst>
        </c:ser>
        <c:dLbls>
          <c:showLegendKey val="0"/>
          <c:showVal val="0"/>
          <c:showCatName val="0"/>
          <c:showSerName val="0"/>
          <c:showPercent val="0"/>
          <c:showBubbleSize val="0"/>
        </c:dLbls>
        <c:gapWidth val="5"/>
        <c:overlap val="100"/>
        <c:axId val="765889816"/>
        <c:axId val="765883912"/>
      </c:barChart>
      <c:catAx>
        <c:axId val="76588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65883912"/>
        <c:crosses val="autoZero"/>
        <c:auto val="1"/>
        <c:lblAlgn val="ctr"/>
        <c:lblOffset val="100"/>
        <c:noMultiLvlLbl val="0"/>
      </c:catAx>
      <c:valAx>
        <c:axId val="7658839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65889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E40ABE-DCA6-4B7A-B1BC-961182C98C1E}" type="datetimeFigureOut">
              <a:rPr lang="en-US" smtClean="0"/>
              <a:pPr/>
              <a:t>10/25/2021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06A1E-4DC8-4B97-9735-D05403F9CA2D}" type="datetimeFigureOut">
              <a:rPr lang="en-US" smtClean="0"/>
              <a:t>10/25/2021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BA40C-25F7-4A81-B7B0-365A5351FE20}" type="slidenum">
              <a:rPr lang="en-US" smtClean="0"/>
              <a:t>‹#›</a:t>
            </a:fld>
            <a:endParaRPr lang="en-US"/>
          </a:p>
        </p:txBody>
      </p:sp>
    </p:spTree>
    <p:extLst>
      <p:ext uri="{BB962C8B-B14F-4D97-AF65-F5344CB8AC3E}">
        <p14:creationId xmlns:p14="http://schemas.microsoft.com/office/powerpoint/2010/main" val="2614974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a:t>Title of Presentation</a:t>
            </a:r>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and Date</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a:t>
            </a:r>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a:t>
            </a:r>
          </a:p>
        </p:txBody>
      </p:sp>
      <p:sp>
        <p:nvSpPr>
          <p:cNvPr id="3" name="Slide Number Placeholder 2"/>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fld id="{85F5B7A5-34A7-4AB0-A34F-A4DF2002FA9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of Presentation</a:t>
            </a:r>
          </a:p>
        </p:txBody>
      </p:sp>
      <p:sp>
        <p:nvSpPr>
          <p:cNvPr id="3" name="Content Placeholder 2"/>
          <p:cNvSpPr>
            <a:spLocks noGrp="1"/>
          </p:cNvSpPr>
          <p:nvPr>
            <p:ph idx="1" hasCustomPrompt="1"/>
          </p:nvPr>
        </p:nvSpPr>
        <p:spPr/>
        <p:txBody>
          <a:bodyPr/>
          <a:lstStyle>
            <a:lvl1pPr>
              <a:defRPr baseline="0"/>
            </a:lvl1pPr>
          </a:lstStyle>
          <a:p>
            <a:pPr lvl="0"/>
            <a:r>
              <a:rPr lang="en-US" dirty="0"/>
              <a:t>Author and Date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a:t>Title goes here</a:t>
            </a:r>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5B7A5-34A7-4AB0-A34F-A4DF2002FA9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a:t>Title of Presentation</a:t>
            </a:r>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a:t>Author and Date</a:t>
            </a: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Times a Charm? Verifying Reports of</a:t>
            </a:r>
            <a:br>
              <a:rPr lang="en-US" dirty="0"/>
            </a:br>
            <a:r>
              <a:rPr lang="en-US" dirty="0" err="1"/>
              <a:t>Uninsurance</a:t>
            </a:r>
            <a:r>
              <a:rPr lang="en-US" dirty="0"/>
              <a:t> in a National Survey</a:t>
            </a:r>
          </a:p>
        </p:txBody>
      </p:sp>
      <p:sp>
        <p:nvSpPr>
          <p:cNvPr id="3" name="Content Placeholder 2"/>
          <p:cNvSpPr>
            <a:spLocks noGrp="1"/>
          </p:cNvSpPr>
          <p:nvPr>
            <p:ph idx="1"/>
          </p:nvPr>
        </p:nvSpPr>
        <p:spPr/>
        <p:txBody>
          <a:bodyPr/>
          <a:lstStyle/>
          <a:p>
            <a:r>
              <a:rPr lang="en-US" dirty="0"/>
              <a:t>Paul D. Jacobs</a:t>
            </a:r>
          </a:p>
          <a:p>
            <a:r>
              <a:rPr lang="en-US" dirty="0"/>
              <a:t>Patricia Keenan</a:t>
            </a:r>
          </a:p>
        </p:txBody>
      </p:sp>
    </p:spTree>
    <p:extLst>
      <p:ext uri="{BB962C8B-B14F-4D97-AF65-F5344CB8AC3E}">
        <p14:creationId xmlns:p14="http://schemas.microsoft.com/office/powerpoint/2010/main" val="87751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17884"/>
          </a:xfrm>
        </p:spPr>
        <p:txBody>
          <a:bodyPr>
            <a:normAutofit fontScale="90000"/>
          </a:bodyPr>
          <a:lstStyle/>
          <a:p>
            <a:r>
              <a:rPr lang="en-US" dirty="0"/>
              <a:t>Percent of Coverage Reported in Verification, by Education and Race/Ethnicity</a:t>
            </a:r>
          </a:p>
        </p:txBody>
      </p:sp>
      <p:sp>
        <p:nvSpPr>
          <p:cNvPr id="4" name="Slide Number Placeholder 3"/>
          <p:cNvSpPr>
            <a:spLocks noGrp="1"/>
          </p:cNvSpPr>
          <p:nvPr>
            <p:ph type="sldNum" sz="quarter" idx="10"/>
          </p:nvPr>
        </p:nvSpPr>
        <p:spPr/>
        <p:txBody>
          <a:bodyPr/>
          <a:lstStyle/>
          <a:p>
            <a:fld id="{85F5B7A5-34A7-4AB0-A34F-A4DF2002FA98}" type="slidenum">
              <a:rPr lang="en-US" smtClean="0"/>
              <a:t>10</a:t>
            </a:fld>
            <a:endParaRPr lang="en-US" dirty="0"/>
          </a:p>
        </p:txBody>
      </p:sp>
      <p:graphicFrame>
        <p:nvGraphicFramePr>
          <p:cNvPr id="6" name="Chart 5"/>
          <p:cNvGraphicFramePr>
            <a:graphicFrameLocks noGrp="1"/>
          </p:cNvGraphicFramePr>
          <p:nvPr>
            <p:extLst>
              <p:ext uri="{D42A27DB-BD31-4B8C-83A1-F6EECF244321}">
                <p14:modId xmlns:p14="http://schemas.microsoft.com/office/powerpoint/2010/main" val="2492019873"/>
              </p:ext>
            </p:extLst>
          </p:nvPr>
        </p:nvGraphicFramePr>
        <p:xfrm>
          <a:off x="685800" y="1249487"/>
          <a:ext cx="8146007" cy="4822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858928217"/>
              </p:ext>
            </p:extLst>
          </p:nvPr>
        </p:nvGraphicFramePr>
        <p:xfrm>
          <a:off x="457200" y="1501423"/>
          <a:ext cx="7841059" cy="489783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0" y="6337390"/>
            <a:ext cx="6457950" cy="461665"/>
          </a:xfrm>
          <a:prstGeom prst="rect">
            <a:avLst/>
          </a:prstGeom>
          <a:noFill/>
        </p:spPr>
        <p:txBody>
          <a:bodyPr wrap="square" rtlCol="0">
            <a:spAutoFit/>
          </a:bodyPr>
          <a:lstStyle/>
          <a:p>
            <a:r>
              <a:rPr lang="en-US" sz="1200" dirty="0"/>
              <a:t>Source: Analysis of 2019 MEPS-HC, rounds 3/5.</a:t>
            </a:r>
          </a:p>
          <a:p>
            <a:r>
              <a:rPr lang="en-US" sz="1200" dirty="0"/>
              <a:t>Notes: ^ reference category. * p&lt;0.05.</a:t>
            </a:r>
          </a:p>
        </p:txBody>
      </p:sp>
    </p:spTree>
    <p:extLst>
      <p:ext uri="{BB962C8B-B14F-4D97-AF65-F5344CB8AC3E}">
        <p14:creationId xmlns:p14="http://schemas.microsoft.com/office/powerpoint/2010/main" val="179191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F5B7A5-34A7-4AB0-A34F-A4DF2002FA98}" type="slidenum">
              <a:rPr lang="en-US" smtClean="0"/>
              <a:t>11</a:t>
            </a:fld>
            <a:endParaRPr lang="en-US" dirty="0"/>
          </a:p>
        </p:txBody>
      </p:sp>
      <p:sp>
        <p:nvSpPr>
          <p:cNvPr id="9" name="TextBox 8"/>
          <p:cNvSpPr txBox="1"/>
          <p:nvPr/>
        </p:nvSpPr>
        <p:spPr>
          <a:xfrm>
            <a:off x="0" y="6337390"/>
            <a:ext cx="6076950" cy="461665"/>
          </a:xfrm>
          <a:prstGeom prst="rect">
            <a:avLst/>
          </a:prstGeom>
          <a:noFill/>
        </p:spPr>
        <p:txBody>
          <a:bodyPr wrap="square" rtlCol="0">
            <a:spAutoFit/>
          </a:bodyPr>
          <a:lstStyle/>
          <a:p>
            <a:r>
              <a:rPr lang="en-US" sz="1200" dirty="0"/>
              <a:t>Source: Analysis of 2019 MEPS-HC, rounds 3/5.</a:t>
            </a:r>
          </a:p>
          <a:p>
            <a:r>
              <a:rPr lang="en-US" sz="1200" dirty="0"/>
              <a:t>Notes: ^ reference category. * p&lt;0.05.</a:t>
            </a:r>
          </a:p>
        </p:txBody>
      </p:sp>
      <p:sp>
        <p:nvSpPr>
          <p:cNvPr id="11" name="Title 1"/>
          <p:cNvSpPr>
            <a:spLocks noGrp="1"/>
          </p:cNvSpPr>
          <p:nvPr>
            <p:ph type="title"/>
          </p:nvPr>
        </p:nvSpPr>
        <p:spPr>
          <a:xfrm>
            <a:off x="0" y="304800"/>
            <a:ext cx="9144000" cy="617884"/>
          </a:xfrm>
        </p:spPr>
        <p:txBody>
          <a:bodyPr>
            <a:normAutofit fontScale="90000"/>
          </a:bodyPr>
          <a:lstStyle/>
          <a:p>
            <a:r>
              <a:rPr lang="en-US" dirty="0"/>
              <a:t>Percent of Coverage Reported in Verification, by Age and Health Spending</a:t>
            </a:r>
          </a:p>
        </p:txBody>
      </p:sp>
      <p:graphicFrame>
        <p:nvGraphicFramePr>
          <p:cNvPr id="7" name="Chart 6">
            <a:extLst>
              <a:ext uri="{FF2B5EF4-FFF2-40B4-BE49-F238E27FC236}">
                <a16:creationId xmlns:a16="http://schemas.microsoft.com/office/drawing/2014/main" id="{00000000-0008-0000-0400-000002000000}"/>
              </a:ext>
            </a:extLst>
          </p:cNvPr>
          <p:cNvGraphicFramePr>
            <a:graphicFrameLocks noGrp="1"/>
          </p:cNvGraphicFramePr>
          <p:nvPr>
            <p:extLst>
              <p:ext uri="{D42A27DB-BD31-4B8C-83A1-F6EECF244321}">
                <p14:modId xmlns:p14="http://schemas.microsoft.com/office/powerpoint/2010/main" val="3466153307"/>
              </p:ext>
            </p:extLst>
          </p:nvPr>
        </p:nvGraphicFramePr>
        <p:xfrm>
          <a:off x="236904" y="1295399"/>
          <a:ext cx="8670192" cy="50419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08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F5B7A5-34A7-4AB0-A34F-A4DF2002FA98}" type="slidenum">
              <a:rPr lang="en-US" smtClean="0"/>
              <a:t>12</a:t>
            </a:fld>
            <a:endParaRPr lang="en-US" dirty="0"/>
          </a:p>
        </p:txBody>
      </p:sp>
      <p:sp>
        <p:nvSpPr>
          <p:cNvPr id="7" name="Title 1"/>
          <p:cNvSpPr>
            <a:spLocks noGrp="1"/>
          </p:cNvSpPr>
          <p:nvPr>
            <p:ph type="title"/>
          </p:nvPr>
        </p:nvSpPr>
        <p:spPr>
          <a:xfrm>
            <a:off x="76200" y="304800"/>
            <a:ext cx="7810500" cy="617884"/>
          </a:xfrm>
        </p:spPr>
        <p:txBody>
          <a:bodyPr>
            <a:normAutofit fontScale="90000"/>
          </a:bodyPr>
          <a:lstStyle/>
          <a:p>
            <a:r>
              <a:rPr lang="en-US" dirty="0"/>
              <a:t>Percent of Coverage Reported in Verification, by Family Characteristics</a:t>
            </a:r>
          </a:p>
        </p:txBody>
      </p:sp>
      <p:sp>
        <p:nvSpPr>
          <p:cNvPr id="9" name="TextBox 8"/>
          <p:cNvSpPr txBox="1"/>
          <p:nvPr/>
        </p:nvSpPr>
        <p:spPr>
          <a:xfrm>
            <a:off x="0" y="6119336"/>
            <a:ext cx="8229600" cy="692497"/>
          </a:xfrm>
          <a:prstGeom prst="rect">
            <a:avLst/>
          </a:prstGeom>
          <a:noFill/>
        </p:spPr>
        <p:txBody>
          <a:bodyPr wrap="square" rtlCol="0">
            <a:spAutoFit/>
          </a:bodyPr>
          <a:lstStyle/>
          <a:p>
            <a:r>
              <a:rPr lang="en-US" sz="1300" dirty="0"/>
              <a:t>Source: Analysis of 2018-19 MEPS-HC, rounds 3/5.</a:t>
            </a:r>
          </a:p>
          <a:p>
            <a:r>
              <a:rPr lang="en-US" sz="1300" dirty="0"/>
              <a:t>Notes: ^ reference category. * p&lt;0.05 </a:t>
            </a:r>
            <a:r>
              <a:rPr lang="en-US" sz="1300" dirty="0">
                <a:latin typeface="Arial" panose="020B0604020202020204" pitchFamily="34" charset="0"/>
                <a:cs typeface="Arial" panose="020B0604020202020204" pitchFamily="34" charset="0"/>
              </a:rPr>
              <a:t>†</a:t>
            </a:r>
            <a:r>
              <a:rPr lang="en-US" sz="1300" dirty="0"/>
              <a:t>Direct relatives included: either the spouse or partner of the respondent and any children of either the respondent or the respondent's spouse/partner.</a:t>
            </a:r>
          </a:p>
        </p:txBody>
      </p:sp>
      <p:graphicFrame>
        <p:nvGraphicFramePr>
          <p:cNvPr id="8" name="Chart 7">
            <a:extLst>
              <a:ext uri="{FF2B5EF4-FFF2-40B4-BE49-F238E27FC236}">
                <a16:creationId xmlns:a16="http://schemas.microsoft.com/office/drawing/2014/main" id="{00000000-0008-0000-0600-000002000000}"/>
              </a:ext>
            </a:extLst>
          </p:cNvPr>
          <p:cNvGraphicFramePr>
            <a:graphicFrameLocks noGrp="1"/>
          </p:cNvGraphicFramePr>
          <p:nvPr>
            <p:extLst>
              <p:ext uri="{D42A27DB-BD31-4B8C-83A1-F6EECF244321}">
                <p14:modId xmlns:p14="http://schemas.microsoft.com/office/powerpoint/2010/main" val="1437255554"/>
              </p:ext>
            </p:extLst>
          </p:nvPr>
        </p:nvGraphicFramePr>
        <p:xfrm>
          <a:off x="236904" y="1109454"/>
          <a:ext cx="8670192" cy="524689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3E8576B-6DB4-490A-A67F-0B56A33E0C04}"/>
              </a:ext>
            </a:extLst>
          </p:cNvPr>
          <p:cNvSpPr txBox="1"/>
          <p:nvPr/>
        </p:nvSpPr>
        <p:spPr>
          <a:xfrm>
            <a:off x="4724400" y="2438400"/>
            <a:ext cx="240632" cy="338554"/>
          </a:xfrm>
          <a:prstGeom prst="rect">
            <a:avLst/>
          </a:prstGeom>
          <a:noFill/>
        </p:spPr>
        <p:txBody>
          <a:bodyPr wrap="square" rtlCol="0">
            <a:spAutoFit/>
          </a:bodyPr>
          <a:lstStyle/>
          <a:p>
            <a:r>
              <a:rPr lang="en-US" sz="1600" dirty="0"/>
              <a:t>^</a:t>
            </a:r>
          </a:p>
        </p:txBody>
      </p:sp>
    </p:spTree>
    <p:extLst>
      <p:ext uri="{BB962C8B-B14F-4D97-AF65-F5344CB8AC3E}">
        <p14:creationId xmlns:p14="http://schemas.microsoft.com/office/powerpoint/2010/main" val="173718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29500" cy="617884"/>
          </a:xfrm>
        </p:spPr>
        <p:txBody>
          <a:bodyPr>
            <a:normAutofit fontScale="90000"/>
          </a:bodyPr>
          <a:lstStyle/>
          <a:p>
            <a:r>
              <a:rPr lang="en-US" dirty="0"/>
              <a:t>Distribution of Sources of Coverage, by Verification Status</a:t>
            </a:r>
          </a:p>
        </p:txBody>
      </p:sp>
      <p:sp>
        <p:nvSpPr>
          <p:cNvPr id="4" name="Slide Number Placeholder 3"/>
          <p:cNvSpPr>
            <a:spLocks noGrp="1"/>
          </p:cNvSpPr>
          <p:nvPr>
            <p:ph type="sldNum" sz="quarter" idx="10"/>
          </p:nvPr>
        </p:nvSpPr>
        <p:spPr/>
        <p:txBody>
          <a:bodyPr/>
          <a:lstStyle/>
          <a:p>
            <a:fld id="{85F5B7A5-34A7-4AB0-A34F-A4DF2002FA98}" type="slidenum">
              <a:rPr lang="en-US" smtClean="0"/>
              <a:t>13</a:t>
            </a:fld>
            <a:endParaRPr lang="en-US" dirty="0"/>
          </a:p>
        </p:txBody>
      </p:sp>
      <p:sp>
        <p:nvSpPr>
          <p:cNvPr id="7" name="TextBox 6"/>
          <p:cNvSpPr txBox="1"/>
          <p:nvPr/>
        </p:nvSpPr>
        <p:spPr>
          <a:xfrm>
            <a:off x="28575" y="6467189"/>
            <a:ext cx="6457950" cy="338554"/>
          </a:xfrm>
          <a:prstGeom prst="rect">
            <a:avLst/>
          </a:prstGeom>
          <a:noFill/>
        </p:spPr>
        <p:txBody>
          <a:bodyPr wrap="square" rtlCol="0">
            <a:spAutoFit/>
          </a:bodyPr>
          <a:lstStyle/>
          <a:p>
            <a:r>
              <a:rPr lang="en-US" sz="1600" dirty="0"/>
              <a:t>Source: Analysis of pooled 2018 and 2019 MEPS-HC, rounds 3/5.</a:t>
            </a:r>
          </a:p>
        </p:txBody>
      </p:sp>
      <p:graphicFrame>
        <p:nvGraphicFramePr>
          <p:cNvPr id="8" name="Chart 7"/>
          <p:cNvGraphicFramePr>
            <a:graphicFrameLocks noGrp="1"/>
          </p:cNvGraphicFramePr>
          <p:nvPr>
            <p:extLst>
              <p:ext uri="{D42A27DB-BD31-4B8C-83A1-F6EECF244321}">
                <p14:modId xmlns:p14="http://schemas.microsoft.com/office/powerpoint/2010/main" val="2106257297"/>
              </p:ext>
            </p:extLst>
          </p:nvPr>
        </p:nvGraphicFramePr>
        <p:xfrm>
          <a:off x="717071" y="1395293"/>
          <a:ext cx="7798279" cy="49610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852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617884"/>
          </a:xfrm>
        </p:spPr>
        <p:txBody>
          <a:bodyPr>
            <a:normAutofit fontScale="90000"/>
          </a:bodyPr>
          <a:lstStyle/>
          <a:p>
            <a:r>
              <a:rPr lang="en-US" dirty="0"/>
              <a:t>Distribution of Sources of Employer-related Coverage, by Verification Status</a:t>
            </a:r>
          </a:p>
        </p:txBody>
      </p:sp>
      <p:sp>
        <p:nvSpPr>
          <p:cNvPr id="4" name="Slide Number Placeholder 3"/>
          <p:cNvSpPr>
            <a:spLocks noGrp="1"/>
          </p:cNvSpPr>
          <p:nvPr>
            <p:ph type="sldNum" sz="quarter" idx="10"/>
          </p:nvPr>
        </p:nvSpPr>
        <p:spPr/>
        <p:txBody>
          <a:bodyPr/>
          <a:lstStyle/>
          <a:p>
            <a:fld id="{85F5B7A5-34A7-4AB0-A34F-A4DF2002FA98}" type="slidenum">
              <a:rPr lang="en-US" smtClean="0"/>
              <a:t>14</a:t>
            </a:fld>
            <a:endParaRPr lang="en-US" dirty="0"/>
          </a:p>
        </p:txBody>
      </p:sp>
      <p:sp>
        <p:nvSpPr>
          <p:cNvPr id="6" name="TextBox 5"/>
          <p:cNvSpPr txBox="1"/>
          <p:nvPr/>
        </p:nvSpPr>
        <p:spPr>
          <a:xfrm>
            <a:off x="0" y="6538912"/>
            <a:ext cx="6934200" cy="338554"/>
          </a:xfrm>
          <a:prstGeom prst="rect">
            <a:avLst/>
          </a:prstGeom>
          <a:noFill/>
        </p:spPr>
        <p:txBody>
          <a:bodyPr wrap="square" rtlCol="0">
            <a:spAutoFit/>
          </a:bodyPr>
          <a:lstStyle/>
          <a:p>
            <a:r>
              <a:rPr lang="en-US" sz="1600" dirty="0"/>
              <a:t>Source: Analysis of pooled 2018 and 2019 MEPS-HC, rounds 3/5.</a:t>
            </a:r>
          </a:p>
        </p:txBody>
      </p:sp>
      <p:graphicFrame>
        <p:nvGraphicFramePr>
          <p:cNvPr id="8" name="Chart 7"/>
          <p:cNvGraphicFramePr>
            <a:graphicFrameLocks noGrp="1"/>
          </p:cNvGraphicFramePr>
          <p:nvPr>
            <p:extLst>
              <p:ext uri="{D42A27DB-BD31-4B8C-83A1-F6EECF244321}">
                <p14:modId xmlns:p14="http://schemas.microsoft.com/office/powerpoint/2010/main" val="1206898718"/>
              </p:ext>
            </p:extLst>
          </p:nvPr>
        </p:nvGraphicFramePr>
        <p:xfrm>
          <a:off x="1066800" y="1354723"/>
          <a:ext cx="7080370" cy="5184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32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17884"/>
          </a:xfrm>
        </p:spPr>
        <p:txBody>
          <a:bodyPr>
            <a:noAutofit/>
          </a:bodyPr>
          <a:lstStyle/>
          <a:p>
            <a:r>
              <a:rPr lang="en-US" sz="3000" dirty="0"/>
              <a:t>Medicaid and Marketplace by Family Income Relative to FPL and Verification Status</a:t>
            </a:r>
          </a:p>
        </p:txBody>
      </p:sp>
      <p:sp>
        <p:nvSpPr>
          <p:cNvPr id="4" name="Slide Number Placeholder 3"/>
          <p:cNvSpPr>
            <a:spLocks noGrp="1"/>
          </p:cNvSpPr>
          <p:nvPr>
            <p:ph type="sldNum" sz="quarter" idx="10"/>
          </p:nvPr>
        </p:nvSpPr>
        <p:spPr/>
        <p:txBody>
          <a:bodyPr/>
          <a:lstStyle/>
          <a:p>
            <a:fld id="{85F5B7A5-34A7-4AB0-A34F-A4DF2002FA98}" type="slidenum">
              <a:rPr lang="en-US" smtClean="0"/>
              <a:t>15</a:t>
            </a:fld>
            <a:endParaRPr lang="en-US" dirty="0"/>
          </a:p>
        </p:txBody>
      </p:sp>
      <p:sp>
        <p:nvSpPr>
          <p:cNvPr id="6" name="TextBox 5">
            <a:extLst>
              <a:ext uri="{FF2B5EF4-FFF2-40B4-BE49-F238E27FC236}">
                <a16:creationId xmlns:a16="http://schemas.microsoft.com/office/drawing/2014/main" id="{9BB0A721-E764-4653-865A-F0D1E4103AA6}"/>
              </a:ext>
            </a:extLst>
          </p:cNvPr>
          <p:cNvSpPr txBox="1"/>
          <p:nvPr/>
        </p:nvSpPr>
        <p:spPr>
          <a:xfrm>
            <a:off x="0" y="6273225"/>
            <a:ext cx="8138027" cy="584775"/>
          </a:xfrm>
          <a:prstGeom prst="rect">
            <a:avLst/>
          </a:prstGeom>
          <a:noFill/>
        </p:spPr>
        <p:txBody>
          <a:bodyPr wrap="square" rtlCol="0">
            <a:spAutoFit/>
          </a:bodyPr>
          <a:lstStyle/>
          <a:p>
            <a:r>
              <a:rPr lang="en-US" sz="1600" dirty="0"/>
              <a:t>Source: Analysis of pooled 2018 and 2019 MEPS-HC, rounds 3/5. Note: Sample restricted to those ages 18-64.</a:t>
            </a:r>
          </a:p>
        </p:txBody>
      </p:sp>
      <p:graphicFrame>
        <p:nvGraphicFramePr>
          <p:cNvPr id="7" name="Chart 6">
            <a:extLst>
              <a:ext uri="{FF2B5EF4-FFF2-40B4-BE49-F238E27FC236}">
                <a16:creationId xmlns:a16="http://schemas.microsoft.com/office/drawing/2014/main" id="{00000000-0008-0000-0C00-000002000000}"/>
              </a:ext>
            </a:extLst>
          </p:cNvPr>
          <p:cNvGraphicFramePr>
            <a:graphicFrameLocks noGrp="1"/>
          </p:cNvGraphicFramePr>
          <p:nvPr>
            <p:extLst>
              <p:ext uri="{D42A27DB-BD31-4B8C-83A1-F6EECF244321}">
                <p14:modId xmlns:p14="http://schemas.microsoft.com/office/powerpoint/2010/main" val="3716044683"/>
              </p:ext>
            </p:extLst>
          </p:nvPr>
        </p:nvGraphicFramePr>
        <p:xfrm>
          <a:off x="529723" y="1391542"/>
          <a:ext cx="7985627" cy="49648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57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Conclusions</a:t>
            </a:r>
          </a:p>
        </p:txBody>
      </p:sp>
      <p:sp>
        <p:nvSpPr>
          <p:cNvPr id="3" name="Content Placeholder 2"/>
          <p:cNvSpPr>
            <a:spLocks noGrp="1"/>
          </p:cNvSpPr>
          <p:nvPr>
            <p:ph idx="1"/>
          </p:nvPr>
        </p:nvSpPr>
        <p:spPr/>
        <p:txBody>
          <a:bodyPr>
            <a:normAutofit fontScale="85000" lnSpcReduction="20000"/>
          </a:bodyPr>
          <a:lstStyle/>
          <a:p>
            <a:r>
              <a:rPr lang="en-US" dirty="0"/>
              <a:t>Verification reduced the percentage uninsured in December 2019 from 12.1% to 8.6%, a 3.5 pp decline</a:t>
            </a:r>
          </a:p>
          <a:p>
            <a:pPr marL="0" indent="0">
              <a:buNone/>
            </a:pPr>
            <a:r>
              <a:rPr lang="en-US" dirty="0"/>
              <a:t> </a:t>
            </a:r>
          </a:p>
          <a:p>
            <a:r>
              <a:rPr lang="en-US" dirty="0"/>
              <a:t>People more likely to report in verification when:</a:t>
            </a:r>
          </a:p>
          <a:p>
            <a:pPr lvl="1"/>
            <a:r>
              <a:rPr lang="en-US" dirty="0"/>
              <a:t>Have no health expenditures</a:t>
            </a:r>
          </a:p>
          <a:p>
            <a:pPr lvl="1"/>
            <a:r>
              <a:rPr lang="en-US" dirty="0"/>
              <a:t>Reporting for a more distant family member</a:t>
            </a:r>
          </a:p>
          <a:p>
            <a:pPr lvl="1"/>
            <a:r>
              <a:rPr lang="en-US" dirty="0"/>
              <a:t>ESI Policyholder is outside RU, or ESI not from main job</a:t>
            </a:r>
          </a:p>
          <a:p>
            <a:endParaRPr lang="en-US" dirty="0"/>
          </a:p>
          <a:p>
            <a:r>
              <a:rPr lang="en-US" dirty="0"/>
              <a:t>Verification is a high percent of Marketplace coverage </a:t>
            </a:r>
          </a:p>
          <a:p>
            <a:pPr marL="347662" lvl="1" indent="0">
              <a:buNone/>
            </a:pPr>
            <a:endParaRPr lang="en-US" dirty="0"/>
          </a:p>
          <a:p>
            <a:r>
              <a:rPr lang="en-US" dirty="0"/>
              <a:t>Although administering redundant questions in an instrument is burdensome to respondents, appears to reduce chances of underestimating coverage</a:t>
            </a:r>
          </a:p>
        </p:txBody>
      </p:sp>
      <p:sp>
        <p:nvSpPr>
          <p:cNvPr id="4" name="Slide Number Placeholder 3"/>
          <p:cNvSpPr>
            <a:spLocks noGrp="1"/>
          </p:cNvSpPr>
          <p:nvPr>
            <p:ph type="sldNum" sz="quarter" idx="10"/>
          </p:nvPr>
        </p:nvSpPr>
        <p:spPr/>
        <p:txBody>
          <a:bodyPr/>
          <a:lstStyle/>
          <a:p>
            <a:fld id="{85F5B7A5-34A7-4AB0-A34F-A4DF2002FA98}" type="slidenum">
              <a:rPr lang="en-US" smtClean="0"/>
              <a:t>16</a:t>
            </a:fld>
            <a:endParaRPr lang="en-US" dirty="0"/>
          </a:p>
        </p:txBody>
      </p:sp>
    </p:spTree>
    <p:extLst>
      <p:ext uri="{BB962C8B-B14F-4D97-AF65-F5344CB8AC3E}">
        <p14:creationId xmlns:p14="http://schemas.microsoft.com/office/powerpoint/2010/main" val="163107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EF7-38B7-4278-8613-5774684E4C02}"/>
              </a:ext>
            </a:extLst>
          </p:cNvPr>
          <p:cNvSpPr>
            <a:spLocks noGrp="1"/>
          </p:cNvSpPr>
          <p:nvPr>
            <p:ph type="title"/>
          </p:nvPr>
        </p:nvSpPr>
        <p:spPr/>
        <p:txBody>
          <a:bodyPr>
            <a:normAutofit fontScale="90000"/>
          </a:bodyPr>
          <a:lstStyle/>
          <a:p>
            <a:r>
              <a:rPr lang="en-US" dirty="0"/>
              <a:t>Disclaimer</a:t>
            </a:r>
          </a:p>
        </p:txBody>
      </p:sp>
      <p:sp>
        <p:nvSpPr>
          <p:cNvPr id="3" name="Content Placeholder 2">
            <a:extLst>
              <a:ext uri="{FF2B5EF4-FFF2-40B4-BE49-F238E27FC236}">
                <a16:creationId xmlns:a16="http://schemas.microsoft.com/office/drawing/2014/main" id="{02C50D63-37EE-482C-AF2C-3E4A083223E8}"/>
              </a:ext>
            </a:extLst>
          </p:cNvPr>
          <p:cNvSpPr>
            <a:spLocks noGrp="1"/>
          </p:cNvSpPr>
          <p:nvPr>
            <p:ph idx="1"/>
          </p:nvPr>
        </p:nvSpPr>
        <p:spPr/>
        <p:txBody>
          <a:bodyPr/>
          <a:lstStyle/>
          <a:p>
            <a:pPr marL="0" indent="0">
              <a:buNone/>
            </a:pPr>
            <a:r>
              <a:rPr lang="en-US" dirty="0"/>
              <a:t>The views expressed in this presentation are those of the authors, and no official endorsement by the Department of Health and Human Services or the Agency for Healthcare Research and Quality is intended or should be inferred.</a:t>
            </a:r>
          </a:p>
          <a:p>
            <a:pPr marL="0" indent="0">
              <a:buNone/>
            </a:pPr>
            <a:endParaRPr lang="en-US" dirty="0"/>
          </a:p>
        </p:txBody>
      </p:sp>
      <p:sp>
        <p:nvSpPr>
          <p:cNvPr id="4" name="Slide Number Placeholder 3">
            <a:extLst>
              <a:ext uri="{FF2B5EF4-FFF2-40B4-BE49-F238E27FC236}">
                <a16:creationId xmlns:a16="http://schemas.microsoft.com/office/drawing/2014/main" id="{56D4C697-197F-470A-886D-59249870E89A}"/>
              </a:ext>
            </a:extLst>
          </p:cNvPr>
          <p:cNvSpPr>
            <a:spLocks noGrp="1"/>
          </p:cNvSpPr>
          <p:nvPr>
            <p:ph type="sldNum" sz="quarter" idx="10"/>
          </p:nvPr>
        </p:nvSpPr>
        <p:spPr/>
        <p:txBody>
          <a:bodyPr/>
          <a:lstStyle/>
          <a:p>
            <a:fld id="{85F5B7A5-34A7-4AB0-A34F-A4DF2002FA98}" type="slidenum">
              <a:rPr lang="en-US" smtClean="0"/>
              <a:t>2</a:t>
            </a:fld>
            <a:endParaRPr lang="en-US" dirty="0"/>
          </a:p>
        </p:txBody>
      </p:sp>
    </p:spTree>
    <p:extLst>
      <p:ext uri="{BB962C8B-B14F-4D97-AF65-F5344CB8AC3E}">
        <p14:creationId xmlns:p14="http://schemas.microsoft.com/office/powerpoint/2010/main" val="41510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sp>
        <p:nvSpPr>
          <p:cNvPr id="3" name="Content Placeholder 2"/>
          <p:cNvSpPr>
            <a:spLocks noGrp="1"/>
          </p:cNvSpPr>
          <p:nvPr>
            <p:ph idx="1"/>
          </p:nvPr>
        </p:nvSpPr>
        <p:spPr>
          <a:xfrm>
            <a:off x="457200" y="1646237"/>
            <a:ext cx="8229600" cy="4710113"/>
          </a:xfrm>
        </p:spPr>
        <p:txBody>
          <a:bodyPr>
            <a:normAutofit fontScale="92500" lnSpcReduction="10000"/>
          </a:bodyPr>
          <a:lstStyle/>
          <a:p>
            <a:r>
              <a:rPr lang="en-US" dirty="0"/>
              <a:t>Survey respondents may not recognize or report sources of health insurance coverage, leading to downward estimates of coverage</a:t>
            </a:r>
          </a:p>
          <a:p>
            <a:pPr lvl="1"/>
            <a:r>
              <a:rPr lang="en-US" dirty="0"/>
              <a:t>Federal surveys tend to underreport public coverage, based on comparisons to administrative data</a:t>
            </a:r>
          </a:p>
          <a:p>
            <a:r>
              <a:rPr lang="en-US" dirty="0"/>
              <a:t>Many household surveys have added a health insurance verification question </a:t>
            </a:r>
          </a:p>
          <a:p>
            <a:pPr lvl="1"/>
            <a:r>
              <a:rPr lang="en-US" dirty="0"/>
              <a:t>National Health Interview Survey (NHIS), Current Population Survey (CPS), Medical Expenditure Panel Survey (MEPS)</a:t>
            </a:r>
          </a:p>
          <a:p>
            <a:pPr lvl="1"/>
            <a:r>
              <a:rPr lang="en-US" dirty="0"/>
              <a:t>One analysis of CPS (Nelson and Mills, 2001) showed that verification questions primarily identified new reports of private insurance</a:t>
            </a:r>
          </a:p>
        </p:txBody>
      </p:sp>
      <p:sp>
        <p:nvSpPr>
          <p:cNvPr id="4" name="Slide Number Placeholder 3"/>
          <p:cNvSpPr>
            <a:spLocks noGrp="1"/>
          </p:cNvSpPr>
          <p:nvPr>
            <p:ph type="sldNum" sz="quarter" idx="10"/>
          </p:nvPr>
        </p:nvSpPr>
        <p:spPr/>
        <p:txBody>
          <a:bodyPr/>
          <a:lstStyle/>
          <a:p>
            <a:fld id="{85F5B7A5-34A7-4AB0-A34F-A4DF2002FA98}" type="slidenum">
              <a:rPr lang="en-US" smtClean="0"/>
              <a:t>3</a:t>
            </a:fld>
            <a:endParaRPr lang="en-US" dirty="0"/>
          </a:p>
        </p:txBody>
      </p:sp>
    </p:spTree>
    <p:extLst>
      <p:ext uri="{BB962C8B-B14F-4D97-AF65-F5344CB8AC3E}">
        <p14:creationId xmlns:p14="http://schemas.microsoft.com/office/powerpoint/2010/main" val="349183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 Questions</a:t>
            </a:r>
          </a:p>
        </p:txBody>
      </p:sp>
      <p:sp>
        <p:nvSpPr>
          <p:cNvPr id="3" name="Content Placeholder 2"/>
          <p:cNvSpPr>
            <a:spLocks noGrp="1"/>
          </p:cNvSpPr>
          <p:nvPr>
            <p:ph idx="1"/>
          </p:nvPr>
        </p:nvSpPr>
        <p:spPr/>
        <p:txBody>
          <a:bodyPr>
            <a:normAutofit/>
          </a:bodyPr>
          <a:lstStyle/>
          <a:p>
            <a:r>
              <a:rPr lang="en-US" dirty="0"/>
              <a:t>What is the impact of adding a verification question on the uninsured rate? </a:t>
            </a:r>
          </a:p>
          <a:p>
            <a:endParaRPr lang="en-US" dirty="0"/>
          </a:p>
          <a:p>
            <a:r>
              <a:rPr lang="en-US" dirty="0"/>
              <a:t>What are the characteristics of people whose coverage is reported in verification? </a:t>
            </a:r>
          </a:p>
          <a:p>
            <a:endParaRPr lang="en-US" dirty="0"/>
          </a:p>
          <a:p>
            <a:r>
              <a:rPr lang="en-US" dirty="0"/>
              <a:t>What types and sources of coverage are reported in verification?</a:t>
            </a:r>
          </a:p>
          <a:p>
            <a:endParaRPr lang="en-US" dirty="0"/>
          </a:p>
        </p:txBody>
      </p:sp>
      <p:sp>
        <p:nvSpPr>
          <p:cNvPr id="4" name="Slide Number Placeholder 3"/>
          <p:cNvSpPr>
            <a:spLocks noGrp="1"/>
          </p:cNvSpPr>
          <p:nvPr>
            <p:ph type="sldNum" sz="quarter" idx="10"/>
          </p:nvPr>
        </p:nvSpPr>
        <p:spPr/>
        <p:txBody>
          <a:bodyPr/>
          <a:lstStyle/>
          <a:p>
            <a:fld id="{85F5B7A5-34A7-4AB0-A34F-A4DF2002FA98}" type="slidenum">
              <a:rPr lang="en-US" smtClean="0"/>
              <a:t>4</a:t>
            </a:fld>
            <a:endParaRPr lang="en-US" dirty="0"/>
          </a:p>
        </p:txBody>
      </p:sp>
    </p:spTree>
    <p:extLst>
      <p:ext uri="{BB962C8B-B14F-4D97-AF65-F5344CB8AC3E}">
        <p14:creationId xmlns:p14="http://schemas.microsoft.com/office/powerpoint/2010/main" val="56004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a:t>
            </a:r>
          </a:p>
        </p:txBody>
      </p:sp>
      <p:sp>
        <p:nvSpPr>
          <p:cNvPr id="3" name="Content Placeholder 2"/>
          <p:cNvSpPr>
            <a:spLocks noGrp="1"/>
          </p:cNvSpPr>
          <p:nvPr>
            <p:ph idx="1"/>
          </p:nvPr>
        </p:nvSpPr>
        <p:spPr/>
        <p:txBody>
          <a:bodyPr>
            <a:normAutofit fontScale="92500"/>
          </a:bodyPr>
          <a:lstStyle/>
          <a:p>
            <a:r>
              <a:rPr lang="en-US" dirty="0"/>
              <a:t>Medical Expenditure Panel Survey, Household Component, 2018-19</a:t>
            </a:r>
          </a:p>
          <a:p>
            <a:pPr lvl="1"/>
            <a:r>
              <a:rPr lang="en-US" dirty="0"/>
              <a:t>Some analyses focus on 2019; others pool 2018-19</a:t>
            </a:r>
          </a:p>
          <a:p>
            <a:pPr lvl="1"/>
            <a:r>
              <a:rPr lang="en-US" dirty="0"/>
              <a:t>One adult in the household aged 18 or over is responsible for answering about all others in a Respondent Unit (RU).</a:t>
            </a:r>
          </a:p>
          <a:p>
            <a:r>
              <a:rPr lang="en-US" dirty="0"/>
              <a:t>Sample</a:t>
            </a:r>
          </a:p>
          <a:p>
            <a:pPr lvl="1"/>
            <a:r>
              <a:rPr lang="en-US" dirty="0"/>
              <a:t>All MEPS-HC in-scope respondents </a:t>
            </a:r>
          </a:p>
          <a:p>
            <a:pPr lvl="2"/>
            <a:r>
              <a:rPr lang="en-US" dirty="0"/>
              <a:t>One analysis limited to non-elderly adults ages 18-64</a:t>
            </a:r>
          </a:p>
          <a:p>
            <a:r>
              <a:rPr lang="en-US" dirty="0"/>
              <a:t>Insurance coverage status as of December 31 of each year obtained from MEPS-HC Rounds 3 and 5.</a:t>
            </a:r>
          </a:p>
          <a:p>
            <a:pPr lvl="1"/>
            <a:endParaRPr lang="en-US" dirty="0"/>
          </a:p>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85F5B7A5-34A7-4AB0-A34F-A4DF2002FA98}" type="slidenum">
              <a:rPr lang="en-US" smtClean="0"/>
              <a:t>5</a:t>
            </a:fld>
            <a:endParaRPr lang="en-US" dirty="0"/>
          </a:p>
        </p:txBody>
      </p:sp>
    </p:spTree>
    <p:extLst>
      <p:ext uri="{BB962C8B-B14F-4D97-AF65-F5344CB8AC3E}">
        <p14:creationId xmlns:p14="http://schemas.microsoft.com/office/powerpoint/2010/main" val="424433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886700" cy="617884"/>
          </a:xfrm>
        </p:spPr>
        <p:txBody>
          <a:bodyPr>
            <a:normAutofit fontScale="90000"/>
          </a:bodyPr>
          <a:lstStyle/>
          <a:p>
            <a:r>
              <a:rPr lang="en-US" dirty="0"/>
              <a:t>MEPS Insurance Coverage Verification </a:t>
            </a:r>
          </a:p>
        </p:txBody>
      </p:sp>
      <p:sp>
        <p:nvSpPr>
          <p:cNvPr id="3" name="Content Placeholder 2"/>
          <p:cNvSpPr>
            <a:spLocks noGrp="1"/>
          </p:cNvSpPr>
          <p:nvPr>
            <p:ph idx="1"/>
          </p:nvPr>
        </p:nvSpPr>
        <p:spPr/>
        <p:txBody>
          <a:bodyPr>
            <a:normAutofit fontScale="92500"/>
          </a:bodyPr>
          <a:lstStyle/>
          <a:p>
            <a:r>
              <a:rPr lang="en-US" dirty="0"/>
              <a:t>Added in 2018</a:t>
            </a:r>
          </a:p>
          <a:p>
            <a:r>
              <a:rPr lang="en-US" dirty="0"/>
              <a:t>Administered after initial health insurance questions</a:t>
            </a:r>
          </a:p>
          <a:p>
            <a:pPr lvl="1"/>
            <a:r>
              <a:rPr lang="en-US" dirty="0"/>
              <a:t>Goal to capture those individuals misreported as uninsured up through that point in the interview</a:t>
            </a:r>
          </a:p>
          <a:p>
            <a:r>
              <a:rPr lang="en-US" dirty="0"/>
              <a:t>Loosely based on CPS insurance questions:</a:t>
            </a:r>
          </a:p>
          <a:p>
            <a:pPr lvl="1"/>
            <a:r>
              <a:rPr lang="en-US" dirty="0"/>
              <a:t>“Were you covered…even if just for one day, by any kind of health plan…that included hospital and physician benefits?”</a:t>
            </a:r>
          </a:p>
          <a:p>
            <a:pPr lvl="1"/>
            <a:r>
              <a:rPr lang="en-US" dirty="0"/>
              <a:t>If yes: “For that coverage, do you get it through a job, the government or state, is it privately purchased…or did you get it some other way?”</a:t>
            </a:r>
          </a:p>
        </p:txBody>
      </p:sp>
      <p:sp>
        <p:nvSpPr>
          <p:cNvPr id="4" name="Slide Number Placeholder 3"/>
          <p:cNvSpPr>
            <a:spLocks noGrp="1"/>
          </p:cNvSpPr>
          <p:nvPr>
            <p:ph type="sldNum" sz="quarter" idx="10"/>
          </p:nvPr>
        </p:nvSpPr>
        <p:spPr/>
        <p:txBody>
          <a:bodyPr/>
          <a:lstStyle/>
          <a:p>
            <a:fld id="{85F5B7A5-34A7-4AB0-A34F-A4DF2002FA98}" type="slidenum">
              <a:rPr lang="en-US" smtClean="0"/>
              <a:t>6</a:t>
            </a:fld>
            <a:endParaRPr lang="en-US" dirty="0"/>
          </a:p>
        </p:txBody>
      </p:sp>
    </p:spTree>
    <p:extLst>
      <p:ext uri="{BB962C8B-B14F-4D97-AF65-F5344CB8AC3E}">
        <p14:creationId xmlns:p14="http://schemas.microsoft.com/office/powerpoint/2010/main" val="81450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886700" cy="617884"/>
          </a:xfrm>
        </p:spPr>
        <p:txBody>
          <a:bodyPr>
            <a:normAutofit fontScale="90000"/>
          </a:bodyPr>
          <a:lstStyle/>
          <a:p>
            <a:r>
              <a:rPr lang="en-US" dirty="0"/>
              <a:t>Classifying Verification Responses</a:t>
            </a:r>
          </a:p>
        </p:txBody>
      </p:sp>
      <p:sp>
        <p:nvSpPr>
          <p:cNvPr id="3" name="Content Placeholder 2"/>
          <p:cNvSpPr>
            <a:spLocks noGrp="1"/>
          </p:cNvSpPr>
          <p:nvPr>
            <p:ph idx="1"/>
          </p:nvPr>
        </p:nvSpPr>
        <p:spPr/>
        <p:txBody>
          <a:bodyPr>
            <a:normAutofit/>
          </a:bodyPr>
          <a:lstStyle/>
          <a:p>
            <a:r>
              <a:rPr lang="en-US" dirty="0"/>
              <a:t>Responses are flagged as verification if </a:t>
            </a:r>
          </a:p>
          <a:p>
            <a:pPr lvl="1"/>
            <a:r>
              <a:rPr lang="en-US" dirty="0"/>
              <a:t>The response was in verification in that survey round</a:t>
            </a:r>
          </a:p>
          <a:p>
            <a:pPr lvl="1"/>
            <a:r>
              <a:rPr lang="en-US" dirty="0"/>
              <a:t>If coverage was reported in verification in a prior survey round and the coverage continued </a:t>
            </a:r>
          </a:p>
          <a:p>
            <a:pPr lvl="1"/>
            <a:r>
              <a:rPr lang="en-US" dirty="0"/>
              <a:t>No other sources of coverage were reported outside of verification</a:t>
            </a:r>
          </a:p>
        </p:txBody>
      </p:sp>
      <p:sp>
        <p:nvSpPr>
          <p:cNvPr id="4" name="Slide Number Placeholder 3"/>
          <p:cNvSpPr>
            <a:spLocks noGrp="1"/>
          </p:cNvSpPr>
          <p:nvPr>
            <p:ph type="sldNum" sz="quarter" idx="10"/>
          </p:nvPr>
        </p:nvSpPr>
        <p:spPr/>
        <p:txBody>
          <a:bodyPr/>
          <a:lstStyle/>
          <a:p>
            <a:fld id="{85F5B7A5-34A7-4AB0-A34F-A4DF2002FA98}" type="slidenum">
              <a:rPr lang="en-US" smtClean="0"/>
              <a:t>7</a:t>
            </a:fld>
            <a:endParaRPr lang="en-US" dirty="0"/>
          </a:p>
        </p:txBody>
      </p:sp>
    </p:spTree>
    <p:extLst>
      <p:ext uri="{BB962C8B-B14F-4D97-AF65-F5344CB8AC3E}">
        <p14:creationId xmlns:p14="http://schemas.microsoft.com/office/powerpoint/2010/main" val="274078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Methods</a:t>
            </a:r>
          </a:p>
        </p:txBody>
      </p:sp>
      <p:sp>
        <p:nvSpPr>
          <p:cNvPr id="3" name="Content Placeholder 2"/>
          <p:cNvSpPr>
            <a:spLocks noGrp="1"/>
          </p:cNvSpPr>
          <p:nvPr>
            <p:ph idx="1"/>
          </p:nvPr>
        </p:nvSpPr>
        <p:spPr>
          <a:xfrm>
            <a:off x="457200" y="1524001"/>
            <a:ext cx="8229600" cy="5197474"/>
          </a:xfrm>
        </p:spPr>
        <p:txBody>
          <a:bodyPr>
            <a:normAutofit lnSpcReduction="10000"/>
          </a:bodyPr>
          <a:lstStyle/>
          <a:p>
            <a:r>
              <a:rPr lang="en-US" dirty="0"/>
              <a:t>Compare differences in the </a:t>
            </a:r>
            <a:r>
              <a:rPr lang="en-US" dirty="0" err="1"/>
              <a:t>uninsurance</a:t>
            </a:r>
            <a:r>
              <a:rPr lang="en-US" dirty="0"/>
              <a:t> rate with and without verification</a:t>
            </a:r>
          </a:p>
          <a:p>
            <a:endParaRPr lang="en-US" sz="1000" dirty="0"/>
          </a:p>
          <a:p>
            <a:r>
              <a:rPr lang="en-US" dirty="0"/>
              <a:t>Compare percent reporting insurance coverage in verification</a:t>
            </a:r>
          </a:p>
          <a:p>
            <a:pPr lvl="1"/>
            <a:r>
              <a:rPr lang="en-US" dirty="0"/>
              <a:t>By demographics, health spending, family arrangements in RU</a:t>
            </a:r>
          </a:p>
          <a:p>
            <a:pPr lvl="1"/>
            <a:endParaRPr lang="en-US" sz="1100" dirty="0"/>
          </a:p>
          <a:p>
            <a:r>
              <a:rPr lang="en-US" dirty="0"/>
              <a:t>Compare distribution of sources of coverage in verification</a:t>
            </a:r>
          </a:p>
          <a:p>
            <a:pPr lvl="1"/>
            <a:r>
              <a:rPr lang="en-US" dirty="0"/>
              <a:t>Sources of ESI</a:t>
            </a:r>
          </a:p>
          <a:p>
            <a:pPr lvl="1"/>
            <a:r>
              <a:rPr lang="en-US" dirty="0"/>
              <a:t>Marketplace and Medicaid coverage for non-elderly adults</a:t>
            </a:r>
          </a:p>
        </p:txBody>
      </p:sp>
      <p:sp>
        <p:nvSpPr>
          <p:cNvPr id="4" name="Slide Number Placeholder 3"/>
          <p:cNvSpPr>
            <a:spLocks noGrp="1"/>
          </p:cNvSpPr>
          <p:nvPr>
            <p:ph type="sldNum" sz="quarter" idx="10"/>
          </p:nvPr>
        </p:nvSpPr>
        <p:spPr/>
        <p:txBody>
          <a:bodyPr/>
          <a:lstStyle/>
          <a:p>
            <a:fld id="{85F5B7A5-34A7-4AB0-A34F-A4DF2002FA98}" type="slidenum">
              <a:rPr lang="en-US" smtClean="0"/>
              <a:t>8</a:t>
            </a:fld>
            <a:endParaRPr lang="en-US" dirty="0"/>
          </a:p>
        </p:txBody>
      </p:sp>
    </p:spTree>
    <p:extLst>
      <p:ext uri="{BB962C8B-B14F-4D97-AF65-F5344CB8AC3E}">
        <p14:creationId xmlns:p14="http://schemas.microsoft.com/office/powerpoint/2010/main" val="164692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810500" cy="617884"/>
          </a:xfrm>
        </p:spPr>
        <p:txBody>
          <a:bodyPr>
            <a:normAutofit fontScale="90000"/>
          </a:bodyPr>
          <a:lstStyle/>
          <a:p>
            <a:r>
              <a:rPr lang="en-US" dirty="0"/>
              <a:t>Reports of Coverage, by Whether Coverage Was Reported in Verification</a:t>
            </a:r>
          </a:p>
        </p:txBody>
      </p:sp>
      <p:sp>
        <p:nvSpPr>
          <p:cNvPr id="4" name="Slide Number Placeholder 3"/>
          <p:cNvSpPr>
            <a:spLocks noGrp="1"/>
          </p:cNvSpPr>
          <p:nvPr>
            <p:ph type="sldNum" sz="quarter" idx="10"/>
          </p:nvPr>
        </p:nvSpPr>
        <p:spPr/>
        <p:txBody>
          <a:bodyPr/>
          <a:lstStyle/>
          <a:p>
            <a:fld id="{85F5B7A5-34A7-4AB0-A34F-A4DF2002FA98}" type="slidenum">
              <a:rPr lang="en-US" smtClean="0"/>
              <a:t>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78586078"/>
              </p:ext>
            </p:extLst>
          </p:nvPr>
        </p:nvGraphicFramePr>
        <p:xfrm>
          <a:off x="609600" y="1676401"/>
          <a:ext cx="8153399" cy="4074699"/>
        </p:xfrm>
        <a:graphic>
          <a:graphicData uri="http://schemas.openxmlformats.org/drawingml/2006/table">
            <a:tbl>
              <a:tblPr>
                <a:tableStyleId>{5C22544A-7EE6-4342-B048-85BDC9FD1C3A}</a:tableStyleId>
              </a:tblPr>
              <a:tblGrid>
                <a:gridCol w="5641941">
                  <a:extLst>
                    <a:ext uri="{9D8B030D-6E8A-4147-A177-3AD203B41FA5}">
                      <a16:colId xmlns:a16="http://schemas.microsoft.com/office/drawing/2014/main" val="1524927549"/>
                    </a:ext>
                  </a:extLst>
                </a:gridCol>
                <a:gridCol w="1255729">
                  <a:extLst>
                    <a:ext uri="{9D8B030D-6E8A-4147-A177-3AD203B41FA5}">
                      <a16:colId xmlns:a16="http://schemas.microsoft.com/office/drawing/2014/main" val="3966891056"/>
                    </a:ext>
                  </a:extLst>
                </a:gridCol>
                <a:gridCol w="1255729">
                  <a:extLst>
                    <a:ext uri="{9D8B030D-6E8A-4147-A177-3AD203B41FA5}">
                      <a16:colId xmlns:a16="http://schemas.microsoft.com/office/drawing/2014/main" val="3648212965"/>
                    </a:ext>
                  </a:extLst>
                </a:gridCol>
              </a:tblGrid>
              <a:tr h="838199">
                <a:tc>
                  <a:txBody>
                    <a:bodyPr/>
                    <a:lstStyle/>
                    <a:p>
                      <a:pPr algn="l" fontAlgn="b"/>
                      <a:endParaRPr lang="en-US" sz="1800" b="0" i="0" u="none" strike="noStrike" baseline="0"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1800" u="none" strike="noStrike" baseline="0" dirty="0">
                          <a:solidFill>
                            <a:schemeClr val="tx1"/>
                          </a:solidFill>
                          <a:effectLst/>
                        </a:rPr>
                        <a:t>Number </a:t>
                      </a:r>
                      <a:br>
                        <a:rPr lang="en-US" sz="1800" u="none" strike="noStrike" baseline="0" dirty="0">
                          <a:solidFill>
                            <a:schemeClr val="tx1"/>
                          </a:solidFill>
                          <a:effectLst/>
                        </a:rPr>
                      </a:br>
                      <a:r>
                        <a:rPr lang="en-US" sz="1800" u="none" strike="noStrike" baseline="0" dirty="0">
                          <a:solidFill>
                            <a:schemeClr val="tx1"/>
                          </a:solidFill>
                          <a:effectLst/>
                        </a:rPr>
                        <a:t>(millions)</a:t>
                      </a:r>
                      <a:endParaRPr lang="en-US" sz="1800" b="0" i="0" u="none" strike="noStrike" baseline="0"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1800" u="none" strike="noStrike" baseline="0">
                          <a:effectLst/>
                        </a:rPr>
                        <a:t>Percent</a:t>
                      </a:r>
                      <a:endParaRPr lang="en-US" sz="1800" b="0" i="0" u="none" strike="noStrike" baseline="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737813"/>
                  </a:ext>
                </a:extLst>
              </a:tr>
              <a:tr h="741950">
                <a:tc>
                  <a:txBody>
                    <a:bodyPr/>
                    <a:lstStyle/>
                    <a:p>
                      <a:pPr algn="l" fontAlgn="b"/>
                      <a:r>
                        <a:rPr lang="en-US" sz="1800" u="none" strike="noStrike" baseline="0" dirty="0">
                          <a:solidFill>
                            <a:schemeClr val="tx1"/>
                          </a:solidFill>
                          <a:effectLst/>
                        </a:rPr>
                        <a:t>Reporting coverage during main interview, before verification</a:t>
                      </a:r>
                      <a:endParaRPr lang="en-US" sz="1800" b="0" i="0" u="none" strike="noStrike" baseline="0"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1800" u="none" strike="noStrike" baseline="0">
                          <a:solidFill>
                            <a:schemeClr val="tx1"/>
                          </a:solidFill>
                          <a:effectLst/>
                        </a:rPr>
                        <a:t>285.5</a:t>
                      </a:r>
                      <a:endParaRPr lang="en-US" sz="1800" b="0" i="0" u="none" strike="noStrike" baseline="0">
                        <a:solidFill>
                          <a:schemeClr val="tx1"/>
                        </a:solidFill>
                        <a:effectLst/>
                        <a:latin typeface="Calibri" panose="020F0502020204030204" pitchFamily="34" charset="0"/>
                      </a:endParaRPr>
                    </a:p>
                  </a:txBody>
                  <a:tcPr marL="6350" marR="6350" marT="6350" marB="0" anchor="b"/>
                </a:tc>
                <a:tc>
                  <a:txBody>
                    <a:bodyPr/>
                    <a:lstStyle/>
                    <a:p>
                      <a:pPr algn="l" fontAlgn="b"/>
                      <a:r>
                        <a:rPr lang="en-US" sz="1800" u="none" strike="noStrike" baseline="0">
                          <a:effectLst/>
                        </a:rPr>
                        <a:t>87.9%</a:t>
                      </a:r>
                      <a:endParaRPr lang="en-US" sz="1800" b="0" i="0" u="none" strike="noStrike" baseline="0">
                        <a:solidFill>
                          <a:srgbClr val="000000"/>
                        </a:solidFill>
                        <a:effectLst/>
                        <a:latin typeface="Calibri" panose="020F0502020204030204" pitchFamily="34" charset="0"/>
                      </a:endParaRPr>
                    </a:p>
                  </a:txBody>
                  <a:tcPr marL="285750" marR="6350" marT="6350" marB="0" anchor="b"/>
                </a:tc>
                <a:extLst>
                  <a:ext uri="{0D108BD9-81ED-4DB2-BD59-A6C34878D82A}">
                    <a16:rowId xmlns:a16="http://schemas.microsoft.com/office/drawing/2014/main" val="3140543794"/>
                  </a:ext>
                </a:extLst>
              </a:tr>
              <a:tr h="1010650">
                <a:tc>
                  <a:txBody>
                    <a:bodyPr/>
                    <a:lstStyle/>
                    <a:p>
                      <a:pPr algn="l" fontAlgn="b"/>
                      <a:r>
                        <a:rPr lang="en-US" sz="1800" u="none" strike="noStrike" baseline="0" dirty="0">
                          <a:solidFill>
                            <a:schemeClr val="tx1"/>
                          </a:solidFill>
                          <a:effectLst/>
                        </a:rPr>
                        <a:t>Those who did not report coverage during main interview, and asked to verify whether they had coverage</a:t>
                      </a:r>
                      <a:endParaRPr lang="en-US" sz="1800" b="0" i="0" u="none" strike="noStrike" baseline="0"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1800" u="none" strike="noStrike" baseline="0" dirty="0">
                          <a:solidFill>
                            <a:schemeClr val="tx1"/>
                          </a:solidFill>
                          <a:effectLst/>
                        </a:rPr>
                        <a:t> 39.3</a:t>
                      </a:r>
                      <a:endParaRPr lang="en-US" sz="1800" b="0" i="0" u="none" strike="noStrike" baseline="0" dirty="0">
                        <a:solidFill>
                          <a:schemeClr val="tx1"/>
                        </a:solidFill>
                        <a:effectLst/>
                        <a:latin typeface="Calibri" panose="020F0502020204030204" pitchFamily="34" charset="0"/>
                      </a:endParaRPr>
                    </a:p>
                  </a:txBody>
                  <a:tcPr marL="6350" marR="6350" marT="6350" marB="0" anchor="b"/>
                </a:tc>
                <a:tc>
                  <a:txBody>
                    <a:bodyPr/>
                    <a:lstStyle/>
                    <a:p>
                      <a:pPr algn="l" fontAlgn="b"/>
                      <a:r>
                        <a:rPr lang="en-US" sz="1800" u="none" strike="noStrike" baseline="0" dirty="0">
                          <a:effectLst/>
                        </a:rPr>
                        <a:t>12.1%</a:t>
                      </a:r>
                      <a:endParaRPr lang="en-US" sz="1800" b="0" i="0" u="none" strike="noStrike" baseline="0" dirty="0">
                        <a:solidFill>
                          <a:srgbClr val="000000"/>
                        </a:solidFill>
                        <a:effectLst/>
                        <a:latin typeface="Calibri" panose="020F0502020204030204" pitchFamily="34" charset="0"/>
                      </a:endParaRPr>
                    </a:p>
                  </a:txBody>
                  <a:tcPr marL="285750" marR="6350" marT="6350" marB="0" anchor="b"/>
                </a:tc>
                <a:extLst>
                  <a:ext uri="{0D108BD9-81ED-4DB2-BD59-A6C34878D82A}">
                    <a16:rowId xmlns:a16="http://schemas.microsoft.com/office/drawing/2014/main" val="1570889460"/>
                  </a:ext>
                </a:extLst>
              </a:tr>
              <a:tr h="741950">
                <a:tc>
                  <a:txBody>
                    <a:bodyPr/>
                    <a:lstStyle/>
                    <a:p>
                      <a:pPr algn="l" fontAlgn="b"/>
                      <a:r>
                        <a:rPr lang="en-US" sz="1800" u="none" strike="noStrike" baseline="0" dirty="0">
                          <a:solidFill>
                            <a:schemeClr val="tx1"/>
                          </a:solidFill>
                          <a:effectLst/>
                        </a:rPr>
                        <a:t>Those reporting coverage in verification module</a:t>
                      </a:r>
                      <a:endParaRPr lang="en-US" sz="1800" b="0" i="0" u="none" strike="noStrike" baseline="0" dirty="0">
                        <a:solidFill>
                          <a:schemeClr val="tx1"/>
                        </a:solidFill>
                        <a:effectLst/>
                        <a:latin typeface="Calibri" panose="020F0502020204030204" pitchFamily="34" charset="0"/>
                      </a:endParaRPr>
                    </a:p>
                  </a:txBody>
                  <a:tcPr marL="190500" marR="6350" marT="6350" marB="0" anchor="b">
                    <a:solidFill>
                      <a:schemeClr val="accent3">
                        <a:lumMod val="20000"/>
                        <a:lumOff val="80000"/>
                      </a:schemeClr>
                    </a:solidFill>
                  </a:tcPr>
                </a:tc>
                <a:tc>
                  <a:txBody>
                    <a:bodyPr/>
                    <a:lstStyle/>
                    <a:p>
                      <a:pPr algn="l" fontAlgn="b"/>
                      <a:r>
                        <a:rPr lang="en-US" sz="1800" u="none" strike="noStrike" baseline="0" dirty="0">
                          <a:solidFill>
                            <a:schemeClr val="tx1"/>
                          </a:solidFill>
                          <a:effectLst/>
                        </a:rPr>
                        <a:t>  11.3</a:t>
                      </a:r>
                      <a:endParaRPr lang="en-US" sz="1800" b="0" i="0" u="none" strike="noStrike" baseline="0" dirty="0">
                        <a:solidFill>
                          <a:schemeClr val="tx1"/>
                        </a:solidFill>
                        <a:effectLst/>
                        <a:latin typeface="Calibri" panose="020F0502020204030204" pitchFamily="34" charset="0"/>
                      </a:endParaRPr>
                    </a:p>
                  </a:txBody>
                  <a:tcPr marL="476250" marR="6350" marT="6350" marB="0" anchor="b">
                    <a:solidFill>
                      <a:schemeClr val="accent3">
                        <a:lumMod val="20000"/>
                        <a:lumOff val="80000"/>
                      </a:schemeClr>
                    </a:solidFill>
                  </a:tcPr>
                </a:tc>
                <a:tc>
                  <a:txBody>
                    <a:bodyPr/>
                    <a:lstStyle/>
                    <a:p>
                      <a:pPr algn="l" fontAlgn="b"/>
                      <a:r>
                        <a:rPr lang="en-US" sz="1800" u="none" strike="noStrike" baseline="0" dirty="0">
                          <a:effectLst/>
                        </a:rPr>
                        <a:t> 3.5%</a:t>
                      </a:r>
                      <a:endParaRPr lang="en-US" sz="1800" b="0" i="0" u="none" strike="noStrike" baseline="0" dirty="0">
                        <a:solidFill>
                          <a:srgbClr val="000000"/>
                        </a:solidFill>
                        <a:effectLst/>
                        <a:latin typeface="Calibri" panose="020F0502020204030204" pitchFamily="34" charset="0"/>
                      </a:endParaRPr>
                    </a:p>
                  </a:txBody>
                  <a:tcPr marL="476250" marR="6350" marT="6350" marB="0" anchor="b">
                    <a:solidFill>
                      <a:schemeClr val="accent3">
                        <a:lumMod val="20000"/>
                        <a:lumOff val="80000"/>
                      </a:schemeClr>
                    </a:solidFill>
                  </a:tcPr>
                </a:tc>
                <a:extLst>
                  <a:ext uri="{0D108BD9-81ED-4DB2-BD59-A6C34878D82A}">
                    <a16:rowId xmlns:a16="http://schemas.microsoft.com/office/drawing/2014/main" val="3268445402"/>
                  </a:ext>
                </a:extLst>
              </a:tr>
              <a:tr h="741950">
                <a:tc>
                  <a:txBody>
                    <a:bodyPr/>
                    <a:lstStyle/>
                    <a:p>
                      <a:pPr algn="l" fontAlgn="b"/>
                      <a:r>
                        <a:rPr lang="en-US" sz="1800" u="none" strike="noStrike" baseline="0">
                          <a:effectLst/>
                        </a:rPr>
                        <a:t>Uninsured after verification section of survey</a:t>
                      </a:r>
                      <a:endParaRPr lang="en-US" sz="1800" b="0" i="0" u="none" strike="noStrike" baseline="0">
                        <a:solidFill>
                          <a:srgbClr val="000000"/>
                        </a:solidFill>
                        <a:effectLst/>
                        <a:latin typeface="Calibri" panose="020F0502020204030204" pitchFamily="34" charset="0"/>
                      </a:endParaRPr>
                    </a:p>
                  </a:txBody>
                  <a:tcPr marL="190500" marR="6350" marT="6350" marB="0" anchor="b"/>
                </a:tc>
                <a:tc>
                  <a:txBody>
                    <a:bodyPr/>
                    <a:lstStyle/>
                    <a:p>
                      <a:pPr algn="l" fontAlgn="b"/>
                      <a:r>
                        <a:rPr lang="en-US" sz="1800" u="none" strike="noStrike" baseline="0" dirty="0">
                          <a:effectLst/>
                        </a:rPr>
                        <a:t>   28.0</a:t>
                      </a:r>
                      <a:endParaRPr lang="en-US" sz="1800" b="0" i="0" u="none" strike="noStrike" baseline="0" dirty="0">
                        <a:solidFill>
                          <a:srgbClr val="000000"/>
                        </a:solidFill>
                        <a:effectLst/>
                        <a:latin typeface="Calibri" panose="020F0502020204030204" pitchFamily="34" charset="0"/>
                      </a:endParaRPr>
                    </a:p>
                  </a:txBody>
                  <a:tcPr marL="476250" marR="6350" marT="6350" marB="0" anchor="b"/>
                </a:tc>
                <a:tc>
                  <a:txBody>
                    <a:bodyPr/>
                    <a:lstStyle/>
                    <a:p>
                      <a:pPr algn="l" fontAlgn="b"/>
                      <a:r>
                        <a:rPr lang="en-US" sz="1800" u="none" strike="noStrike" baseline="0" dirty="0">
                          <a:effectLst/>
                        </a:rPr>
                        <a:t> 8.6%</a:t>
                      </a:r>
                      <a:endParaRPr lang="en-US" sz="1800" b="0" i="0" u="none" strike="noStrike" baseline="0" dirty="0">
                        <a:solidFill>
                          <a:srgbClr val="000000"/>
                        </a:solidFill>
                        <a:effectLst/>
                        <a:latin typeface="Calibri" panose="020F0502020204030204" pitchFamily="34" charset="0"/>
                      </a:endParaRPr>
                    </a:p>
                  </a:txBody>
                  <a:tcPr marL="476250" marR="6350" marT="6350" marB="0" anchor="b"/>
                </a:tc>
                <a:extLst>
                  <a:ext uri="{0D108BD9-81ED-4DB2-BD59-A6C34878D82A}">
                    <a16:rowId xmlns:a16="http://schemas.microsoft.com/office/drawing/2014/main" val="1675830390"/>
                  </a:ext>
                </a:extLst>
              </a:tr>
            </a:tbl>
          </a:graphicData>
        </a:graphic>
      </p:graphicFrame>
      <p:sp>
        <p:nvSpPr>
          <p:cNvPr id="8" name="TextBox 7"/>
          <p:cNvSpPr txBox="1"/>
          <p:nvPr/>
        </p:nvSpPr>
        <p:spPr>
          <a:xfrm>
            <a:off x="0" y="6340475"/>
            <a:ext cx="6076950" cy="307777"/>
          </a:xfrm>
          <a:prstGeom prst="rect">
            <a:avLst/>
          </a:prstGeom>
          <a:noFill/>
        </p:spPr>
        <p:txBody>
          <a:bodyPr wrap="square" rtlCol="0">
            <a:spAutoFit/>
          </a:bodyPr>
          <a:lstStyle/>
          <a:p>
            <a:r>
              <a:rPr lang="en-US" sz="1400" dirty="0"/>
              <a:t> Source: Analysis of 2019 MEPS-HC, rounds 3/5.</a:t>
            </a:r>
          </a:p>
        </p:txBody>
      </p:sp>
    </p:spTree>
    <p:extLst>
      <p:ext uri="{BB962C8B-B14F-4D97-AF65-F5344CB8AC3E}">
        <p14:creationId xmlns:p14="http://schemas.microsoft.com/office/powerpoint/2010/main" val="328939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a0cb785d-7160-4b74-9d38-f0a6b70d7cb5">General</Category>
    <Description0 xmlns="a0cb785d-7160-4b74-9d38-f0a6b70d7cb5">Latest AHRQ slide template (2019)</Description0>
    <Code xmlns="a0cb785d-7160-4b74-9d38-f0a6b70d7cb5" xsi:nil="true"/>
    <PublishingStartDate xmlns="http://schemas.microsoft.com/sharepoint/v3" xsi:nil="true"/>
    <PublishingExpirationDate xmlns="http://schemas.microsoft.com/sharepoint/v3" xsi:nil="true"/>
    <SharedWithUsers xmlns="a8f12d5d-e9b2-448e-8eb7-60c9384bbf01">
      <UserInfo>
        <DisplayName>James, Marian (AHRQ/CEPI)</DisplayName>
        <AccountId>93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6C468EA908FC459FF48D4BCDEC4D78" ma:contentTypeVersion="7" ma:contentTypeDescription="Create a new document." ma:contentTypeScope="" ma:versionID="47dc113ef89e564917cca6bb88572f34">
  <xsd:schema xmlns:xsd="http://www.w3.org/2001/XMLSchema" xmlns:xs="http://www.w3.org/2001/XMLSchema" xmlns:p="http://schemas.microsoft.com/office/2006/metadata/properties" xmlns:ns1="http://schemas.microsoft.com/sharepoint/v3" xmlns:ns2="a0cb785d-7160-4b74-9d38-f0a6b70d7cb5" xmlns:ns3="a8f12d5d-e9b2-448e-8eb7-60c9384bbf01" targetNamespace="http://schemas.microsoft.com/office/2006/metadata/properties" ma:root="true" ma:fieldsID="2516ad67db374758ffceb4eb052ee279" ns1:_="" ns2:_="" ns3:_="">
    <xsd:import namespace="http://schemas.microsoft.com/sharepoint/v3"/>
    <xsd:import namespace="a0cb785d-7160-4b74-9d38-f0a6b70d7cb5"/>
    <xsd:import namespace="a8f12d5d-e9b2-448e-8eb7-60c9384bbf01"/>
    <xsd:element name="properties">
      <xsd:complexType>
        <xsd:sequence>
          <xsd:element name="documentManagement">
            <xsd:complexType>
              <xsd:all>
                <xsd:element ref="ns2:Description0" minOccurs="0"/>
                <xsd:element ref="ns2:Code" minOccurs="0"/>
                <xsd:element ref="ns2:Category" minOccurs="0"/>
                <xsd:element ref="ns1:PublishingStartDate" minOccurs="0"/>
                <xsd:element ref="ns1:PublishingExpirationDate"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7"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8"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cb785d-7160-4b74-9d38-f0a6b70d7cb5"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element name="Code" ma:index="3" nillable="true" ma:displayName="Form Number" ma:internalName="Code" ma:readOnly="false">
      <xsd:simpleType>
        <xsd:restriction base="dms:Text">
          <xsd:maxLength value="255"/>
        </xsd:restriction>
      </xsd:simpleType>
    </xsd:element>
    <xsd:element name="Category" ma:index="4" nillable="true" ma:displayName="Category" ma:default="General" ma:format="Dropdown" ma:internalName="Category" ma:readOnly="false">
      <xsd:simpleType>
        <xsd:restriction base="dms:Choice">
          <xsd:enumeration value="Administrative"/>
          <xsd:enumeration value="Awards"/>
          <xsd:enumeration value="Budget"/>
          <xsd:enumeration value="Conferences"/>
          <xsd:enumeration value="Contracts"/>
          <xsd:enumeration value="Ethics"/>
          <xsd:enumeration value="General"/>
          <xsd:enumeration value="HR"/>
          <xsd:enumeration value="Tax"/>
          <xsd:enumeration value="Travel"/>
        </xsd:restriction>
      </xsd:simpleType>
    </xsd:element>
  </xsd:schema>
  <xsd:schema xmlns:xsd="http://www.w3.org/2001/XMLSchema" xmlns:xs="http://www.w3.org/2001/XMLSchema" xmlns:dms="http://schemas.microsoft.com/office/2006/documentManagement/types" xmlns:pc="http://schemas.microsoft.com/office/infopath/2007/PartnerControls" targetNamespace="a8f12d5d-e9b2-448e-8eb7-60c9384bbf0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FD5E93-1318-4E91-9213-8A6D4DA098D2}">
  <ds:schemaRefs>
    <ds:schemaRef ds:uri="http://schemas.microsoft.com/sharepoint/v3/contenttype/forms"/>
  </ds:schemaRefs>
</ds:datastoreItem>
</file>

<file path=customXml/itemProps2.xml><?xml version="1.0" encoding="utf-8"?>
<ds:datastoreItem xmlns:ds="http://schemas.openxmlformats.org/officeDocument/2006/customXml" ds:itemID="{7642A41A-D2EC-4387-A3D7-1BDDEC0CF04C}">
  <ds:schemaRefs>
    <ds:schemaRef ds:uri="http://schemas.microsoft.com/office/2006/documentManagement/types"/>
    <ds:schemaRef ds:uri="http://purl.org/dc/elements/1.1/"/>
    <ds:schemaRef ds:uri="http://schemas.microsoft.com/office/2006/metadata/properties"/>
    <ds:schemaRef ds:uri="http://schemas.microsoft.com/sharepoint/v3"/>
    <ds:schemaRef ds:uri="a8f12d5d-e9b2-448e-8eb7-60c9384bbf01"/>
    <ds:schemaRef ds:uri="http://purl.org/dc/terms/"/>
    <ds:schemaRef ds:uri="a0cb785d-7160-4b74-9d38-f0a6b70d7cb5"/>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21FD6FA-03BA-4177-A609-6A2CEC181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0cb785d-7160-4b74-9d38-f0a6b70d7cb5"/>
    <ds:schemaRef ds:uri="a8f12d5d-e9b2-448e-8eb7-60c9384bbf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10151</TotalTime>
  <Words>849</Words>
  <Application>Microsoft Office PowerPoint</Application>
  <PresentationFormat>On-screen Show (4:3)</PresentationFormat>
  <Paragraphs>115</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Office Theme</vt:lpstr>
      <vt:lpstr>Custom Design</vt:lpstr>
      <vt:lpstr>Two Times a Charm? Verifying Reports of Uninsurance in a National Survey</vt:lpstr>
      <vt:lpstr>Disclaimer</vt:lpstr>
      <vt:lpstr>Overview</vt:lpstr>
      <vt:lpstr>Research Questions</vt:lpstr>
      <vt:lpstr>Data</vt:lpstr>
      <vt:lpstr>MEPS Insurance Coverage Verification </vt:lpstr>
      <vt:lpstr>Classifying Verification Responses</vt:lpstr>
      <vt:lpstr>Methods</vt:lpstr>
      <vt:lpstr>Reports of Coverage, by Whether Coverage Was Reported in Verification</vt:lpstr>
      <vt:lpstr>Percent of Coverage Reported in Verification, by Education and Race/Ethnicity</vt:lpstr>
      <vt:lpstr>Percent of Coverage Reported in Verification, by Age and Health Spending</vt:lpstr>
      <vt:lpstr>Percent of Coverage Reported in Verification, by Family Characteristics</vt:lpstr>
      <vt:lpstr>Distribution of Sources of Coverage, by Verification Status</vt:lpstr>
      <vt:lpstr>Distribution of Sources of Employer-related Coverage, by Verification Status</vt:lpstr>
      <vt:lpstr>Medicaid and Marketplace by Family Income Relative to FPL and Verification Status</vt:lpstr>
      <vt:lpstr>Conclusions</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AHRQ Slide Template 2019-Regular</dc:title>
  <dc:creator>DHHS</dc:creator>
  <cp:lastModifiedBy>Keenan, Patricia (AHRQ/CFACT)</cp:lastModifiedBy>
  <cp:revision>122</cp:revision>
  <dcterms:created xsi:type="dcterms:W3CDTF">2013-09-03T18:05:51Z</dcterms:created>
  <dcterms:modified xsi:type="dcterms:W3CDTF">2021-10-26T15:42:19Z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0x010100656C468EA908FC459FF48D4BCDEC4D78</vt:lpwstr>
  </property>
</Properties>
</file>