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85" r:id="rId5"/>
    <p:sldId id="259" r:id="rId6"/>
    <p:sldId id="292" r:id="rId7"/>
    <p:sldId id="286" r:id="rId8"/>
    <p:sldId id="287" r:id="rId9"/>
    <p:sldId id="298" r:id="rId10"/>
    <p:sldId id="289" r:id="rId11"/>
    <p:sldId id="291" r:id="rId12"/>
    <p:sldId id="296" r:id="rId13"/>
    <p:sldId id="293" r:id="rId14"/>
    <p:sldId id="295" r:id="rId15"/>
    <p:sldId id="297" r:id="rId16"/>
    <p:sldId id="294" r:id="rId17"/>
    <p:sldId id="284"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6" autoAdjust="0"/>
    <p:restoredTop sz="83166" autoAdjust="0"/>
  </p:normalViewPr>
  <p:slideViewPr>
    <p:cSldViewPr snapToGrid="0">
      <p:cViewPr varScale="1">
        <p:scale>
          <a:sx n="70" d="100"/>
          <a:sy n="70"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10/20/2021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603B9073-4934-4A18-B03D-7FA2DABDE591}" type="slidenum">
              <a:rPr lang="en-US" smtClean="0"/>
              <a:t>2</a:t>
            </a:fld>
            <a:endParaRPr lang="en-US"/>
          </a:p>
        </p:txBody>
      </p:sp>
    </p:spTree>
    <p:extLst>
      <p:ext uri="{BB962C8B-B14F-4D97-AF65-F5344CB8AC3E}">
        <p14:creationId xmlns:p14="http://schemas.microsoft.com/office/powerpoint/2010/main" val="2521201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11</a:t>
            </a:fld>
            <a:endParaRPr lang="en-US"/>
          </a:p>
        </p:txBody>
      </p:sp>
    </p:spTree>
    <p:extLst>
      <p:ext uri="{BB962C8B-B14F-4D97-AF65-F5344CB8AC3E}">
        <p14:creationId xmlns:p14="http://schemas.microsoft.com/office/powerpoint/2010/main" val="424434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questions:</a:t>
            </a:r>
          </a:p>
          <a:p>
            <a:r>
              <a:rPr lang="en-US" dirty="0"/>
              <a:t>How are privacy-seeking behaviors related to each other?</a:t>
            </a:r>
          </a:p>
          <a:p>
            <a:r>
              <a:rPr lang="en-US" dirty="0"/>
              <a:t>What attitudes or characteristics predict which individuals engage in specific privacy-seeking behaviors or engage in a greater number of such behaviors?</a:t>
            </a:r>
          </a:p>
          <a:p>
            <a:r>
              <a:rPr lang="en-US" dirty="0"/>
              <a:t>Can behaviors be combined into a meaningful privacy-seeking behavioral scale?</a:t>
            </a:r>
          </a:p>
          <a:p>
            <a:r>
              <a:rPr lang="en-US" dirty="0"/>
              <a:t>How well are privacy-seeking behaviors predicted by respondent privacy concerns?</a:t>
            </a:r>
          </a:p>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12</a:t>
            </a:fld>
            <a:endParaRPr lang="en-US"/>
          </a:p>
        </p:txBody>
      </p:sp>
    </p:spTree>
    <p:extLst>
      <p:ext uri="{BB962C8B-B14F-4D97-AF65-F5344CB8AC3E}">
        <p14:creationId xmlns:p14="http://schemas.microsoft.com/office/powerpoint/2010/main" val="2083949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13</a:t>
            </a:fld>
            <a:endParaRPr lang="en-US"/>
          </a:p>
        </p:txBody>
      </p:sp>
    </p:spTree>
    <p:extLst>
      <p:ext uri="{BB962C8B-B14F-4D97-AF65-F5344CB8AC3E}">
        <p14:creationId xmlns:p14="http://schemas.microsoft.com/office/powerpoint/2010/main" val="214367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603B9073-4934-4A18-B03D-7FA2DABDE591}" type="slidenum">
              <a:rPr lang="en-US" smtClean="0"/>
              <a:t>3</a:t>
            </a:fld>
            <a:endParaRPr lang="en-US"/>
          </a:p>
        </p:txBody>
      </p:sp>
    </p:spTree>
    <p:extLst>
      <p:ext uri="{BB962C8B-B14F-4D97-AF65-F5344CB8AC3E}">
        <p14:creationId xmlns:p14="http://schemas.microsoft.com/office/powerpoint/2010/main" val="237934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4</a:t>
            </a:fld>
            <a:endParaRPr lang="en-US"/>
          </a:p>
        </p:txBody>
      </p:sp>
    </p:spTree>
    <p:extLst>
      <p:ext uri="{BB962C8B-B14F-4D97-AF65-F5344CB8AC3E}">
        <p14:creationId xmlns:p14="http://schemas.microsoft.com/office/powerpoint/2010/main" val="8024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5</a:t>
            </a:fld>
            <a:endParaRPr lang="en-US"/>
          </a:p>
        </p:txBody>
      </p:sp>
    </p:spTree>
    <p:extLst>
      <p:ext uri="{BB962C8B-B14F-4D97-AF65-F5344CB8AC3E}">
        <p14:creationId xmlns:p14="http://schemas.microsoft.com/office/powerpoint/2010/main" val="2580450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Nine of these behaviors (shown in black) were asked together in a privacy-specific question.  The others were asked in the context of use of technological services (search engines, personalized recommendations, location services, reviewing products), or were directly observed behavior (</a:t>
            </a:r>
            <a:r>
              <a:rPr lang="en-US" dirty="0" err="1"/>
              <a:t>nonreport</a:t>
            </a:r>
            <a:r>
              <a:rPr lang="en-US" dirty="0"/>
              <a:t> of income).</a:t>
            </a:r>
          </a:p>
        </p:txBody>
      </p:sp>
      <p:sp>
        <p:nvSpPr>
          <p:cNvPr id="4" name="Slide Number Placeholder 3"/>
          <p:cNvSpPr>
            <a:spLocks noGrp="1"/>
          </p:cNvSpPr>
          <p:nvPr>
            <p:ph type="sldNum" sz="quarter" idx="5"/>
          </p:nvPr>
        </p:nvSpPr>
        <p:spPr/>
        <p:txBody>
          <a:bodyPr/>
          <a:lstStyle/>
          <a:p>
            <a:fld id="{603B9073-4934-4A18-B03D-7FA2DABDE591}" type="slidenum">
              <a:rPr lang="en-US" smtClean="0"/>
              <a:t>6</a:t>
            </a:fld>
            <a:endParaRPr lang="en-US"/>
          </a:p>
        </p:txBody>
      </p:sp>
    </p:spTree>
    <p:extLst>
      <p:ext uri="{BB962C8B-B14F-4D97-AF65-F5344CB8AC3E}">
        <p14:creationId xmlns:p14="http://schemas.microsoft.com/office/powerpoint/2010/main" val="206682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7</a:t>
            </a:fld>
            <a:endParaRPr lang="en-US"/>
          </a:p>
        </p:txBody>
      </p:sp>
    </p:spTree>
    <p:extLst>
      <p:ext uri="{BB962C8B-B14F-4D97-AF65-F5344CB8AC3E}">
        <p14:creationId xmlns:p14="http://schemas.microsoft.com/office/powerpoint/2010/main" val="58252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8</a:t>
            </a:fld>
            <a:endParaRPr lang="en-US"/>
          </a:p>
        </p:txBody>
      </p:sp>
    </p:spTree>
    <p:extLst>
      <p:ext uri="{BB962C8B-B14F-4D97-AF65-F5344CB8AC3E}">
        <p14:creationId xmlns:p14="http://schemas.microsoft.com/office/powerpoint/2010/main" val="243363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9</a:t>
            </a:fld>
            <a:endParaRPr lang="en-US"/>
          </a:p>
        </p:txBody>
      </p:sp>
    </p:spTree>
    <p:extLst>
      <p:ext uri="{BB962C8B-B14F-4D97-AF65-F5344CB8AC3E}">
        <p14:creationId xmlns:p14="http://schemas.microsoft.com/office/powerpoint/2010/main" val="6031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B9073-4934-4A18-B03D-7FA2DABDE591}" type="slidenum">
              <a:rPr lang="en-US" smtClean="0"/>
              <a:t>10</a:t>
            </a:fld>
            <a:endParaRPr lang="en-US"/>
          </a:p>
        </p:txBody>
      </p:sp>
    </p:spTree>
    <p:extLst>
      <p:ext uri="{BB962C8B-B14F-4D97-AF65-F5344CB8AC3E}">
        <p14:creationId xmlns:p14="http://schemas.microsoft.com/office/powerpoint/2010/main" val="74315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790D-80E6-4266-AED5-654FF9530CB0}"/>
              </a:ext>
            </a:extLst>
          </p:cNvPr>
          <p:cNvSpPr>
            <a:spLocks noGrp="1"/>
          </p:cNvSpPr>
          <p:nvPr>
            <p:ph type="ctrTitle"/>
          </p:nvPr>
        </p:nvSpPr>
        <p:spPr>
          <a:xfrm>
            <a:off x="1179299" y="-94713"/>
            <a:ext cx="10272215" cy="2387600"/>
          </a:xfrm>
        </p:spPr>
        <p:txBody>
          <a:bodyPr>
            <a:noAutofit/>
          </a:bodyPr>
          <a:lstStyle/>
          <a:p>
            <a:r>
              <a:rPr lang="en-US" sz="4400" b="1" dirty="0">
                <a:solidFill>
                  <a:srgbClr val="002060"/>
                </a:solidFill>
              </a:rPr>
              <a:t>The Privacy Paradox: How well do respondent attitudes and concerns about privacy predict privacy-related behaviors?</a:t>
            </a:r>
          </a:p>
        </p:txBody>
      </p:sp>
      <p:sp>
        <p:nvSpPr>
          <p:cNvPr id="3" name="Subtitle 2">
            <a:extLst>
              <a:ext uri="{FF2B5EF4-FFF2-40B4-BE49-F238E27FC236}">
                <a16:creationId xmlns:a16="http://schemas.microsoft.com/office/drawing/2014/main" id="{DEE02C03-D75D-426B-ADCD-27B1A8AA2910}"/>
              </a:ext>
            </a:extLst>
          </p:cNvPr>
          <p:cNvSpPr>
            <a:spLocks noGrp="1"/>
          </p:cNvSpPr>
          <p:nvPr>
            <p:ph type="subTitle" idx="1"/>
          </p:nvPr>
        </p:nvSpPr>
        <p:spPr>
          <a:xfrm>
            <a:off x="1310184" y="2713317"/>
            <a:ext cx="9880979" cy="2387599"/>
          </a:xfrm>
        </p:spPr>
        <p:txBody>
          <a:bodyPr>
            <a:normAutofit/>
          </a:bodyPr>
          <a:lstStyle/>
          <a:p>
            <a:r>
              <a:rPr lang="en-US" sz="3000" dirty="0"/>
              <a:t>Casey Eggleston, </a:t>
            </a:r>
            <a:r>
              <a:rPr lang="en-US" sz="3000" dirty="0" err="1"/>
              <a:t>Aleia</a:t>
            </a:r>
            <a:r>
              <a:rPr lang="en-US" sz="3000" dirty="0"/>
              <a:t> Clark </a:t>
            </a:r>
            <a:r>
              <a:rPr lang="en-US" sz="3000" dirty="0" err="1"/>
              <a:t>Fobia</a:t>
            </a:r>
            <a:r>
              <a:rPr lang="en-US" sz="3000" dirty="0"/>
              <a:t>, Jennifer Hunter Childs</a:t>
            </a:r>
          </a:p>
          <a:p>
            <a:r>
              <a:rPr lang="en-US" sz="3000" dirty="0"/>
              <a:t>U.S. Census Bureau</a:t>
            </a:r>
          </a:p>
          <a:p>
            <a:endParaRPr lang="en-US" dirty="0"/>
          </a:p>
          <a:p>
            <a:r>
              <a:rPr lang="en-US" dirty="0"/>
              <a:t>FCSM Research and Policy Conference 2021</a:t>
            </a:r>
          </a:p>
          <a:p>
            <a:endParaRPr lang="en-US" dirty="0"/>
          </a:p>
        </p:txBody>
      </p:sp>
      <p:sp>
        <p:nvSpPr>
          <p:cNvPr id="4" name="Slide Number Placeholder 3">
            <a:extLst>
              <a:ext uri="{FF2B5EF4-FFF2-40B4-BE49-F238E27FC236}">
                <a16:creationId xmlns:a16="http://schemas.microsoft.com/office/drawing/2014/main" id="{2141E0F8-CB4C-4A11-91D3-C8856213C9ED}"/>
              </a:ext>
            </a:extLst>
          </p:cNvPr>
          <p:cNvSpPr>
            <a:spLocks noGrp="1"/>
          </p:cNvSpPr>
          <p:nvPr>
            <p:ph type="sldNum" sz="quarter" idx="12"/>
          </p:nvPr>
        </p:nvSpPr>
        <p:spPr/>
        <p:txBody>
          <a:bodyPr/>
          <a:lstStyle/>
          <a:p>
            <a:fld id="{FC63ECC8-719A-498E-B101-491B6A35558E}" type="slidenum">
              <a:rPr lang="en-US" smtClean="0"/>
              <a:t>1</a:t>
            </a:fld>
            <a:endParaRPr lang="en-US"/>
          </a:p>
        </p:txBody>
      </p:sp>
      <p:pic>
        <p:nvPicPr>
          <p:cNvPr id="1028" name="Picture 4" descr="2021 FCSM Research and Policy Conference">
            <a:extLst>
              <a:ext uri="{FF2B5EF4-FFF2-40B4-BE49-F238E27FC236}">
                <a16:creationId xmlns:a16="http://schemas.microsoft.com/office/drawing/2014/main" id="{F8BDD999-3EE2-4CF2-A21B-F168231E4F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8086" y="5308561"/>
            <a:ext cx="2283914" cy="15276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E77161-D231-47A4-B8F7-4123511CFDEB}"/>
              </a:ext>
            </a:extLst>
          </p:cNvPr>
          <p:cNvSpPr txBox="1"/>
          <p:nvPr/>
        </p:nvSpPr>
        <p:spPr>
          <a:xfrm>
            <a:off x="1974377" y="5336382"/>
            <a:ext cx="7933710" cy="1477328"/>
          </a:xfrm>
          <a:prstGeom prst="rect">
            <a:avLst/>
          </a:prstGeom>
          <a:noFill/>
        </p:spPr>
        <p:txBody>
          <a:bodyPr wrap="square">
            <a:spAutoFit/>
          </a:bodyPr>
          <a:lstStyle/>
          <a:p>
            <a:pPr marL="342900" lvl="1" indent="0">
              <a:buNone/>
            </a:pPr>
            <a:r>
              <a:rPr lang="en-US" sz="1800" dirty="0"/>
              <a:t>Any opinions and conclusions expressed herein are those of the author and do not represent the views of the U.S. Census Bureau. </a:t>
            </a:r>
            <a:r>
              <a:rPr lang="en-US" sz="1800" i="1" dirty="0"/>
              <a:t>The U.S. Census Bureau reviewed this data product for unauthorized disclosure of confidential information and approved the disclosure avoidance practices applied to this release (</a:t>
            </a:r>
            <a:r>
              <a:rPr lang="en-US" sz="1800" dirty="0">
                <a:solidFill>
                  <a:srgbClr val="000000"/>
                </a:solidFill>
              </a:rPr>
              <a:t>CBDRB-FY22-CBSM002-001</a:t>
            </a:r>
            <a:r>
              <a:rPr lang="en-US" sz="1800" dirty="0"/>
              <a:t>).</a:t>
            </a:r>
          </a:p>
        </p:txBody>
      </p:sp>
    </p:spTree>
    <p:extLst>
      <p:ext uri="{BB962C8B-B14F-4D97-AF65-F5344CB8AC3E}">
        <p14:creationId xmlns:p14="http://schemas.microsoft.com/office/powerpoint/2010/main" val="210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normAutofit/>
          </a:bodyPr>
          <a:lstStyle/>
          <a:p>
            <a:r>
              <a:rPr lang="en-US" sz="4000" dirty="0"/>
              <a:t>Factor Analysis</a:t>
            </a:r>
          </a:p>
        </p:txBody>
      </p:sp>
      <p:sp>
        <p:nvSpPr>
          <p:cNvPr id="3" name="Content Placeholder 2">
            <a:extLst>
              <a:ext uri="{FF2B5EF4-FFF2-40B4-BE49-F238E27FC236}">
                <a16:creationId xmlns:a16="http://schemas.microsoft.com/office/drawing/2014/main" id="{D35DD410-463B-4538-9250-9A58656C4A3B}"/>
              </a:ext>
            </a:extLst>
          </p:cNvPr>
          <p:cNvSpPr>
            <a:spLocks noGrp="1"/>
          </p:cNvSpPr>
          <p:nvPr>
            <p:ph idx="1"/>
          </p:nvPr>
        </p:nvSpPr>
        <p:spPr>
          <a:xfrm>
            <a:off x="838200" y="1355464"/>
            <a:ext cx="10515600" cy="4821499"/>
          </a:xfrm>
        </p:spPr>
        <p:txBody>
          <a:bodyPr>
            <a:normAutofit/>
          </a:bodyPr>
          <a:lstStyle/>
          <a:p>
            <a:r>
              <a:rPr lang="en-US" sz="3200" dirty="0"/>
              <a:t>Generous exploration did not reveal a clear set of factors to describe the available list of behaviors</a:t>
            </a:r>
          </a:p>
          <a:p>
            <a:r>
              <a:rPr lang="en-US" sz="3200" dirty="0"/>
              <a:t>After trying several different exploratory analyses with different possible numbers of factors, only one slightly promising factor (Eigenvalue &gt; 1) emerged comprised of the 3 permissions/settings strategy items</a:t>
            </a:r>
          </a:p>
          <a:p>
            <a:pPr lvl="1"/>
            <a:r>
              <a:rPr lang="en-US" sz="2800" dirty="0"/>
              <a:t>Social Media Privacy Settings, Browser Settings, App Permissions</a:t>
            </a:r>
          </a:p>
        </p:txBody>
      </p:sp>
    </p:spTree>
    <p:extLst>
      <p:ext uri="{BB962C8B-B14F-4D97-AF65-F5344CB8AC3E}">
        <p14:creationId xmlns:p14="http://schemas.microsoft.com/office/powerpoint/2010/main" val="407051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normAutofit/>
          </a:bodyPr>
          <a:lstStyle/>
          <a:p>
            <a:r>
              <a:rPr lang="en-US" sz="4000" dirty="0"/>
              <a:t>Regression</a:t>
            </a:r>
          </a:p>
        </p:txBody>
      </p:sp>
      <p:sp>
        <p:nvSpPr>
          <p:cNvPr id="3" name="Content Placeholder 2">
            <a:extLst>
              <a:ext uri="{FF2B5EF4-FFF2-40B4-BE49-F238E27FC236}">
                <a16:creationId xmlns:a16="http://schemas.microsoft.com/office/drawing/2014/main" id="{D35DD410-463B-4538-9250-9A58656C4A3B}"/>
              </a:ext>
            </a:extLst>
          </p:cNvPr>
          <p:cNvSpPr>
            <a:spLocks noGrp="1"/>
          </p:cNvSpPr>
          <p:nvPr>
            <p:ph idx="1"/>
          </p:nvPr>
        </p:nvSpPr>
        <p:spPr>
          <a:xfrm>
            <a:off x="838200" y="1064526"/>
            <a:ext cx="10515600" cy="5112438"/>
          </a:xfrm>
        </p:spPr>
        <p:txBody>
          <a:bodyPr>
            <a:normAutofit fontScale="92500" lnSpcReduction="20000"/>
          </a:bodyPr>
          <a:lstStyle/>
          <a:p>
            <a:r>
              <a:rPr lang="en-US" sz="3200" dirty="0">
                <a:solidFill>
                  <a:srgbClr val="FF0000"/>
                </a:solidFill>
              </a:rPr>
              <a:t>Hacking</a:t>
            </a:r>
            <a:r>
              <a:rPr lang="en-US" sz="3200" dirty="0"/>
              <a:t> =  Strongest predictors were self-reported race of </a:t>
            </a:r>
            <a:r>
              <a:rPr lang="en-US" sz="3200" dirty="0">
                <a:solidFill>
                  <a:srgbClr val="0070C0"/>
                </a:solidFill>
              </a:rPr>
              <a:t>White</a:t>
            </a:r>
            <a:r>
              <a:rPr lang="en-US" sz="3200" dirty="0"/>
              <a:t> and </a:t>
            </a:r>
            <a:r>
              <a:rPr lang="en-US" sz="3200" dirty="0" err="1">
                <a:solidFill>
                  <a:srgbClr val="0070C0"/>
                </a:solidFill>
              </a:rPr>
              <a:t>nonreport</a:t>
            </a:r>
            <a:r>
              <a:rPr lang="en-US" sz="3200" dirty="0">
                <a:solidFill>
                  <a:srgbClr val="0070C0"/>
                </a:solidFill>
              </a:rPr>
              <a:t> of income</a:t>
            </a:r>
            <a:r>
              <a:rPr lang="en-US" sz="3200" dirty="0"/>
              <a:t>, both associated with increased concern (variance explained by model = 9%)</a:t>
            </a:r>
          </a:p>
          <a:p>
            <a:r>
              <a:rPr lang="en-US" sz="3200" dirty="0">
                <a:solidFill>
                  <a:srgbClr val="FF0000"/>
                </a:solidFill>
              </a:rPr>
              <a:t>Census Concern </a:t>
            </a:r>
            <a:r>
              <a:rPr lang="en-US" sz="3200" dirty="0"/>
              <a:t>= Strongest predictors were </a:t>
            </a:r>
            <a:r>
              <a:rPr lang="en-US" sz="3200" dirty="0" err="1">
                <a:solidFill>
                  <a:srgbClr val="0070C0"/>
                </a:solidFill>
              </a:rPr>
              <a:t>nonreport</a:t>
            </a:r>
            <a:r>
              <a:rPr lang="en-US" sz="3200" dirty="0">
                <a:solidFill>
                  <a:srgbClr val="0070C0"/>
                </a:solidFill>
              </a:rPr>
              <a:t> of income </a:t>
            </a:r>
            <a:r>
              <a:rPr lang="en-US" sz="3200" dirty="0"/>
              <a:t>and </a:t>
            </a:r>
            <a:r>
              <a:rPr lang="en-US" sz="3200" dirty="0">
                <a:solidFill>
                  <a:srgbClr val="0070C0"/>
                </a:solidFill>
              </a:rPr>
              <a:t>avoidance or adjustment of social media</a:t>
            </a:r>
            <a:r>
              <a:rPr lang="en-US" sz="3200" dirty="0"/>
              <a:t>, all associated with increased concern (variance explained by model = 8%)</a:t>
            </a:r>
          </a:p>
          <a:p>
            <a:r>
              <a:rPr lang="en-US" sz="3200" dirty="0">
                <a:solidFill>
                  <a:srgbClr val="FF0000"/>
                </a:solidFill>
              </a:rPr>
              <a:t>Income Concern </a:t>
            </a:r>
            <a:r>
              <a:rPr lang="en-US" sz="3200" dirty="0"/>
              <a:t>= Strongest predictor was </a:t>
            </a:r>
            <a:r>
              <a:rPr lang="en-US" sz="3200" dirty="0" err="1">
                <a:solidFill>
                  <a:srgbClr val="0070C0"/>
                </a:solidFill>
              </a:rPr>
              <a:t>nonreport</a:t>
            </a:r>
            <a:r>
              <a:rPr lang="en-US" sz="3200" dirty="0">
                <a:solidFill>
                  <a:srgbClr val="0070C0"/>
                </a:solidFill>
              </a:rPr>
              <a:t> of income </a:t>
            </a:r>
            <a:r>
              <a:rPr lang="en-US" sz="3200" dirty="0"/>
              <a:t>in survey (associated with increased concern), showing consistency between attitude and observed behavior (variance explained by model = 7%)</a:t>
            </a:r>
          </a:p>
          <a:p>
            <a:r>
              <a:rPr lang="en-US" sz="3200" dirty="0">
                <a:solidFill>
                  <a:srgbClr val="FF0000"/>
                </a:solidFill>
              </a:rPr>
              <a:t># Privacy-Seeking Behaviors </a:t>
            </a:r>
            <a:r>
              <a:rPr lang="en-US" sz="3200" dirty="0"/>
              <a:t>= Strongest predictors were </a:t>
            </a:r>
            <a:r>
              <a:rPr lang="en-US" sz="3200" dirty="0">
                <a:solidFill>
                  <a:srgbClr val="0070C0"/>
                </a:solidFill>
              </a:rPr>
              <a:t>education</a:t>
            </a:r>
            <a:r>
              <a:rPr lang="en-US" sz="3200" dirty="0"/>
              <a:t> and </a:t>
            </a:r>
            <a:r>
              <a:rPr lang="en-US" sz="3200" dirty="0">
                <a:solidFill>
                  <a:srgbClr val="0070C0"/>
                </a:solidFill>
              </a:rPr>
              <a:t>Census Concern</a:t>
            </a:r>
            <a:r>
              <a:rPr lang="en-US" sz="3200" dirty="0"/>
              <a:t>, with more educated and more concern for census information predicting a greater number of privacy-seeking behaviors (variance explained by model = 12%)</a:t>
            </a:r>
          </a:p>
        </p:txBody>
      </p:sp>
    </p:spTree>
    <p:extLst>
      <p:ext uri="{BB962C8B-B14F-4D97-AF65-F5344CB8AC3E}">
        <p14:creationId xmlns:p14="http://schemas.microsoft.com/office/powerpoint/2010/main" val="54206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68B5-1896-40D4-A4E2-6E8F41857777}"/>
              </a:ext>
            </a:extLst>
          </p:cNvPr>
          <p:cNvSpPr>
            <a:spLocks noGrp="1"/>
          </p:cNvSpPr>
          <p:nvPr>
            <p:ph type="title"/>
          </p:nvPr>
        </p:nvSpPr>
        <p:spPr>
          <a:xfrm>
            <a:off x="838200" y="133109"/>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4C53DFA2-2D48-4226-8F5D-B726C7A23D53}"/>
              </a:ext>
            </a:extLst>
          </p:cNvPr>
          <p:cNvSpPr>
            <a:spLocks noGrp="1"/>
          </p:cNvSpPr>
          <p:nvPr>
            <p:ph idx="1"/>
          </p:nvPr>
        </p:nvSpPr>
        <p:spPr>
          <a:xfrm>
            <a:off x="838200" y="1255592"/>
            <a:ext cx="10515600" cy="4784891"/>
          </a:xfrm>
        </p:spPr>
        <p:txBody>
          <a:bodyPr>
            <a:normAutofit fontScale="92500" lnSpcReduction="10000"/>
          </a:bodyPr>
          <a:lstStyle/>
          <a:p>
            <a:r>
              <a:rPr lang="en-US" dirty="0"/>
              <a:t>The privacy-seeking behaviors measured in this survey were only loosely correlated, with the exception of a subset of behaviors related to adjusting settings/permissions in digital environments</a:t>
            </a:r>
          </a:p>
          <a:p>
            <a:r>
              <a:rPr lang="en-US" dirty="0"/>
              <a:t>Education level and concern for census information were the strongest predictors of the number of privacy-seeking behaviors reported (but still explaining only about 12% of variance in the number of behaviors)</a:t>
            </a:r>
          </a:p>
          <a:p>
            <a:r>
              <a:rPr lang="en-US" dirty="0"/>
              <a:t>Low correlations between behaviors and a lack of identification of clear factors suggests that the privacy-seeking items we measured were not appropriate for creating a meaningful behavioral scale or set of scales</a:t>
            </a:r>
          </a:p>
          <a:p>
            <a:r>
              <a:rPr lang="en-US" dirty="0"/>
              <a:t>Privacy-seeking behaviors were predictive of privacy attitudes, BUT the amount of variance explained was small.  </a:t>
            </a:r>
          </a:p>
          <a:p>
            <a:r>
              <a:rPr lang="en-US" dirty="0"/>
              <a:t>It is notable that a strong predictor across models was </a:t>
            </a:r>
            <a:r>
              <a:rPr lang="en-US" dirty="0" err="1"/>
              <a:t>nonreport</a:t>
            </a:r>
            <a:r>
              <a:rPr lang="en-US" dirty="0"/>
              <a:t> of income (our one directly observed, rather than self-reported, behavior).  </a:t>
            </a:r>
          </a:p>
          <a:p>
            <a:endParaRPr lang="en-US" dirty="0"/>
          </a:p>
        </p:txBody>
      </p:sp>
      <p:sp>
        <p:nvSpPr>
          <p:cNvPr id="4" name="Slide Number Placeholder 3">
            <a:extLst>
              <a:ext uri="{FF2B5EF4-FFF2-40B4-BE49-F238E27FC236}">
                <a16:creationId xmlns:a16="http://schemas.microsoft.com/office/drawing/2014/main" id="{463A11D6-A5F6-44C4-998A-08806BBBFB4D}"/>
              </a:ext>
            </a:extLst>
          </p:cNvPr>
          <p:cNvSpPr>
            <a:spLocks noGrp="1"/>
          </p:cNvSpPr>
          <p:nvPr>
            <p:ph type="sldNum" sz="quarter" idx="12"/>
          </p:nvPr>
        </p:nvSpPr>
        <p:spPr/>
        <p:txBody>
          <a:bodyPr/>
          <a:lstStyle/>
          <a:p>
            <a:fld id="{FC63ECC8-719A-498E-B101-491B6A35558E}" type="slidenum">
              <a:rPr lang="en-US" smtClean="0"/>
              <a:t>12</a:t>
            </a:fld>
            <a:endParaRPr lang="en-US"/>
          </a:p>
        </p:txBody>
      </p:sp>
    </p:spTree>
    <p:extLst>
      <p:ext uri="{BB962C8B-B14F-4D97-AF65-F5344CB8AC3E}">
        <p14:creationId xmlns:p14="http://schemas.microsoft.com/office/powerpoint/2010/main" val="323294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normAutofit/>
          </a:bodyPr>
          <a:lstStyle/>
          <a:p>
            <a:r>
              <a:rPr lang="en-US" sz="4000" dirty="0"/>
              <a:t>Conclusion and Future Directions</a:t>
            </a:r>
          </a:p>
        </p:txBody>
      </p:sp>
      <p:sp>
        <p:nvSpPr>
          <p:cNvPr id="3" name="Content Placeholder 2">
            <a:extLst>
              <a:ext uri="{FF2B5EF4-FFF2-40B4-BE49-F238E27FC236}">
                <a16:creationId xmlns:a16="http://schemas.microsoft.com/office/drawing/2014/main" id="{D35DD410-463B-4538-9250-9A58656C4A3B}"/>
              </a:ext>
            </a:extLst>
          </p:cNvPr>
          <p:cNvSpPr>
            <a:spLocks noGrp="1"/>
          </p:cNvSpPr>
          <p:nvPr>
            <p:ph idx="1"/>
          </p:nvPr>
        </p:nvSpPr>
        <p:spPr>
          <a:xfrm>
            <a:off x="838200" y="1355464"/>
            <a:ext cx="10515600" cy="4821499"/>
          </a:xfrm>
        </p:spPr>
        <p:txBody>
          <a:bodyPr>
            <a:normAutofit fontScale="92500" lnSpcReduction="20000"/>
          </a:bodyPr>
          <a:lstStyle/>
          <a:p>
            <a:r>
              <a:rPr lang="en-US" sz="3200" dirty="0"/>
              <a:t>Our findings overall support the existence of a Privacy Paradox – we observe some coherence between privacy attitudes and behavior, but also a substantial amount of variance that is unexplained</a:t>
            </a:r>
          </a:p>
          <a:p>
            <a:r>
              <a:rPr lang="en-US" sz="3200" dirty="0"/>
              <a:t>Limitations: Based mostly on correlations and self-reported behavior</a:t>
            </a:r>
          </a:p>
          <a:p>
            <a:r>
              <a:rPr lang="en-US" sz="3200" dirty="0"/>
              <a:t>Just as has been found in other domains, attitudes probably best predict behaviors when the two are closely related (as in the case of attitudes about income and the decision to </a:t>
            </a:r>
            <a:r>
              <a:rPr lang="en-US" sz="3200" dirty="0" err="1"/>
              <a:t>nonreport</a:t>
            </a:r>
            <a:r>
              <a:rPr lang="en-US" sz="3200" dirty="0"/>
              <a:t> on an income question) </a:t>
            </a:r>
          </a:p>
          <a:p>
            <a:r>
              <a:rPr lang="en-US" sz="3200" dirty="0"/>
              <a:t>Results from our factor analysis suggest that it may be possible to compose meaningful privacy-seeking behavioral scales related to specific privacy strategies, but not with the items we included </a:t>
            </a:r>
          </a:p>
          <a:p>
            <a:endParaRPr lang="en-US" sz="3200" dirty="0"/>
          </a:p>
          <a:p>
            <a:endParaRPr lang="en-US" sz="3200" dirty="0"/>
          </a:p>
        </p:txBody>
      </p:sp>
    </p:spTree>
    <p:extLst>
      <p:ext uri="{BB962C8B-B14F-4D97-AF65-F5344CB8AC3E}">
        <p14:creationId xmlns:p14="http://schemas.microsoft.com/office/powerpoint/2010/main" val="313832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93EB85F3-9FC8-4C30-B610-140B748E470D}"/>
              </a:ext>
            </a:extLst>
          </p:cNvPr>
          <p:cNvSpPr>
            <a:spLocks noGrp="1"/>
          </p:cNvSpPr>
          <p:nvPr>
            <p:ph type="ctrTitle"/>
          </p:nvPr>
        </p:nvSpPr>
        <p:spPr>
          <a:xfrm>
            <a:off x="3045368" y="1688658"/>
            <a:ext cx="6105194" cy="2031055"/>
          </a:xfrm>
        </p:spPr>
        <p:txBody>
          <a:bodyPr>
            <a:normAutofit/>
          </a:bodyPr>
          <a:lstStyle/>
          <a:p>
            <a:r>
              <a:rPr lang="en-US" dirty="0">
                <a:solidFill>
                  <a:srgbClr val="FFFFFF"/>
                </a:solidFill>
              </a:rPr>
              <a:t>Thank you!</a:t>
            </a:r>
          </a:p>
        </p:txBody>
      </p:sp>
      <p:sp>
        <p:nvSpPr>
          <p:cNvPr id="6" name="Subtitle 5">
            <a:extLst>
              <a:ext uri="{FF2B5EF4-FFF2-40B4-BE49-F238E27FC236}">
                <a16:creationId xmlns:a16="http://schemas.microsoft.com/office/drawing/2014/main" id="{8F0FE4DB-D7C0-4E76-BD56-36FEEB5400EF}"/>
              </a:ext>
            </a:extLst>
          </p:cNvPr>
          <p:cNvSpPr>
            <a:spLocks noGrp="1"/>
          </p:cNvSpPr>
          <p:nvPr>
            <p:ph type="subTitle" idx="1"/>
          </p:nvPr>
        </p:nvSpPr>
        <p:spPr>
          <a:xfrm>
            <a:off x="3045368" y="3816533"/>
            <a:ext cx="6105194" cy="682079"/>
          </a:xfrm>
        </p:spPr>
        <p:txBody>
          <a:bodyPr>
            <a:noAutofit/>
          </a:bodyPr>
          <a:lstStyle/>
          <a:p>
            <a:r>
              <a:rPr lang="en-US" sz="2800" dirty="0">
                <a:solidFill>
                  <a:srgbClr val="FFFFFF"/>
                </a:solidFill>
              </a:rPr>
              <a:t>Casey Eggleston</a:t>
            </a:r>
          </a:p>
          <a:p>
            <a:r>
              <a:rPr lang="en-US" sz="2800" dirty="0">
                <a:solidFill>
                  <a:srgbClr val="FFFFFF"/>
                </a:solidFill>
              </a:rPr>
              <a:t>casey.m.eggleston@census.gov</a:t>
            </a:r>
          </a:p>
        </p:txBody>
      </p:sp>
      <p:sp>
        <p:nvSpPr>
          <p:cNvPr id="4" name="Slide Number Placeholder 3">
            <a:extLst>
              <a:ext uri="{FF2B5EF4-FFF2-40B4-BE49-F238E27FC236}">
                <a16:creationId xmlns:a16="http://schemas.microsoft.com/office/drawing/2014/main" id="{E14315FD-5FB4-45B3-B3AB-7262263EA071}"/>
              </a:ext>
            </a:extLst>
          </p:cNvPr>
          <p:cNvSpPr>
            <a:spLocks noGrp="1"/>
          </p:cNvSpPr>
          <p:nvPr>
            <p:ph type="sldNum" sz="quarter" idx="12"/>
          </p:nvPr>
        </p:nvSpPr>
        <p:spPr>
          <a:xfrm>
            <a:off x="10825930" y="6223702"/>
            <a:ext cx="570728" cy="314067"/>
          </a:xfrm>
        </p:spPr>
        <p:txBody>
          <a:bodyPr>
            <a:normAutofit/>
          </a:bodyPr>
          <a:lstStyle/>
          <a:p>
            <a:pPr>
              <a:spcAft>
                <a:spcPts val="600"/>
              </a:spcAft>
            </a:pPr>
            <a:fld id="{FC63ECC8-719A-498E-B101-491B6A35558E}" type="slidenum">
              <a:rPr lang="en-US" sz="1000">
                <a:solidFill>
                  <a:srgbClr val="898989"/>
                </a:solidFill>
              </a:rPr>
              <a:pPr>
                <a:spcAft>
                  <a:spcPts val="600"/>
                </a:spcAft>
              </a:pPr>
              <a:t>14</a:t>
            </a:fld>
            <a:endParaRPr lang="en-US" sz="1000">
              <a:solidFill>
                <a:srgbClr val="898989"/>
              </a:solidFill>
            </a:endParaRPr>
          </a:p>
        </p:txBody>
      </p:sp>
    </p:spTree>
    <p:extLst>
      <p:ext uri="{BB962C8B-B14F-4D97-AF65-F5344CB8AC3E}">
        <p14:creationId xmlns:p14="http://schemas.microsoft.com/office/powerpoint/2010/main" val="217750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lstStyle/>
          <a:p>
            <a:r>
              <a:rPr lang="en-US" dirty="0"/>
              <a:t>Background: The Privacy Paradox</a:t>
            </a:r>
          </a:p>
        </p:txBody>
      </p:sp>
      <p:sp>
        <p:nvSpPr>
          <p:cNvPr id="3" name="Content Placeholder 2">
            <a:extLst>
              <a:ext uri="{FF2B5EF4-FFF2-40B4-BE49-F238E27FC236}">
                <a16:creationId xmlns:a16="http://schemas.microsoft.com/office/drawing/2014/main" id="{D35DD410-463B-4538-9250-9A58656C4A3B}"/>
              </a:ext>
            </a:extLst>
          </p:cNvPr>
          <p:cNvSpPr>
            <a:spLocks noGrp="1"/>
          </p:cNvSpPr>
          <p:nvPr>
            <p:ph idx="1"/>
          </p:nvPr>
        </p:nvSpPr>
        <p:spPr>
          <a:xfrm>
            <a:off x="838200" y="1355464"/>
            <a:ext cx="10515600" cy="4821499"/>
          </a:xfrm>
        </p:spPr>
        <p:txBody>
          <a:bodyPr>
            <a:normAutofit fontScale="92500" lnSpcReduction="20000"/>
          </a:bodyPr>
          <a:lstStyle/>
          <a:p>
            <a:r>
              <a:rPr lang="en-US" dirty="0"/>
              <a:t>Social scientists have long recognized that attitudes, beliefs, and intentions are not always strong predictors of behavior (Ajzen &amp; Fishbein, 1974)</a:t>
            </a:r>
          </a:p>
          <a:p>
            <a:r>
              <a:rPr lang="en-US" dirty="0"/>
              <a:t>Privacy Paradox = Term coined to describe attitude-behavior gap for privacy concerns (Norberg, Horne, &amp; Horne, 2007).</a:t>
            </a:r>
          </a:p>
          <a:p>
            <a:r>
              <a:rPr lang="en-US" dirty="0"/>
              <a:t>Individuals with greater privacy concerns do not necessarily behave in ways that are protective of privacy, even when knowledge and resources are not a barrier (e.g., Barth et al, 2019).</a:t>
            </a:r>
          </a:p>
          <a:p>
            <a:r>
              <a:rPr lang="en-US" dirty="0"/>
              <a:t>Studies supporting the privacy paradox typically examine whether individuals engage in a specific privacy-seeking behavior or set of behaviors in a specific situation.</a:t>
            </a:r>
          </a:p>
          <a:p>
            <a:r>
              <a:rPr lang="en-US" dirty="0"/>
              <a:t>However, other research has found that privacy-concerned individuals DO engage in a variety of privacy protective strategies, though perhaps not strategies that privacy experts would consider effective or optimal (</a:t>
            </a:r>
            <a:r>
              <a:rPr lang="en-US" dirty="0" err="1"/>
              <a:t>Kokolakis</a:t>
            </a:r>
            <a:r>
              <a:rPr lang="en-US" dirty="0"/>
              <a:t>, 2015).</a:t>
            </a:r>
          </a:p>
          <a:p>
            <a:endParaRPr lang="en-US" dirty="0"/>
          </a:p>
        </p:txBody>
      </p:sp>
    </p:spTree>
    <p:extLst>
      <p:ext uri="{BB962C8B-B14F-4D97-AF65-F5344CB8AC3E}">
        <p14:creationId xmlns:p14="http://schemas.microsoft.com/office/powerpoint/2010/main" val="402963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lstStyle/>
          <a:p>
            <a:r>
              <a:rPr lang="en-US" dirty="0"/>
              <a:t>Research Questions</a:t>
            </a:r>
          </a:p>
        </p:txBody>
      </p:sp>
      <p:sp>
        <p:nvSpPr>
          <p:cNvPr id="3" name="Content Placeholder 2">
            <a:extLst>
              <a:ext uri="{FF2B5EF4-FFF2-40B4-BE49-F238E27FC236}">
                <a16:creationId xmlns:a16="http://schemas.microsoft.com/office/drawing/2014/main" id="{D35DD410-463B-4538-9250-9A58656C4A3B}"/>
              </a:ext>
            </a:extLst>
          </p:cNvPr>
          <p:cNvSpPr>
            <a:spLocks noGrp="1"/>
          </p:cNvSpPr>
          <p:nvPr>
            <p:ph idx="1"/>
          </p:nvPr>
        </p:nvSpPr>
        <p:spPr>
          <a:xfrm>
            <a:off x="838200" y="1355464"/>
            <a:ext cx="10515600" cy="4821499"/>
          </a:xfrm>
        </p:spPr>
        <p:txBody>
          <a:bodyPr>
            <a:normAutofit/>
          </a:bodyPr>
          <a:lstStyle/>
          <a:p>
            <a:r>
              <a:rPr lang="en-US" dirty="0"/>
              <a:t>How are privacy-seeking behaviors related to each other?</a:t>
            </a:r>
          </a:p>
          <a:p>
            <a:r>
              <a:rPr lang="en-US" dirty="0"/>
              <a:t>What attitudes or characteristics predict which individuals engage in specific privacy-seeking behaviors or engage in a greater number of such behaviors?</a:t>
            </a:r>
          </a:p>
          <a:p>
            <a:r>
              <a:rPr lang="en-US" dirty="0"/>
              <a:t>Can behaviors be combined into a meaningful privacy-seeking behavioral scale?</a:t>
            </a:r>
          </a:p>
          <a:p>
            <a:r>
              <a:rPr lang="en-US" dirty="0"/>
              <a:t>How well are privacy-seeking behaviors predicted by respondent privacy concerns?</a:t>
            </a:r>
          </a:p>
        </p:txBody>
      </p:sp>
    </p:spTree>
    <p:extLst>
      <p:ext uri="{BB962C8B-B14F-4D97-AF65-F5344CB8AC3E}">
        <p14:creationId xmlns:p14="http://schemas.microsoft.com/office/powerpoint/2010/main" val="93377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lstStyle/>
          <a:p>
            <a:r>
              <a:rPr lang="en-US" dirty="0"/>
              <a:t>Methods: Privacy Concerns Survey</a:t>
            </a:r>
          </a:p>
        </p:txBody>
      </p:sp>
      <p:sp>
        <p:nvSpPr>
          <p:cNvPr id="3" name="Content Placeholder 2">
            <a:extLst>
              <a:ext uri="{FF2B5EF4-FFF2-40B4-BE49-F238E27FC236}">
                <a16:creationId xmlns:a16="http://schemas.microsoft.com/office/drawing/2014/main" id="{D35DD410-463B-4538-9250-9A58656C4A3B}"/>
              </a:ext>
            </a:extLst>
          </p:cNvPr>
          <p:cNvSpPr>
            <a:spLocks noGrp="1"/>
          </p:cNvSpPr>
          <p:nvPr>
            <p:ph idx="1"/>
          </p:nvPr>
        </p:nvSpPr>
        <p:spPr>
          <a:xfrm>
            <a:off x="838200" y="1355464"/>
            <a:ext cx="10515600" cy="4821499"/>
          </a:xfrm>
        </p:spPr>
        <p:txBody>
          <a:bodyPr>
            <a:normAutofit/>
          </a:bodyPr>
          <a:lstStyle/>
          <a:p>
            <a:r>
              <a:rPr lang="en-US" sz="2800" b="0" dirty="0">
                <a:latin typeface="Calibri" panose="020F0502020204030204" pitchFamily="34" charset="0"/>
                <a:cs typeface="Calibri" panose="020F0502020204030204" pitchFamily="34" charset="0"/>
              </a:rPr>
              <a:t>Data collected June 2020</a:t>
            </a:r>
          </a:p>
          <a:p>
            <a:r>
              <a:rPr lang="en-US" dirty="0">
                <a:latin typeface="Calibri" panose="020F0502020204030204" pitchFamily="34" charset="0"/>
                <a:cs typeface="Calibri" panose="020F0502020204030204" pitchFamily="34" charset="0"/>
              </a:rPr>
              <a:t>10,000 responses collected via Qualtrics; nationally-representative sample recruited from Ipsos </a:t>
            </a:r>
            <a:r>
              <a:rPr lang="en-US" dirty="0" err="1">
                <a:latin typeface="Calibri" panose="020F0502020204030204" pitchFamily="34" charset="0"/>
                <a:cs typeface="Calibri" panose="020F0502020204030204" pitchFamily="34" charset="0"/>
              </a:rPr>
              <a:t>KnowledgePanel</a:t>
            </a:r>
            <a:endParaRPr lang="en-US" sz="2800" b="0" dirty="0">
              <a:latin typeface="Calibri" panose="020F0502020204030204" pitchFamily="34" charset="0"/>
              <a:cs typeface="Calibri" panose="020F0502020204030204" pitchFamily="34" charset="0"/>
            </a:endParaRPr>
          </a:p>
          <a:p>
            <a:r>
              <a:rPr lang="en-US" sz="2800" b="0" dirty="0">
                <a:latin typeface="Calibri" panose="020F0502020204030204" pitchFamily="34" charset="0"/>
                <a:cs typeface="Calibri" panose="020F0502020204030204" pitchFamily="34" charset="0"/>
              </a:rPr>
              <a:t>Survey to measure individuals’ privacy risk tolerance with the goal of informing the privacy-loss budgets allowed in mathematical privacy models for decennial data releases</a:t>
            </a:r>
          </a:p>
          <a:p>
            <a:r>
              <a:rPr lang="en-US" dirty="0">
                <a:latin typeface="Calibri" panose="020F0502020204030204" pitchFamily="34" charset="0"/>
                <a:cs typeface="Calibri" panose="020F0502020204030204" pitchFamily="34" charset="0"/>
              </a:rPr>
              <a:t>Collected information about privacy concerns for decennial information and other types of personal information, also asked about privacy-related attitudes and behaviors</a:t>
            </a:r>
            <a:endParaRPr lang="en-US" sz="28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753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lstStyle/>
          <a:p>
            <a:r>
              <a:rPr lang="en-US" dirty="0"/>
              <a:t>Items: Privacy Attitudes</a:t>
            </a:r>
          </a:p>
        </p:txBody>
      </p:sp>
      <p:graphicFrame>
        <p:nvGraphicFramePr>
          <p:cNvPr id="4" name="Table 4">
            <a:extLst>
              <a:ext uri="{FF2B5EF4-FFF2-40B4-BE49-F238E27FC236}">
                <a16:creationId xmlns:a16="http://schemas.microsoft.com/office/drawing/2014/main" id="{94B604B1-EBE5-4085-A555-88E06E6C7F81}"/>
              </a:ext>
            </a:extLst>
          </p:cNvPr>
          <p:cNvGraphicFramePr>
            <a:graphicFrameLocks noGrp="1"/>
          </p:cNvGraphicFramePr>
          <p:nvPr>
            <p:ph idx="1"/>
            <p:extLst>
              <p:ext uri="{D42A27DB-BD31-4B8C-83A1-F6EECF244321}">
                <p14:modId xmlns:p14="http://schemas.microsoft.com/office/powerpoint/2010/main" val="446847208"/>
              </p:ext>
            </p:extLst>
          </p:nvPr>
        </p:nvGraphicFramePr>
        <p:xfrm>
          <a:off x="418531" y="1346440"/>
          <a:ext cx="11354937" cy="4602480"/>
        </p:xfrm>
        <a:graphic>
          <a:graphicData uri="http://schemas.openxmlformats.org/drawingml/2006/table">
            <a:tbl>
              <a:tblPr firstRow="1" bandRow="1">
                <a:tableStyleId>{5C22544A-7EE6-4342-B048-85BDC9FD1C3A}</a:tableStyleId>
              </a:tblPr>
              <a:tblGrid>
                <a:gridCol w="2961564">
                  <a:extLst>
                    <a:ext uri="{9D8B030D-6E8A-4147-A177-3AD203B41FA5}">
                      <a16:colId xmlns:a16="http://schemas.microsoft.com/office/drawing/2014/main" val="2091382143"/>
                    </a:ext>
                  </a:extLst>
                </a:gridCol>
                <a:gridCol w="8393373">
                  <a:extLst>
                    <a:ext uri="{9D8B030D-6E8A-4147-A177-3AD203B41FA5}">
                      <a16:colId xmlns:a16="http://schemas.microsoft.com/office/drawing/2014/main" val="1827085369"/>
                    </a:ext>
                  </a:extLst>
                </a:gridCol>
              </a:tblGrid>
              <a:tr h="370840">
                <a:tc>
                  <a:txBody>
                    <a:bodyPr/>
                    <a:lstStyle/>
                    <a:p>
                      <a:r>
                        <a:rPr lang="en-US" sz="3200" dirty="0"/>
                        <a:t>Item</a:t>
                      </a:r>
                    </a:p>
                  </a:txBody>
                  <a:tcPr/>
                </a:tc>
                <a:tc>
                  <a:txBody>
                    <a:bodyPr/>
                    <a:lstStyle/>
                    <a:p>
                      <a:r>
                        <a:rPr lang="en-US" sz="3200" dirty="0"/>
                        <a:t>Text</a:t>
                      </a:r>
                    </a:p>
                  </a:txBody>
                  <a:tcPr/>
                </a:tc>
                <a:extLst>
                  <a:ext uri="{0D108BD9-81ED-4DB2-BD59-A6C34878D82A}">
                    <a16:rowId xmlns:a16="http://schemas.microsoft.com/office/drawing/2014/main" val="250643441"/>
                  </a:ext>
                </a:extLst>
              </a:tr>
              <a:tr h="370840">
                <a:tc>
                  <a:txBody>
                    <a:bodyPr/>
                    <a:lstStyle/>
                    <a:p>
                      <a:r>
                        <a:rPr lang="en-US" sz="3200" dirty="0"/>
                        <a:t>Hacking</a:t>
                      </a:r>
                    </a:p>
                  </a:txBody>
                  <a:tcPr/>
                </a:tc>
                <a:tc>
                  <a:txBody>
                    <a:bodyPr/>
                    <a:lstStyle/>
                    <a:p>
                      <a:r>
                        <a:rPr lang="en-US" sz="2400" dirty="0"/>
                        <a:t>“How worried are you about information you give to the Census Bureau being stolen through hacking or a data breach?”</a:t>
                      </a:r>
                    </a:p>
                  </a:txBody>
                  <a:tcPr/>
                </a:tc>
                <a:extLst>
                  <a:ext uri="{0D108BD9-81ED-4DB2-BD59-A6C34878D82A}">
                    <a16:rowId xmlns:a16="http://schemas.microsoft.com/office/drawing/2014/main" val="452719990"/>
                  </a:ext>
                </a:extLst>
              </a:tr>
              <a:tr h="370840">
                <a:tc>
                  <a:txBody>
                    <a:bodyPr/>
                    <a:lstStyle/>
                    <a:p>
                      <a:r>
                        <a:rPr lang="en-US" sz="3200" dirty="0"/>
                        <a:t>Census Concern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someone was able to find out ALL OF THE INFORMATION included in the Census Bureau questionnaire, how concerned would you be?”</a:t>
                      </a:r>
                    </a:p>
                  </a:txBody>
                  <a:tcPr/>
                </a:tc>
                <a:extLst>
                  <a:ext uri="{0D108BD9-81ED-4DB2-BD59-A6C34878D82A}">
                    <a16:rowId xmlns:a16="http://schemas.microsoft.com/office/drawing/2014/main" val="1506391377"/>
                  </a:ext>
                </a:extLst>
              </a:tr>
              <a:tr h="370840">
                <a:tc>
                  <a:txBody>
                    <a:bodyPr/>
                    <a:lstStyle/>
                    <a:p>
                      <a:r>
                        <a:rPr lang="en-US" sz="3200" dirty="0"/>
                        <a:t>Income Concern</a:t>
                      </a:r>
                    </a:p>
                  </a:txBody>
                  <a:tcPr/>
                </a:tc>
                <a:tc>
                  <a:txBody>
                    <a:bodyPr/>
                    <a:lstStyle/>
                    <a:p>
                      <a:r>
                        <a:rPr lang="en-US" sz="2400" dirty="0"/>
                        <a:t>“If someone was able to find out your INCOME, how concerned would you be?”</a:t>
                      </a:r>
                    </a:p>
                  </a:txBody>
                  <a:tcPr/>
                </a:tc>
                <a:extLst>
                  <a:ext uri="{0D108BD9-81ED-4DB2-BD59-A6C34878D82A}">
                    <a16:rowId xmlns:a16="http://schemas.microsoft.com/office/drawing/2014/main" val="3598266802"/>
                  </a:ext>
                </a:extLst>
              </a:tr>
              <a:tr h="370840">
                <a:tc>
                  <a:txBody>
                    <a:bodyPr/>
                    <a:lstStyle/>
                    <a:p>
                      <a:r>
                        <a:rPr lang="en-US" sz="3200" dirty="0"/>
                        <a:t>Tradeoff</a:t>
                      </a:r>
                    </a:p>
                  </a:txBody>
                  <a:tcPr/>
                </a:tc>
                <a:tc>
                  <a:txBody>
                    <a:bodyPr/>
                    <a:lstStyle/>
                    <a:p>
                      <a:r>
                        <a:rPr lang="en-US" sz="2400" dirty="0"/>
                        <a:t>“In general, how willing are you to risk your confidentiality so the government can produce useful data and statistics for policy makers, businesses and researchers to use?”</a:t>
                      </a:r>
                    </a:p>
                  </a:txBody>
                  <a:tcPr/>
                </a:tc>
                <a:extLst>
                  <a:ext uri="{0D108BD9-81ED-4DB2-BD59-A6C34878D82A}">
                    <a16:rowId xmlns:a16="http://schemas.microsoft.com/office/drawing/2014/main" val="2024118864"/>
                  </a:ext>
                </a:extLst>
              </a:tr>
            </a:tbl>
          </a:graphicData>
        </a:graphic>
      </p:graphicFrame>
    </p:spTree>
    <p:extLst>
      <p:ext uri="{BB962C8B-B14F-4D97-AF65-F5344CB8AC3E}">
        <p14:creationId xmlns:p14="http://schemas.microsoft.com/office/powerpoint/2010/main" val="303228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lstStyle/>
          <a:p>
            <a:r>
              <a:rPr lang="en-US" dirty="0"/>
              <a:t>Items: Privacy-Seeking Behaviors</a:t>
            </a:r>
          </a:p>
        </p:txBody>
      </p:sp>
      <p:graphicFrame>
        <p:nvGraphicFramePr>
          <p:cNvPr id="3" name="Table 3">
            <a:extLst>
              <a:ext uri="{FF2B5EF4-FFF2-40B4-BE49-F238E27FC236}">
                <a16:creationId xmlns:a16="http://schemas.microsoft.com/office/drawing/2014/main" id="{2E8B468D-DF8D-4A8B-BD3E-F0FF7AC5DC94}"/>
              </a:ext>
            </a:extLst>
          </p:cNvPr>
          <p:cNvGraphicFramePr>
            <a:graphicFrameLocks noGrp="1"/>
          </p:cNvGraphicFramePr>
          <p:nvPr>
            <p:extLst>
              <p:ext uri="{D42A27DB-BD31-4B8C-83A1-F6EECF244321}">
                <p14:modId xmlns:p14="http://schemas.microsoft.com/office/powerpoint/2010/main" val="2826932005"/>
              </p:ext>
            </p:extLst>
          </p:nvPr>
        </p:nvGraphicFramePr>
        <p:xfrm>
          <a:off x="463265" y="1446665"/>
          <a:ext cx="11232868" cy="4386648"/>
        </p:xfrm>
        <a:graphic>
          <a:graphicData uri="http://schemas.openxmlformats.org/drawingml/2006/table">
            <a:tbl>
              <a:tblPr firstRow="1" bandRow="1">
                <a:tableStyleId>{5C22544A-7EE6-4342-B048-85BDC9FD1C3A}</a:tableStyleId>
              </a:tblPr>
              <a:tblGrid>
                <a:gridCol w="2471004">
                  <a:extLst>
                    <a:ext uri="{9D8B030D-6E8A-4147-A177-3AD203B41FA5}">
                      <a16:colId xmlns:a16="http://schemas.microsoft.com/office/drawing/2014/main" val="304398215"/>
                    </a:ext>
                  </a:extLst>
                </a:gridCol>
                <a:gridCol w="2265528">
                  <a:extLst>
                    <a:ext uri="{9D8B030D-6E8A-4147-A177-3AD203B41FA5}">
                      <a16:colId xmlns:a16="http://schemas.microsoft.com/office/drawing/2014/main" val="1517065871"/>
                    </a:ext>
                  </a:extLst>
                </a:gridCol>
                <a:gridCol w="3002507">
                  <a:extLst>
                    <a:ext uri="{9D8B030D-6E8A-4147-A177-3AD203B41FA5}">
                      <a16:colId xmlns:a16="http://schemas.microsoft.com/office/drawing/2014/main" val="3462499142"/>
                    </a:ext>
                  </a:extLst>
                </a:gridCol>
                <a:gridCol w="3493829">
                  <a:extLst>
                    <a:ext uri="{9D8B030D-6E8A-4147-A177-3AD203B41FA5}">
                      <a16:colId xmlns:a16="http://schemas.microsoft.com/office/drawing/2014/main" val="2765474050"/>
                    </a:ext>
                  </a:extLst>
                </a:gridCol>
              </a:tblGrid>
              <a:tr h="801906">
                <a:tc gridSpan="2">
                  <a:txBody>
                    <a:bodyPr/>
                    <a:lstStyle/>
                    <a:p>
                      <a:pPr algn="ctr"/>
                      <a:r>
                        <a:rPr lang="en-US" sz="2400" dirty="0">
                          <a:solidFill>
                            <a:schemeClr val="tx1"/>
                          </a:solidFill>
                        </a:rPr>
                        <a:t>Avoidance Strategies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Settings/ Permissions Strategies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Proactive Strategies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5491838"/>
                  </a:ext>
                </a:extLst>
              </a:tr>
              <a:tr h="742243">
                <a:tc>
                  <a:txBody>
                    <a:bodyPr/>
                    <a:lstStyle/>
                    <a:p>
                      <a:pPr marL="285750" indent="-285750" algn="l">
                        <a:buFont typeface="Arial" panose="020B0604020202020204" pitchFamily="34" charset="0"/>
                        <a:buChar char="•"/>
                      </a:pPr>
                      <a:r>
                        <a:rPr lang="en-US" sz="2000" b="0" dirty="0">
                          <a:solidFill>
                            <a:srgbClr val="0070C0"/>
                          </a:solidFill>
                        </a:rPr>
                        <a:t>Avoid Personalized Recommendations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Avoid Social 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Block App Permissions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Sign Up for Do Not Call Registry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1283487"/>
                  </a:ext>
                </a:extLst>
              </a:tr>
              <a:tr h="80976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rgbClr val="0070C0"/>
                          </a:solidFill>
                        </a:rPr>
                        <a:t>Avoid Location Services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Avoid Loyalty Cards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Change Social Media Privacy Settings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Use Secure Communication Methods (Encrypted)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2964045"/>
                  </a:ext>
                </a:extLst>
              </a:tr>
              <a:tr h="98010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rgbClr val="0070C0"/>
                          </a:solidFill>
                        </a:rPr>
                        <a:t>Avoid Search Engines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err="1">
                          <a:solidFill>
                            <a:srgbClr val="7030A0"/>
                          </a:solidFill>
                        </a:rPr>
                        <a:t>Nonreport</a:t>
                      </a:r>
                      <a:r>
                        <a:rPr lang="en-US" sz="2000" b="0" dirty="0">
                          <a:solidFill>
                            <a:srgbClr val="7030A0"/>
                          </a:solidFill>
                        </a:rPr>
                        <a:t> Income</a:t>
                      </a:r>
                    </a:p>
                    <a:p>
                      <a:pPr marL="285750" indent="-285750" algn="l">
                        <a:buFont typeface="Arial" panose="020B0604020202020204" pitchFamily="34" charset="0"/>
                        <a:buChar char="•"/>
                      </a:pP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Change Default Browser Settings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Request Removal of Personal Information from Public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8852537"/>
                  </a:ext>
                </a:extLst>
              </a:tr>
              <a:tr h="93570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rgbClr val="0070C0"/>
                          </a:solidFill>
                        </a:rPr>
                        <a:t>Avoid Reviewing Products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rPr>
                        <a:t>Request Review of Personal Information from Public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5647787"/>
                  </a:ext>
                </a:extLst>
              </a:tr>
            </a:tbl>
          </a:graphicData>
        </a:graphic>
      </p:graphicFrame>
    </p:spTree>
    <p:extLst>
      <p:ext uri="{BB962C8B-B14F-4D97-AF65-F5344CB8AC3E}">
        <p14:creationId xmlns:p14="http://schemas.microsoft.com/office/powerpoint/2010/main" val="252309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normAutofit/>
          </a:bodyPr>
          <a:lstStyle/>
          <a:p>
            <a:r>
              <a:rPr lang="en-US" sz="4000" dirty="0"/>
              <a:t>Exploratory Analysis Approach</a:t>
            </a:r>
          </a:p>
        </p:txBody>
      </p:sp>
      <p:sp>
        <p:nvSpPr>
          <p:cNvPr id="3" name="Content Placeholder 2">
            <a:extLst>
              <a:ext uri="{FF2B5EF4-FFF2-40B4-BE49-F238E27FC236}">
                <a16:creationId xmlns:a16="http://schemas.microsoft.com/office/drawing/2014/main" id="{D35DD410-463B-4538-9250-9A58656C4A3B}"/>
              </a:ext>
            </a:extLst>
          </p:cNvPr>
          <p:cNvSpPr>
            <a:spLocks noGrp="1"/>
          </p:cNvSpPr>
          <p:nvPr>
            <p:ph idx="1"/>
          </p:nvPr>
        </p:nvSpPr>
        <p:spPr>
          <a:xfrm>
            <a:off x="838200" y="1355464"/>
            <a:ext cx="10515600" cy="4821499"/>
          </a:xfrm>
        </p:spPr>
        <p:txBody>
          <a:bodyPr>
            <a:normAutofit/>
          </a:bodyPr>
          <a:lstStyle/>
          <a:p>
            <a:r>
              <a:rPr lang="en-US" sz="3200" dirty="0"/>
              <a:t>Correlation – Observe strength of association between individual behaviors, attitudes, and respondent characteristics</a:t>
            </a:r>
          </a:p>
          <a:p>
            <a:r>
              <a:rPr lang="en-US" sz="3200" dirty="0"/>
              <a:t>Factor Analysis – Attempt to identify several coherent “factors” among the various privacy-seeking behaviors</a:t>
            </a:r>
          </a:p>
          <a:p>
            <a:r>
              <a:rPr lang="en-US" sz="3200" dirty="0"/>
              <a:t>Regression – Predict privacy attitudes from behaviors and respondent characteristics</a:t>
            </a:r>
          </a:p>
        </p:txBody>
      </p:sp>
    </p:spTree>
    <p:extLst>
      <p:ext uri="{BB962C8B-B14F-4D97-AF65-F5344CB8AC3E}">
        <p14:creationId xmlns:p14="http://schemas.microsoft.com/office/powerpoint/2010/main" val="300663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normAutofit/>
          </a:bodyPr>
          <a:lstStyle/>
          <a:p>
            <a:r>
              <a:rPr lang="en-US" sz="4000" dirty="0"/>
              <a:t>Correlations</a:t>
            </a:r>
          </a:p>
        </p:txBody>
      </p:sp>
      <p:sp>
        <p:nvSpPr>
          <p:cNvPr id="5" name="Content Placeholder 4">
            <a:extLst>
              <a:ext uri="{FF2B5EF4-FFF2-40B4-BE49-F238E27FC236}">
                <a16:creationId xmlns:a16="http://schemas.microsoft.com/office/drawing/2014/main" id="{643C5499-DF5D-4751-ABC9-CA9CD0B45009}"/>
              </a:ext>
            </a:extLst>
          </p:cNvPr>
          <p:cNvSpPr>
            <a:spLocks noGrp="1"/>
          </p:cNvSpPr>
          <p:nvPr>
            <p:ph idx="1"/>
          </p:nvPr>
        </p:nvSpPr>
        <p:spPr>
          <a:xfrm>
            <a:off x="838200" y="1201004"/>
            <a:ext cx="10515600" cy="4975960"/>
          </a:xfrm>
        </p:spPr>
        <p:txBody>
          <a:bodyPr>
            <a:normAutofit/>
          </a:bodyPr>
          <a:lstStyle/>
          <a:p>
            <a:r>
              <a:rPr lang="en-US" dirty="0"/>
              <a:t>Privacy attitudes moderately correlated with each other (e.g., Hacking concern correlated with Census Concern r = .38, Income Concern r = .39, Tradeoff r = .22)</a:t>
            </a:r>
          </a:p>
          <a:p>
            <a:r>
              <a:rPr lang="en-US" dirty="0"/>
              <a:t>Most privacy behaviors only slightly correlated with each other, with </a:t>
            </a:r>
            <a:r>
              <a:rPr lang="en-US" dirty="0" err="1"/>
              <a:t>nonreport</a:t>
            </a:r>
            <a:r>
              <a:rPr lang="en-US" dirty="0"/>
              <a:t> of income (our only direct behavioral measure) being one of the least correlated.  </a:t>
            </a:r>
          </a:p>
          <a:p>
            <a:pPr lvl="1"/>
            <a:r>
              <a:rPr lang="en-US" dirty="0"/>
              <a:t>Avoidance of web browsing was also minimally correlated, or sometimes negatively correlated, with other behaviors.  Because the question about web browsing did not ask specifically about privacy, this behavior is likely confounded with other reasons for non-internet use.</a:t>
            </a:r>
          </a:p>
          <a:p>
            <a:pPr lvl="1"/>
            <a:r>
              <a:rPr lang="en-US" dirty="0"/>
              <a:t>An exception was the 3 items related to settings/permissions strategies which were moderately correlated (correlations r &gt; .40)</a:t>
            </a:r>
          </a:p>
          <a:p>
            <a:endParaRPr lang="en-US" dirty="0"/>
          </a:p>
        </p:txBody>
      </p:sp>
    </p:spTree>
    <p:extLst>
      <p:ext uri="{BB962C8B-B14F-4D97-AF65-F5344CB8AC3E}">
        <p14:creationId xmlns:p14="http://schemas.microsoft.com/office/powerpoint/2010/main" val="134498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141-440D-4FC6-B40B-925725770C8E}"/>
              </a:ext>
            </a:extLst>
          </p:cNvPr>
          <p:cNvSpPr>
            <a:spLocks noGrp="1"/>
          </p:cNvSpPr>
          <p:nvPr>
            <p:ph type="title"/>
          </p:nvPr>
        </p:nvSpPr>
        <p:spPr>
          <a:xfrm>
            <a:off x="838200" y="20877"/>
            <a:ext cx="10515600" cy="1325563"/>
          </a:xfrm>
        </p:spPr>
        <p:txBody>
          <a:bodyPr>
            <a:normAutofit/>
          </a:bodyPr>
          <a:lstStyle/>
          <a:p>
            <a:r>
              <a:rPr lang="en-US" sz="4000" dirty="0"/>
              <a:t>Correlations</a:t>
            </a:r>
          </a:p>
        </p:txBody>
      </p:sp>
      <p:sp>
        <p:nvSpPr>
          <p:cNvPr id="5" name="Content Placeholder 4">
            <a:extLst>
              <a:ext uri="{FF2B5EF4-FFF2-40B4-BE49-F238E27FC236}">
                <a16:creationId xmlns:a16="http://schemas.microsoft.com/office/drawing/2014/main" id="{643C5499-DF5D-4751-ABC9-CA9CD0B45009}"/>
              </a:ext>
            </a:extLst>
          </p:cNvPr>
          <p:cNvSpPr>
            <a:spLocks noGrp="1"/>
          </p:cNvSpPr>
          <p:nvPr>
            <p:ph idx="1"/>
          </p:nvPr>
        </p:nvSpPr>
        <p:spPr>
          <a:xfrm>
            <a:off x="838200" y="1201004"/>
            <a:ext cx="10515600" cy="4975960"/>
          </a:xfrm>
        </p:spPr>
        <p:txBody>
          <a:bodyPr>
            <a:normAutofit/>
          </a:bodyPr>
          <a:lstStyle/>
          <a:p>
            <a:r>
              <a:rPr lang="en-US" sz="3200" dirty="0"/>
              <a:t>Education and income positively correlated with engaging in a variety of individual privacy-seeking behaviors as well as a greater number of behaviors engaged in cumulatively (several other demographics also significantly correlated with smaller r values)</a:t>
            </a:r>
          </a:p>
          <a:p>
            <a:r>
              <a:rPr lang="en-US" sz="3200" dirty="0"/>
              <a:t>Privacy attitudes showed small correlations with privacy behaviors, with greater concern being associated with a greater number of behaviors engaged in (r values ranging from .05 to .23 across attitude items)</a:t>
            </a:r>
          </a:p>
          <a:p>
            <a:endParaRPr lang="en-US" dirty="0"/>
          </a:p>
        </p:txBody>
      </p:sp>
    </p:spTree>
    <p:extLst>
      <p:ext uri="{BB962C8B-B14F-4D97-AF65-F5344CB8AC3E}">
        <p14:creationId xmlns:p14="http://schemas.microsoft.com/office/powerpoint/2010/main" val="3894616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B23354E-5BB8-4862-BEE7-BC3FEB8D11B1}" vid="{3298F120-FA11-4377-A61F-DEF45B0F9C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C316DE1604D74BBEEC6DCFD37AAD16" ma:contentTypeVersion="4" ma:contentTypeDescription="Create a new document." ma:contentTypeScope="" ma:versionID="906eac4e7efd418e6a4e0ba48d9817bd">
  <xsd:schema xmlns:xsd="http://www.w3.org/2001/XMLSchema" xmlns:xs="http://www.w3.org/2001/XMLSchema" xmlns:p="http://schemas.microsoft.com/office/2006/metadata/properties" xmlns:ns1="http://schemas.microsoft.com/sharepoint/v3" xmlns:ns2="b6330142-0c42-4f86-9235-3087764f206f" targetNamespace="http://schemas.microsoft.com/office/2006/metadata/properties" ma:root="true" ma:fieldsID="e85c9ebc7b85f0c62fd5cadcf734a330" ns1:_="" ns2:_="">
    <xsd:import namespace="http://schemas.microsoft.com/sharepoint/v3"/>
    <xsd:import namespace="b6330142-0c42-4f86-9235-3087764f206f"/>
    <xsd:element name="properties">
      <xsd:complexType>
        <xsd:sequence>
          <xsd:element name="documentManagement">
            <xsd:complexType>
              <xsd:all>
                <xsd:element ref="ns1:RoutingRuleDescrip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8" nillable="true" ma:displayName="Description" ma:internalName="Description0"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330142-0c42-4f86-9235-3087764f206f"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outingRuleDescription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A54393-2D5A-40FF-A9DE-5BADFFE33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6330142-0c42-4f86-9235-3087764f20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9D7FDE-784D-4DEC-B49C-6F84CF51374D}">
  <ds:schemaRefs>
    <ds:schemaRef ds:uri="http://purl.org/dc/dcmitype/"/>
    <ds:schemaRef ds:uri="b6330142-0c42-4f86-9235-3087764f206f"/>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AABB135-AD88-424B-A70F-93719B4573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Template 2-2021</Template>
  <TotalTime>1944</TotalTime>
  <Words>1376</Words>
  <Application>Microsoft Office PowerPoint</Application>
  <PresentationFormat>Widescreen</PresentationFormat>
  <Paragraphs>109</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Privacy Paradox: How well do respondent attitudes and concerns about privacy predict privacy-related behaviors?</vt:lpstr>
      <vt:lpstr>Background: The Privacy Paradox</vt:lpstr>
      <vt:lpstr>Research Questions</vt:lpstr>
      <vt:lpstr>Methods: Privacy Concerns Survey</vt:lpstr>
      <vt:lpstr>Items: Privacy Attitudes</vt:lpstr>
      <vt:lpstr>Items: Privacy-Seeking Behaviors</vt:lpstr>
      <vt:lpstr>Exploratory Analysis Approach</vt:lpstr>
      <vt:lpstr>Correlations</vt:lpstr>
      <vt:lpstr>Correlations</vt:lpstr>
      <vt:lpstr>Factor Analysis</vt:lpstr>
      <vt:lpstr>Regression</vt:lpstr>
      <vt:lpstr>Summary</vt:lpstr>
      <vt:lpstr>Conclusion and Future Directions</vt:lpstr>
      <vt:lpstr>Thank you!</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M Eggleston (CENSUS/CBSM FED)</dc:creator>
  <cp:lastModifiedBy>Casey M Eggleston (CENSUS/CBSM FED)</cp:lastModifiedBy>
  <cp:revision>79</cp:revision>
  <dcterms:created xsi:type="dcterms:W3CDTF">2021-04-12T17:40:42Z</dcterms:created>
  <dcterms:modified xsi:type="dcterms:W3CDTF">2021-10-20T18:02:52Z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0x01010031C316DE1604D74BBEEC6DCFD37AAD16</vt:lpwstr>
  </property>
</Properties>
</file>