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0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60" r:id="rId4"/>
    <p:sldId id="264" r:id="rId5"/>
    <p:sldId id="296" r:id="rId6"/>
    <p:sldId id="297" r:id="rId7"/>
    <p:sldId id="298" r:id="rId8"/>
    <p:sldId id="262" r:id="rId9"/>
    <p:sldId id="300" r:id="rId10"/>
    <p:sldId id="305" r:id="rId11"/>
    <p:sldId id="309" r:id="rId12"/>
    <p:sldId id="308" r:id="rId13"/>
    <p:sldId id="310" r:id="rId14"/>
    <p:sldId id="301" r:id="rId15"/>
    <p:sldId id="307" r:id="rId16"/>
    <p:sldId id="302" r:id="rId17"/>
    <p:sldId id="306" r:id="rId18"/>
    <p:sldId id="303" r:id="rId19"/>
    <p:sldId id="304" r:id="rId20"/>
    <p:sldId id="311" r:id="rId21"/>
    <p:sldId id="313" r:id="rId22"/>
    <p:sldId id="312" r:id="rId23"/>
    <p:sldId id="314" r:id="rId24"/>
    <p:sldId id="259" r:id="rId2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86" autoAdjust="0"/>
  </p:normalViewPr>
  <p:slideViewPr>
    <p:cSldViewPr snapToGrid="0" showGuides="1">
      <p:cViewPr varScale="1">
        <p:scale>
          <a:sx n="70" d="100"/>
          <a:sy n="70" d="100"/>
        </p:scale>
        <p:origin x="169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54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2F1BFE0-64A6-437C-A38F-577860877131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9250520-E367-4B38-A150-C7FAF5352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2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0520-E367-4B38-A150-C7FAF53526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0520-E367-4B38-A150-C7FAF53526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5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0520-E367-4B38-A150-C7FAF53526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3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0520-E367-4B38-A150-C7FAF53526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70531"/>
            <a:ext cx="82296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3483"/>
            <a:ext cx="82296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Click,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E1126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2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11163" y="1689100"/>
            <a:ext cx="4122737" cy="45640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67263" y="1689100"/>
            <a:ext cx="4122737" cy="45640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6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33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93913"/>
            <a:ext cx="3871913" cy="4056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814887" y="2093913"/>
            <a:ext cx="3871913" cy="4056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Compare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6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Compare title</a:t>
            </a:r>
          </a:p>
        </p:txBody>
      </p:sp>
    </p:spTree>
    <p:extLst>
      <p:ext uri="{BB962C8B-B14F-4D97-AF65-F5344CB8AC3E}">
        <p14:creationId xmlns:p14="http://schemas.microsoft.com/office/powerpoint/2010/main" val="7664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16" y="2516393"/>
            <a:ext cx="8229600" cy="1096962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0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0" y="722672"/>
            <a:ext cx="5235677" cy="5257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8464" y="1526458"/>
            <a:ext cx="3030536" cy="44536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4" y="722672"/>
            <a:ext cx="3030536" cy="73818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80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175491" y="0"/>
            <a:ext cx="931949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5899731"/>
            <a:ext cx="8439702" cy="97655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752601"/>
            <a:ext cx="82296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(not recommended)</a:t>
            </a:r>
          </a:p>
          <a:p>
            <a:pPr lvl="4"/>
            <a:endParaRPr lang="en-US" dirty="0"/>
          </a:p>
          <a:p>
            <a:pPr lvl="3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98" y="6199678"/>
            <a:ext cx="1017423" cy="60894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5" r:id="rId4"/>
    <p:sldLayoutId id="2147483692" r:id="rId5"/>
    <p:sldLayoutId id="2147483693" r:id="rId6"/>
    <p:sldLayoutId id="2147483694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125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46634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Contact Information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bls.gov/blog/2021/08/26/a-look-at-the-price-of-construction/" TargetMode="External"/><Relationship Id="rId7" Type="http://schemas.openxmlformats.org/officeDocument/2006/relationships/hyperlink" Target="https://blogs.bls.gov/blog/2020/06/29/update-on-the-misclassification-that-affected-the-unemployment-rate/" TargetMode="External"/><Relationship Id="rId2" Type="http://schemas.openxmlformats.org/officeDocument/2006/relationships/hyperlink" Target="https://blogs.bls.gov/blog/2021/09/27/bls-data-in-more-than-a-century-of-pictur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bls.gov/blog/2020/09/28/how-much-does-a-cup-of-coffee-cost-its-complicated/" TargetMode="External"/><Relationship Id="rId5" Type="http://schemas.openxmlformats.org/officeDocument/2006/relationships/hyperlink" Target="https://blogs.bls.gov/blog/2021/06/30/brood-x-cicadas-over-the-history-of-bls-data/" TargetMode="External"/><Relationship Id="rId4" Type="http://schemas.openxmlformats.org/officeDocument/2006/relationships/hyperlink" Target="https://blogs.bls.gov/blog/2021/07/29/bls-at-the-olympi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eisenheimer.joseph@bls.g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bls.gov/labs/?p=60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chart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864398"/>
            <a:ext cx="8349343" cy="3141545"/>
          </a:xfrm>
        </p:spPr>
        <p:txBody>
          <a:bodyPr>
            <a:normAutofit/>
          </a:bodyPr>
          <a:lstStyle/>
          <a:p>
            <a:r>
              <a:rPr lang="en-US" dirty="0"/>
              <a:t>Communicating Complex Data Simply at the U.S. Bureau of Labor Statistics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4187372"/>
            <a:ext cx="8098971" cy="15276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Jay Meisenheimer</a:t>
            </a:r>
          </a:p>
          <a:p>
            <a:pPr>
              <a:spcBef>
                <a:spcPct val="0"/>
              </a:spcBef>
            </a:pPr>
            <a:r>
              <a:rPr lang="en-US" b="0" dirty="0"/>
              <a:t>Chief, Division of New Media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6D08-D1CF-42C7-935F-A2C22124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confidence intervals</a:t>
            </a:r>
          </a:p>
        </p:txBody>
      </p:sp>
      <p:pic>
        <p:nvPicPr>
          <p:cNvPr id="5" name="Content Placeholder 4" descr="Employment change by industry with confidence intervals, September 2021, seasonally adjusted, in thousands">
            <a:extLst>
              <a:ext uri="{FF2B5EF4-FFF2-40B4-BE49-F238E27FC236}">
                <a16:creationId xmlns:a16="http://schemas.microsoft.com/office/drawing/2014/main" id="{A4DA1EE7-F7AA-45EB-B40F-F06B8A03F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6" y="1178048"/>
            <a:ext cx="5268684" cy="4965736"/>
          </a:xfrm>
        </p:spPr>
      </p:pic>
    </p:spTree>
    <p:extLst>
      <p:ext uri="{BB962C8B-B14F-4D97-AF65-F5344CB8AC3E}">
        <p14:creationId xmlns:p14="http://schemas.microsoft.com/office/powerpoint/2010/main" val="167467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84F1-E2B9-4E92-A028-5451FC5D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unemployment map</a:t>
            </a:r>
          </a:p>
        </p:txBody>
      </p:sp>
      <p:pic>
        <p:nvPicPr>
          <p:cNvPr id="5" name="Content Placeholder 4" descr="Animated map of state unemployment rates, August 2011 to August 2021, seasonally adjusted">
            <a:extLst>
              <a:ext uri="{FF2B5EF4-FFF2-40B4-BE49-F238E27FC236}">
                <a16:creationId xmlns:a16="http://schemas.microsoft.com/office/drawing/2014/main" id="{D3653BD4-CD1E-4C95-8BA3-4856874B3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3" y="1199119"/>
            <a:ext cx="5834743" cy="4772103"/>
          </a:xfrm>
        </p:spPr>
      </p:pic>
    </p:spTree>
    <p:extLst>
      <p:ext uri="{BB962C8B-B14F-4D97-AF65-F5344CB8AC3E}">
        <p14:creationId xmlns:p14="http://schemas.microsoft.com/office/powerpoint/2010/main" val="214828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D9AB-5240-4BC6-9273-70104455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Economics Daily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7D6B-6F6A-4AEA-9391-E4D5B2FA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873"/>
            <a:ext cx="8229600" cy="4453128"/>
          </a:xfrm>
        </p:spPr>
        <p:txBody>
          <a:bodyPr/>
          <a:lstStyle/>
          <a:p>
            <a:r>
              <a:rPr lang="en-US" dirty="0"/>
              <a:t>The gateway to BLS data.</a:t>
            </a:r>
          </a:p>
          <a:p>
            <a:r>
              <a:rPr lang="en-US" dirty="0"/>
              <a:t>Published every business day since 1998.</a:t>
            </a:r>
          </a:p>
          <a:p>
            <a:r>
              <a:rPr lang="en-US" dirty="0"/>
              <a:t>The heart of every TED is a chart or map (sometimes two).</a:t>
            </a:r>
          </a:p>
          <a:p>
            <a:r>
              <a:rPr lang="en-US" dirty="0"/>
              <a:t>Brief nontechnical text, typically around 200 words, to tell an interesting data story.</a:t>
            </a:r>
          </a:p>
          <a:p>
            <a:r>
              <a:rPr lang="en-US" dirty="0"/>
              <a:t>At the end we provide links so interested readers can dig deeper.</a:t>
            </a:r>
          </a:p>
        </p:txBody>
      </p:sp>
    </p:spTree>
    <p:extLst>
      <p:ext uri="{BB962C8B-B14F-4D97-AF65-F5344CB8AC3E}">
        <p14:creationId xmlns:p14="http://schemas.microsoft.com/office/powerpoint/2010/main" val="210624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463E-79FB-4DBD-9D06-12D4DB32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Taco Day!</a:t>
            </a:r>
          </a:p>
        </p:txBody>
      </p:sp>
      <p:pic>
        <p:nvPicPr>
          <p:cNvPr id="5" name="Content Placeholder 4" descr="Map of employment concentrations in taco establishments by county, March 2019">
            <a:extLst>
              <a:ext uri="{FF2B5EF4-FFF2-40B4-BE49-F238E27FC236}">
                <a16:creationId xmlns:a16="http://schemas.microsoft.com/office/drawing/2014/main" id="{3806CC0B-D15E-4820-9161-1B7F74BF3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1178151"/>
            <a:ext cx="5965372" cy="5192689"/>
          </a:xfrm>
        </p:spPr>
      </p:pic>
    </p:spTree>
    <p:extLst>
      <p:ext uri="{BB962C8B-B14F-4D97-AF65-F5344CB8AC3E}">
        <p14:creationId xmlns:p14="http://schemas.microsoft.com/office/powerpoint/2010/main" val="17225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A43-7D45-4DDD-BDA7-96AB41DC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Spotlight 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55C7-4D70-4CB3-BAE8-D87F5261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section of BLS.</a:t>
            </a:r>
          </a:p>
          <a:p>
            <a:r>
              <a:rPr lang="en-US" dirty="0"/>
              <a:t>Slideshow layout with a series of charts and brief supporting text telling a data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2D92-0B20-429E-96C6-C97F8195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my recent favorites</a:t>
            </a:r>
          </a:p>
        </p:txBody>
      </p:sp>
      <p:pic>
        <p:nvPicPr>
          <p:cNvPr id="5" name="Content Placeholder 4" descr="Cover slide for BLS Spotlight on Statistics on wineries">
            <a:extLst>
              <a:ext uri="{FF2B5EF4-FFF2-40B4-BE49-F238E27FC236}">
                <a16:creationId xmlns:a16="http://schemas.microsoft.com/office/drawing/2014/main" id="{F3094EA9-7E8A-4707-A3EE-875F745E6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5998"/>
            <a:ext cx="8229600" cy="3705442"/>
          </a:xfrm>
        </p:spPr>
      </p:pic>
    </p:spTree>
    <p:extLst>
      <p:ext uri="{BB962C8B-B14F-4D97-AF65-F5344CB8AC3E}">
        <p14:creationId xmlns:p14="http://schemas.microsoft.com/office/powerpoint/2010/main" val="49878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DB7B-81F0-4880-B6C6-1B5738E9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707B-AF39-4685-9860-2D3ABF9C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focused on written analysis than The Economics Daily or Spotlight on Statistics.</a:t>
            </a:r>
          </a:p>
          <a:p>
            <a:r>
              <a:rPr lang="en-US" dirty="0"/>
              <a:t>May also include charts and maps to help tell an interesting story.</a:t>
            </a:r>
          </a:p>
          <a:p>
            <a:r>
              <a:rPr lang="en-US" dirty="0"/>
              <a:t>Target audience is entry-level data users and journalists, not necessarily with economic or statistical background.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FB1-F5A4-48CC-B988-706B16EF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Labor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523C-7B59-4109-94A9-40485151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BLS research journal.</a:t>
            </a:r>
          </a:p>
          <a:p>
            <a:r>
              <a:rPr lang="en-US" dirty="0"/>
              <a:t>Began publishing in 1915.</a:t>
            </a:r>
          </a:p>
          <a:p>
            <a:r>
              <a:rPr lang="en-US" dirty="0"/>
              <a:t>Target audience includes people in academia, researchers, and sophisticated data user.</a:t>
            </a:r>
          </a:p>
          <a:p>
            <a:r>
              <a:rPr lang="en-US" dirty="0"/>
              <a:t>We still strive to make articles clear, readable, and interesting to a broader audience.</a:t>
            </a:r>
          </a:p>
        </p:txBody>
      </p:sp>
    </p:spTree>
    <p:extLst>
      <p:ext uri="{BB962C8B-B14F-4D97-AF65-F5344CB8AC3E}">
        <p14:creationId xmlns:p14="http://schemas.microsoft.com/office/powerpoint/2010/main" val="128632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C7DF-E1F9-4A72-9AB8-D5724E07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Commissioner’s Corner 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CDFF-A40A-40F6-B707-1C2C10F0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formal, chattier than some of our other publications</a:t>
            </a:r>
          </a:p>
          <a:p>
            <a:r>
              <a:rPr lang="en-US" dirty="0"/>
              <a:t>May dig into the weeds on issues that can be pretty technical, but in a nontechnical way.</a:t>
            </a:r>
          </a:p>
        </p:txBody>
      </p:sp>
    </p:spTree>
    <p:extLst>
      <p:ext uri="{BB962C8B-B14F-4D97-AF65-F5344CB8AC3E}">
        <p14:creationId xmlns:p14="http://schemas.microsoft.com/office/powerpoint/2010/main" val="21652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AB9E-D0DC-497C-8F89-B9C8B644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recent blog favorites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D825-A9B4-4135-85C3-44B9EF1A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BLS Data in More Than a Century of Pictures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Look at the Price of Construction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BLS at the Olympics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Brood X Cicadas over the History of BLS 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Much Does a Cup of Coffee Cost?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 on the Misclassification that Affected the Unemployment Rate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62257" cy="1458686"/>
          </a:xfrm>
        </p:spPr>
        <p:txBody>
          <a:bodyPr/>
          <a:lstStyle/>
          <a:p>
            <a:r>
              <a:rPr lang="en-US" dirty="0"/>
              <a:t>AORTA — An acronym that</a:t>
            </a:r>
            <a:br>
              <a:rPr lang="en-US" dirty="0"/>
            </a:br>
            <a:r>
              <a:rPr lang="en-US" dirty="0"/>
              <a:t>reflects BLS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71" y="2527110"/>
            <a:ext cx="8109857" cy="318702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ccurate</a:t>
            </a:r>
          </a:p>
          <a:p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bjective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elevant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imely</a:t>
            </a: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ccessible</a:t>
            </a:r>
          </a:p>
        </p:txBody>
      </p:sp>
    </p:spTree>
    <p:extLst>
      <p:ext uri="{BB962C8B-B14F-4D97-AF65-F5344CB8AC3E}">
        <p14:creationId xmlns:p14="http://schemas.microsoft.com/office/powerpoint/2010/main" val="83309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7A89-7D4D-41F5-BE36-A30971B9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pic>
        <p:nvPicPr>
          <p:cNvPr id="5" name="Content Placeholder 4" descr="BLS video on multifactor productivity">
            <a:extLst>
              <a:ext uri="{FF2B5EF4-FFF2-40B4-BE49-F238E27FC236}">
                <a16:creationId xmlns:a16="http://schemas.microsoft.com/office/drawing/2014/main" id="{76F349E9-EEE7-4501-A08C-8766473B2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8659"/>
            <a:ext cx="8229600" cy="3595092"/>
          </a:xfrm>
        </p:spPr>
      </p:pic>
    </p:spTree>
    <p:extLst>
      <p:ext uri="{BB962C8B-B14F-4D97-AF65-F5344CB8AC3E}">
        <p14:creationId xmlns:p14="http://schemas.microsoft.com/office/powerpoint/2010/main" val="158981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73C-6214-43A0-922B-ED5F835A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@BLS_gov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EE40-CD62-4900-A4C8-321C8903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343"/>
            <a:ext cx="8229600" cy="4223657"/>
          </a:xfrm>
        </p:spPr>
        <p:txBody>
          <a:bodyPr/>
          <a:lstStyle/>
          <a:p>
            <a:r>
              <a:rPr lang="en-US" dirty="0"/>
              <a:t>Meet data users where they are; it’s not enough to post things on our website and hope people find them.</a:t>
            </a:r>
          </a:p>
          <a:p>
            <a:r>
              <a:rPr lang="en-US" dirty="0"/>
              <a:t>Promote BLS publications, new products, our data user conferences, and commemorative events.</a:t>
            </a:r>
          </a:p>
          <a:p>
            <a:r>
              <a:rPr lang="en-US" dirty="0"/>
              <a:t>Engage users and answer questions (without feeding the trolls).</a:t>
            </a:r>
          </a:p>
        </p:txBody>
      </p:sp>
    </p:spTree>
    <p:extLst>
      <p:ext uri="{BB962C8B-B14F-4D97-AF65-F5344CB8AC3E}">
        <p14:creationId xmlns:p14="http://schemas.microsoft.com/office/powerpoint/2010/main" val="81023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53291" y="1647997"/>
            <a:ext cx="8219209" cy="401504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sz="3600" dirty="0"/>
              <a:t>Jay Meisenheimer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Chief, Division of New Media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www.bls.gov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twitter.com/BLS_gov</a:t>
            </a:r>
          </a:p>
          <a:p>
            <a:pPr>
              <a:lnSpc>
                <a:spcPts val="3700"/>
              </a:lnSpc>
            </a:pPr>
            <a:r>
              <a:rPr lang="en-US" sz="3600" b="0" dirty="0"/>
              <a:t>703-409-0845</a:t>
            </a:r>
          </a:p>
          <a:p>
            <a:pPr>
              <a:lnSpc>
                <a:spcPts val="3700"/>
              </a:lnSpc>
            </a:pPr>
            <a:r>
              <a:rPr lang="en-US" sz="3600" b="0" dirty="0">
                <a:hlinkClick r:id="rId3"/>
              </a:rPr>
              <a:t>meisenheimer.joseph@bls.gov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53521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6E98-DA4C-450B-A33C-34ED8F8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focus today is on the last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B8E6-B6B2-4994-B655-4E110B94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</a:t>
            </a:r>
          </a:p>
          <a:p>
            <a:r>
              <a:rPr lang="en-US" dirty="0"/>
              <a:t>Timely</a:t>
            </a:r>
          </a:p>
          <a:p>
            <a:r>
              <a:rPr lang="en-US" dirty="0"/>
              <a:t>Accessible</a:t>
            </a:r>
          </a:p>
        </p:txBody>
      </p:sp>
    </p:spTree>
    <p:extLst>
      <p:ext uri="{BB962C8B-B14F-4D97-AF65-F5344CB8AC3E}">
        <p14:creationId xmlns:p14="http://schemas.microsoft.com/office/powerpoint/2010/main" val="22860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8D0C-DD69-44EF-AB2B-2EF8F911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9"/>
            <a:ext cx="8349343" cy="1632857"/>
          </a:xfrm>
        </p:spPr>
        <p:txBody>
          <a:bodyPr/>
          <a:lstStyle/>
          <a:p>
            <a:r>
              <a:rPr lang="en-US" dirty="0"/>
              <a:t>From Handbook of Methods chapter on Consumer Price Index</a:t>
            </a:r>
          </a:p>
        </p:txBody>
      </p:sp>
      <p:pic>
        <p:nvPicPr>
          <p:cNvPr id="5" name="Content Placeholder 4" descr="An excerpt from the BLS Handbook of Methods chapter on the Consumer Price Index, with lots of complicated equations">
            <a:extLst>
              <a:ext uri="{FF2B5EF4-FFF2-40B4-BE49-F238E27FC236}">
                <a16:creationId xmlns:a16="http://schemas.microsoft.com/office/drawing/2014/main" id="{D9BB3A6A-E1D7-4391-B83E-A7425D36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5" y="2188028"/>
            <a:ext cx="7666853" cy="3453252"/>
          </a:xfrm>
        </p:spPr>
      </p:pic>
    </p:spTree>
    <p:extLst>
      <p:ext uri="{BB962C8B-B14F-4D97-AF65-F5344CB8AC3E}">
        <p14:creationId xmlns:p14="http://schemas.microsoft.com/office/powerpoint/2010/main" val="277089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99C5-BA0E-44AE-92F4-9976958C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327570" cy="1447800"/>
          </a:xfrm>
        </p:spPr>
        <p:txBody>
          <a:bodyPr/>
          <a:lstStyle/>
          <a:p>
            <a:r>
              <a:rPr lang="en-US" dirty="0"/>
              <a:t>Is that excerpt relevant</a:t>
            </a:r>
            <a:br>
              <a:rPr lang="en-US" dirty="0"/>
            </a:br>
            <a:r>
              <a:rPr lang="en-US" dirty="0"/>
              <a:t>and accessible?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A099-0BAF-4537-8677-E7EF76CE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60171"/>
            <a:ext cx="8327571" cy="3254829"/>
          </a:xfrm>
        </p:spPr>
        <p:txBody>
          <a:bodyPr/>
          <a:lstStyle/>
          <a:p>
            <a:r>
              <a:rPr lang="en-US" dirty="0"/>
              <a:t>Maybe for experts.</a:t>
            </a:r>
          </a:p>
          <a:p>
            <a:r>
              <a:rPr lang="en-US" dirty="0"/>
              <a:t>We strive to reach the full range of potential data users, from novice (including K–12 students and their teachers) to experts.</a:t>
            </a:r>
          </a:p>
        </p:txBody>
      </p:sp>
    </p:spTree>
    <p:extLst>
      <p:ext uri="{BB962C8B-B14F-4D97-AF65-F5344CB8AC3E}">
        <p14:creationId xmlns:p14="http://schemas.microsoft.com/office/powerpoint/2010/main" val="52385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055429" cy="1516017"/>
          </a:xfrm>
        </p:spPr>
        <p:txBody>
          <a:bodyPr/>
          <a:lstStyle/>
          <a:p>
            <a:r>
              <a:rPr lang="en-US" dirty="0"/>
              <a:t>Products and tools</a:t>
            </a:r>
            <a:br>
              <a:rPr lang="en-US" dirty="0"/>
            </a:br>
            <a:r>
              <a:rPr lang="en-US" dirty="0"/>
              <a:t>to reach more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73217"/>
            <a:ext cx="8251372" cy="3545840"/>
          </a:xfrm>
        </p:spPr>
        <p:txBody>
          <a:bodyPr/>
          <a:lstStyle/>
          <a:p>
            <a:r>
              <a:rPr lang="en-US" dirty="0"/>
              <a:t>Publications for a range of audiences</a:t>
            </a:r>
          </a:p>
          <a:p>
            <a:r>
              <a:rPr lang="en-US" dirty="0"/>
              <a:t>Chart packages</a:t>
            </a:r>
          </a:p>
          <a:p>
            <a:r>
              <a:rPr lang="en-US" dirty="0"/>
              <a:t>Fact sheets and similar web content</a:t>
            </a:r>
          </a:p>
          <a:p>
            <a:r>
              <a:rPr lang="en-US" dirty="0"/>
              <a:t>Blog</a:t>
            </a:r>
          </a:p>
          <a:p>
            <a:r>
              <a:rPr lang="en-US" dirty="0"/>
              <a:t>Videos</a:t>
            </a:r>
          </a:p>
          <a:p>
            <a:r>
              <a:rPr lang="en-US" dirty="0"/>
              <a:t>Podcasts (coming soon!)</a:t>
            </a:r>
          </a:p>
        </p:txBody>
      </p:sp>
    </p:spTree>
    <p:extLst>
      <p:ext uri="{BB962C8B-B14F-4D97-AF65-F5344CB8AC3E}">
        <p14:creationId xmlns:p14="http://schemas.microsoft.com/office/powerpoint/2010/main" val="223035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00A0-8F3C-46A0-ADFF-CC900613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BLS news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CBCD-1C10-4D64-9F28-C0F882D7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261872"/>
            <a:ext cx="8327572" cy="4496671"/>
          </a:xfrm>
        </p:spPr>
        <p:txBody>
          <a:bodyPr/>
          <a:lstStyle/>
          <a:p>
            <a:r>
              <a:rPr lang="en-US" dirty="0"/>
              <a:t>Still with an old-school look, but modern version coming soon!</a:t>
            </a:r>
          </a:p>
          <a:p>
            <a:r>
              <a:rPr lang="en-US" dirty="0"/>
              <a:t>Current design created long before the internet.</a:t>
            </a:r>
          </a:p>
          <a:p>
            <a:r>
              <a:rPr lang="en-US" dirty="0"/>
              <a:t>Redesigned news releases will have interactive data visualizations and analysis with quick facts and less dense text.</a:t>
            </a:r>
          </a:p>
          <a:p>
            <a:r>
              <a:rPr lang="en-US" dirty="0"/>
              <a:t>Learn more at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beta page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D904-9132-468F-B085-D4EB3EC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Chart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FC03-FE49-41BE-AD9D-0216BFAB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 our current news releases, but we still plan to keep these packages even after redesigned news releases are available.</a:t>
            </a:r>
          </a:p>
          <a:p>
            <a:r>
              <a:rPr lang="en-US" dirty="0"/>
              <a:t>Charts help people see historical trends or compare groups more easily.</a:t>
            </a:r>
          </a:p>
          <a:p>
            <a:r>
              <a:rPr lang="en-US" dirty="0"/>
              <a:t>Available at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www.bls.gov/charts/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7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E5F7-AE13-45FD-8760-E4CAD579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trends</a:t>
            </a:r>
          </a:p>
        </p:txBody>
      </p:sp>
      <p:pic>
        <p:nvPicPr>
          <p:cNvPr id="9" name="Content Placeholder 8" descr="Alternative measures of labor underutilization, seasonally adjusted">
            <a:extLst>
              <a:ext uri="{FF2B5EF4-FFF2-40B4-BE49-F238E27FC236}">
                <a16:creationId xmlns:a16="http://schemas.microsoft.com/office/drawing/2014/main" id="{CBD6DE43-95F8-4180-8BB3-0E911BEF7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7" y="1163900"/>
            <a:ext cx="5475806" cy="5138928"/>
          </a:xfrm>
        </p:spPr>
      </p:pic>
    </p:spTree>
    <p:extLst>
      <p:ext uri="{BB962C8B-B14F-4D97-AF65-F5344CB8AC3E}">
        <p14:creationId xmlns:p14="http://schemas.microsoft.com/office/powerpoint/2010/main" val="24428888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F0218404-5B4E-4DCC-B1B3-DD86C7BB0E6A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BL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A84D5705-D793-47EE-B444-DB1A83C73CF7}"/>
    </a:ext>
  </a:extLst>
</a:theme>
</file>

<file path=ppt/theme/theme3.xml><?xml version="1.0" encoding="utf-8"?>
<a:theme xmlns:a="http://schemas.openxmlformats.org/drawingml/2006/main" name="Contact Informatio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2FFE4CEF-C9F4-408E-A3EA-E0845723999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580</Words>
  <Application>Microsoft Office PowerPoint</Application>
  <PresentationFormat>On-screen Show (4:3)</PresentationFormat>
  <Paragraphs>81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Tahoma</vt:lpstr>
      <vt:lpstr>Wingdings</vt:lpstr>
      <vt:lpstr>Wingdings 3</vt:lpstr>
      <vt:lpstr>Custom Design</vt:lpstr>
      <vt:lpstr>BLS Trendline Content Slide</vt:lpstr>
      <vt:lpstr>Contact Information</vt:lpstr>
      <vt:lpstr>Communicating Complex Data Simply at the U.S. Bureau of Labor Statistics</vt:lpstr>
      <vt:lpstr>AORTA — An acronym that reflects BLS values</vt:lpstr>
      <vt:lpstr>My focus today is on the last three</vt:lpstr>
      <vt:lpstr>From Handbook of Methods chapter on Consumer Price Index</vt:lpstr>
      <vt:lpstr>Is that excerpt relevant and accessible?</vt:lpstr>
      <vt:lpstr>Products and tools to reach more people</vt:lpstr>
      <vt:lpstr>BLS news releases</vt:lpstr>
      <vt:lpstr>Interactive Chart Packages</vt:lpstr>
      <vt:lpstr>Showing trends</vt:lpstr>
      <vt:lpstr>Teaching confidence intervals</vt:lpstr>
      <vt:lpstr>Animated unemployment map</vt:lpstr>
      <vt:lpstr>The Economics Daily</vt:lpstr>
      <vt:lpstr>National Taco Day!</vt:lpstr>
      <vt:lpstr>Spotlight on Statistics</vt:lpstr>
      <vt:lpstr>One of my recent favorites</vt:lpstr>
      <vt:lpstr>Beyond the Numbers</vt:lpstr>
      <vt:lpstr>Monthly Labor Review</vt:lpstr>
      <vt:lpstr>Commissioner’s Corner Blog</vt:lpstr>
      <vt:lpstr>Some recent blog favorites</vt:lpstr>
      <vt:lpstr>Videos</vt:lpstr>
      <vt:lpstr>@BLS_gov</vt:lpstr>
      <vt:lpstr>PowerPoint Presentation</vt:lpstr>
    </vt:vector>
  </TitlesOfParts>
  <Company>Bureau of Labor Statistics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Liddel, Emily L - BLS</dc:creator>
  <cp:lastModifiedBy>Jay Meisenheimer</cp:lastModifiedBy>
  <cp:revision>172</cp:revision>
  <cp:lastPrinted>2018-10-02T14:37:05Z</cp:lastPrinted>
  <dcterms:created xsi:type="dcterms:W3CDTF">2016-03-31T20:30:10Z</dcterms:created>
  <dcterms:modified xsi:type="dcterms:W3CDTF">2021-10-08T20:20:03Z</dcterms:modified>
</cp:coreProperties>
</file>