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7" r:id="rId5"/>
    <p:sldId id="272" r:id="rId6"/>
    <p:sldId id="258" r:id="rId7"/>
    <p:sldId id="263" r:id="rId8"/>
    <p:sldId id="259" r:id="rId9"/>
    <p:sldId id="260" r:id="rId10"/>
    <p:sldId id="261" r:id="rId11"/>
    <p:sldId id="265" r:id="rId12"/>
    <p:sldId id="266" r:id="rId13"/>
    <p:sldId id="268" r:id="rId14"/>
    <p:sldId id="277" r:id="rId15"/>
    <p:sldId id="269" r:id="rId16"/>
    <p:sldId id="267" r:id="rId17"/>
    <p:sldId id="270" r:id="rId18"/>
    <p:sldId id="274" r:id="rId19"/>
    <p:sldId id="275" r:id="rId20"/>
    <p:sldId id="276" r:id="rId21"/>
    <p:sldId id="264"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olyn M Pickering (CENSUS/ADDP FED)" initials="CMP(F" lastIdx="30" clrIdx="0">
    <p:extLst>
      <p:ext uri="{19B8F6BF-5375-455C-9EA6-DF929625EA0E}">
        <p15:presenceInfo xmlns:p15="http://schemas.microsoft.com/office/powerpoint/2012/main" userId="S::carolyn.m.pickering@census.gov::adc823da-6505-4c72-9866-5246c4a5f264" providerId="AD"/>
      </p:ext>
    </p:extLst>
  </p:cmAuthor>
  <p:cmAuthor id="2" name="Kevin P Tolliver (CENSUS/ADDP FED)" initials="KPT(F" lastIdx="2" clrIdx="1">
    <p:extLst>
      <p:ext uri="{19B8F6BF-5375-455C-9EA6-DF929625EA0E}">
        <p15:presenceInfo xmlns:p15="http://schemas.microsoft.com/office/powerpoint/2012/main" userId="S::kevin.p.tolliver@census.gov::91dcd9b7-ccfd-4cbe-9d95-9f9a81bebb8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3792" autoAdjust="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A235F9E-7F22-46ED-A69C-0DF20990157C}" type="datetimeFigureOut">
              <a:rPr lang="en-US" smtClean="0"/>
              <a:t>10/15/2021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6A33367-C7DD-4070-8A8A-4A94FB71ED67}" type="slidenum">
              <a:rPr lang="en-US" smtClean="0"/>
              <a:t>‹#›</a:t>
            </a:fld>
            <a:endParaRPr lang="en-US"/>
          </a:p>
        </p:txBody>
      </p:sp>
    </p:spTree>
    <p:extLst>
      <p:ext uri="{BB962C8B-B14F-4D97-AF65-F5344CB8AC3E}">
        <p14:creationId xmlns:p14="http://schemas.microsoft.com/office/powerpoint/2010/main" val="379885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428639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0302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5711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83500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3501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8667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438400" y="6319447"/>
            <a:ext cx="27432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59955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438400" y="6319447"/>
            <a:ext cx="27432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03069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38400" y="6319447"/>
            <a:ext cx="2743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403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82912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19473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3ECC8-719A-498E-B101-491B6A35558E}" type="slidenum">
              <a:rPr lang="en-US" smtClean="0"/>
              <a:t>‹#›</a:t>
            </a:fld>
            <a:endParaRPr lang="en-US"/>
          </a:p>
        </p:txBody>
      </p:sp>
      <p:pic>
        <p:nvPicPr>
          <p:cNvPr id="8" name="Picture 7"/>
          <p:cNvPicPr>
            <a:picLocks noSelect="1"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5325" y="5796743"/>
            <a:ext cx="1810669" cy="1030313"/>
          </a:xfrm>
          <a:prstGeom prst="rect">
            <a:avLst/>
          </a:prstGeom>
        </p:spPr>
      </p:pic>
    </p:spTree>
    <p:extLst>
      <p:ext uri="{BB962C8B-B14F-4D97-AF65-F5344CB8AC3E}">
        <p14:creationId xmlns:p14="http://schemas.microsoft.com/office/powerpoint/2010/main" val="233859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7497-8F68-437E-9B43-C97E3E9DE05D}"/>
              </a:ext>
            </a:extLst>
          </p:cNvPr>
          <p:cNvSpPr>
            <a:spLocks noGrp="1"/>
          </p:cNvSpPr>
          <p:nvPr>
            <p:ph type="ctrTitle"/>
          </p:nvPr>
        </p:nvSpPr>
        <p:spPr/>
        <p:txBody>
          <a:bodyPr>
            <a:noAutofit/>
          </a:bodyPr>
          <a:lstStyle/>
          <a:p>
            <a:r>
              <a:rPr lang="en-US" sz="4400" dirty="0"/>
              <a:t>Text Messaging the Survey of Income and Program Participants (SIPP) Field Interviewers to Increase Prioritization Protocol Cooperation</a:t>
            </a:r>
          </a:p>
        </p:txBody>
      </p:sp>
      <p:sp>
        <p:nvSpPr>
          <p:cNvPr id="3" name="Subtitle 2">
            <a:extLst>
              <a:ext uri="{FF2B5EF4-FFF2-40B4-BE49-F238E27FC236}">
                <a16:creationId xmlns:a16="http://schemas.microsoft.com/office/drawing/2014/main" id="{D52C7F70-536C-495C-BF7F-562FAE658D6F}"/>
              </a:ext>
            </a:extLst>
          </p:cNvPr>
          <p:cNvSpPr>
            <a:spLocks noGrp="1"/>
          </p:cNvSpPr>
          <p:nvPr>
            <p:ph type="subTitle" idx="1"/>
          </p:nvPr>
        </p:nvSpPr>
        <p:spPr/>
        <p:txBody>
          <a:bodyPr>
            <a:normAutofit/>
          </a:bodyPr>
          <a:lstStyle/>
          <a:p>
            <a:pPr>
              <a:spcBef>
                <a:spcPts val="0"/>
              </a:spcBef>
            </a:pPr>
            <a:endParaRPr lang="en-US" dirty="0"/>
          </a:p>
          <a:p>
            <a:pPr>
              <a:spcBef>
                <a:spcPts val="0"/>
              </a:spcBef>
            </a:pPr>
            <a:r>
              <a:rPr lang="en-US" dirty="0"/>
              <a:t>Kevin Tolliver (presenter), </a:t>
            </a:r>
            <a:br>
              <a:rPr lang="en-US" dirty="0"/>
            </a:br>
            <a:r>
              <a:rPr lang="en-US" dirty="0"/>
              <a:t>Assistant Survey Director for SIPP</a:t>
            </a:r>
            <a:br>
              <a:rPr lang="en-US" dirty="0"/>
            </a:br>
            <a:endParaRPr lang="en-US" dirty="0"/>
          </a:p>
        </p:txBody>
      </p:sp>
      <p:sp>
        <p:nvSpPr>
          <p:cNvPr id="6" name="TextBox 5">
            <a:extLst>
              <a:ext uri="{FF2B5EF4-FFF2-40B4-BE49-F238E27FC236}">
                <a16:creationId xmlns:a16="http://schemas.microsoft.com/office/drawing/2014/main" id="{09D316D4-1BC9-4D35-A4D4-F3D408800899}"/>
              </a:ext>
            </a:extLst>
          </p:cNvPr>
          <p:cNvSpPr txBox="1"/>
          <p:nvPr/>
        </p:nvSpPr>
        <p:spPr>
          <a:xfrm>
            <a:off x="2227217" y="5074920"/>
            <a:ext cx="7924800" cy="1138773"/>
          </a:xfrm>
          <a:prstGeom prst="rect">
            <a:avLst/>
          </a:prstGeom>
          <a:noFill/>
        </p:spPr>
        <p:txBody>
          <a:bodyPr wrap="square" rtlCol="0">
            <a:spAutoFit/>
          </a:bodyPr>
          <a:lstStyle/>
          <a:p>
            <a:pPr algn="ctr"/>
            <a:endParaRPr lang="en-US" dirty="0"/>
          </a:p>
          <a:p>
            <a:pPr algn="ctr"/>
            <a:r>
              <a:rPr lang="en-US" sz="1600" dirty="0">
                <a:solidFill>
                  <a:schemeClr val="bg1">
                    <a:lumMod val="50000"/>
                  </a:schemeClr>
                </a:solidFill>
                <a:latin typeface="Arial" panose="020B0604020202020204" pitchFamily="34" charset="0"/>
                <a:cs typeface="Arial" panose="020B0604020202020204" pitchFamily="34" charset="0"/>
              </a:rPr>
              <a:t> </a:t>
            </a:r>
            <a:r>
              <a:rPr lang="en-US" sz="1600" i="1" dirty="0">
                <a:solidFill>
                  <a:schemeClr val="bg1">
                    <a:lumMod val="50000"/>
                  </a:schemeClr>
                </a:solidFill>
                <a:latin typeface="Arial" panose="020B0604020202020204" pitchFamily="34" charset="0"/>
                <a:cs typeface="Arial" panose="020B0604020202020204" pitchFamily="34" charset="0"/>
              </a:rPr>
              <a:t>Any views expressed on (statistical, methodological, technical, or operational) issues are those of the author(s) and not necessarily those of the U.S. Census Bureau. </a:t>
            </a:r>
            <a:endParaRPr lang="en-US" sz="1600" dirty="0">
              <a:solidFill>
                <a:schemeClr val="bg1">
                  <a:lumMod val="50000"/>
                </a:schemeClr>
              </a:solidFill>
              <a:latin typeface="Arial" panose="020B0604020202020204" pitchFamily="34" charset="0"/>
              <a:cs typeface="Arial" panose="020B0604020202020204" pitchFamily="34" charset="0"/>
            </a:endParaRPr>
          </a:p>
          <a:p>
            <a:pPr algn="ctr"/>
            <a:endParaRPr lang="en-US" dirty="0"/>
          </a:p>
        </p:txBody>
      </p:sp>
      <p:sp>
        <p:nvSpPr>
          <p:cNvPr id="4" name="Slide Number Placeholder 3">
            <a:extLst>
              <a:ext uri="{FF2B5EF4-FFF2-40B4-BE49-F238E27FC236}">
                <a16:creationId xmlns:a16="http://schemas.microsoft.com/office/drawing/2014/main" id="{7C511633-D737-4FDF-BEA0-85A78CB3637B}"/>
              </a:ext>
            </a:extLst>
          </p:cNvPr>
          <p:cNvSpPr>
            <a:spLocks noGrp="1"/>
          </p:cNvSpPr>
          <p:nvPr>
            <p:ph type="sldNum" sz="quarter" idx="12"/>
          </p:nvPr>
        </p:nvSpPr>
        <p:spPr/>
        <p:txBody>
          <a:bodyPr/>
          <a:lstStyle/>
          <a:p>
            <a:fld id="{FC63ECC8-719A-498E-B101-491B6A35558E}" type="slidenum">
              <a:rPr lang="en-US" smtClean="0"/>
              <a:t>1</a:t>
            </a:fld>
            <a:endParaRPr lang="en-US"/>
          </a:p>
        </p:txBody>
      </p:sp>
    </p:spTree>
    <p:extLst>
      <p:ext uri="{BB962C8B-B14F-4D97-AF65-F5344CB8AC3E}">
        <p14:creationId xmlns:p14="http://schemas.microsoft.com/office/powerpoint/2010/main" val="3585237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A989-1CBA-4CD6-BA8C-CB17846934BC}"/>
              </a:ext>
            </a:extLst>
          </p:cNvPr>
          <p:cNvSpPr>
            <a:spLocks noGrp="1"/>
          </p:cNvSpPr>
          <p:nvPr>
            <p:ph type="title"/>
          </p:nvPr>
        </p:nvSpPr>
        <p:spPr/>
        <p:txBody>
          <a:bodyPr/>
          <a:lstStyle/>
          <a:p>
            <a:r>
              <a:rPr lang="en-US" dirty="0"/>
              <a:t>Scaled Evenness of Finding Attempts (SEFA)</a:t>
            </a:r>
          </a:p>
        </p:txBody>
      </p:sp>
      <p:sp>
        <p:nvSpPr>
          <p:cNvPr id="3" name="Content Placeholder 2">
            <a:extLst>
              <a:ext uri="{FF2B5EF4-FFF2-40B4-BE49-F238E27FC236}">
                <a16:creationId xmlns:a16="http://schemas.microsoft.com/office/drawing/2014/main" id="{D4D7A979-509D-49D8-BA8A-EC1B4FCC9A0F}"/>
              </a:ext>
            </a:extLst>
          </p:cNvPr>
          <p:cNvSpPr>
            <a:spLocks noGrp="1"/>
          </p:cNvSpPr>
          <p:nvPr>
            <p:ph idx="1"/>
          </p:nvPr>
        </p:nvSpPr>
        <p:spPr/>
        <p:txBody>
          <a:bodyPr>
            <a:normAutofit/>
          </a:bodyPr>
          <a:lstStyle/>
          <a:p>
            <a:r>
              <a:rPr lang="en-US" dirty="0"/>
              <a:t>Scaled EFA</a:t>
            </a:r>
          </a:p>
          <a:p>
            <a:endParaRPr lang="en-US" dirty="0"/>
          </a:p>
          <a:p>
            <a:pPr marL="0" indent="0">
              <a:buNone/>
            </a:pPr>
            <a:endParaRPr lang="en-US" dirty="0"/>
          </a:p>
          <a:p>
            <a:r>
              <a:rPr lang="en-US" dirty="0"/>
              <a:t>“Corrected” Scaled Evenness of Finding Attempts</a:t>
            </a:r>
          </a:p>
          <a:p>
            <a:pPr lvl="1"/>
            <a:r>
              <a:rPr lang="en-US" dirty="0"/>
              <a:t>In order to not penalize any interviewer who successfully reached their person in sample, any case that was reached by interviewer (completed interview, partial completed interview, or refusal) is given an EFA value that is the Max EFA value</a:t>
            </a:r>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5C3E74B-D2A2-460F-9CD6-26F6866E3405}"/>
              </a:ext>
            </a:extLst>
          </p:cNvPr>
          <p:cNvSpPr>
            <a:spLocks noGrp="1"/>
          </p:cNvSpPr>
          <p:nvPr>
            <p:ph type="sldNum" sz="quarter" idx="12"/>
          </p:nvPr>
        </p:nvSpPr>
        <p:spPr/>
        <p:txBody>
          <a:bodyPr/>
          <a:lstStyle/>
          <a:p>
            <a:fld id="{FC63ECC8-719A-498E-B101-491B6A35558E}" type="slidenum">
              <a:rPr lang="en-US" smtClean="0"/>
              <a:t>10</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D44FF52-C1C6-49A7-AB76-83F690C896D3}"/>
                  </a:ext>
                </a:extLst>
              </p:cNvPr>
              <p:cNvSpPr txBox="1"/>
              <p:nvPr/>
            </p:nvSpPr>
            <p:spPr>
              <a:xfrm>
                <a:off x="2419350" y="2211100"/>
                <a:ext cx="6096000" cy="7862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𝑆𝐸𝐹𝐴</m:t>
                      </m:r>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𝐸𝐹𝐴</m:t>
                          </m:r>
                          <m:r>
                            <a:rPr lang="en-US" sz="2400" b="0" i="1" smtClean="0">
                              <a:latin typeface="Cambria Math" panose="02040503050406030204" pitchFamily="18" charset="0"/>
                            </a:rPr>
                            <m:t>−</m:t>
                          </m:r>
                          <m:r>
                            <a:rPr lang="en-US" sz="2400" b="0" i="1" smtClean="0">
                              <a:latin typeface="Cambria Math" panose="02040503050406030204" pitchFamily="18" charset="0"/>
                            </a:rPr>
                            <m:t>𝑀𝑖𝑛</m:t>
                          </m:r>
                          <m:r>
                            <a:rPr lang="en-US" sz="2400" b="0" i="1" smtClean="0">
                              <a:latin typeface="Cambria Math" panose="02040503050406030204" pitchFamily="18" charset="0"/>
                            </a:rPr>
                            <m:t> </m:t>
                          </m:r>
                          <m:r>
                            <a:rPr lang="en-US" sz="2400" b="0" i="1" smtClean="0">
                              <a:latin typeface="Cambria Math" panose="02040503050406030204" pitchFamily="18" charset="0"/>
                            </a:rPr>
                            <m:t>𝐸𝐹𝐴</m:t>
                          </m:r>
                        </m:num>
                        <m:den>
                          <m:r>
                            <a:rPr lang="en-US" sz="2400" b="0" i="1" smtClean="0">
                              <a:latin typeface="Cambria Math" panose="02040503050406030204" pitchFamily="18" charset="0"/>
                            </a:rPr>
                            <m:t>1−</m:t>
                          </m:r>
                          <m:r>
                            <a:rPr lang="en-US" sz="2400" b="0" i="1" smtClean="0">
                              <a:latin typeface="Cambria Math" panose="02040503050406030204" pitchFamily="18" charset="0"/>
                            </a:rPr>
                            <m:t>𝑀𝑖𝑛</m:t>
                          </m:r>
                          <m:r>
                            <a:rPr lang="en-US" sz="2400" b="0" i="1" smtClean="0">
                              <a:latin typeface="Cambria Math" panose="02040503050406030204" pitchFamily="18" charset="0"/>
                            </a:rPr>
                            <m:t> </m:t>
                          </m:r>
                          <m:r>
                            <a:rPr lang="en-US" sz="2400" b="0" i="1" smtClean="0">
                              <a:latin typeface="Cambria Math" panose="02040503050406030204" pitchFamily="18" charset="0"/>
                            </a:rPr>
                            <m:t>𝐸𝐹𝐴</m:t>
                          </m:r>
                        </m:den>
                      </m:f>
                    </m:oMath>
                  </m:oMathPara>
                </a14:m>
                <a:endParaRPr lang="en-US" sz="2400" dirty="0"/>
              </a:p>
            </p:txBody>
          </p:sp>
        </mc:Choice>
        <mc:Fallback xmlns="">
          <p:sp>
            <p:nvSpPr>
              <p:cNvPr id="6" name="TextBox 5">
                <a:extLst>
                  <a:ext uri="{FF2B5EF4-FFF2-40B4-BE49-F238E27FC236}">
                    <a16:creationId xmlns:a16="http://schemas.microsoft.com/office/drawing/2014/main" id="{ED44FF52-C1C6-49A7-AB76-83F690C896D3}"/>
                  </a:ext>
                </a:extLst>
              </p:cNvPr>
              <p:cNvSpPr txBox="1">
                <a:spLocks noRot="1" noChangeAspect="1" noMove="1" noResize="1" noEditPoints="1" noAdjustHandles="1" noChangeArrowheads="1" noChangeShapeType="1" noTextEdit="1"/>
              </p:cNvSpPr>
              <p:nvPr/>
            </p:nvSpPr>
            <p:spPr>
              <a:xfrm>
                <a:off x="2419350" y="2211100"/>
                <a:ext cx="6096000" cy="786241"/>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48157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9311-568E-46DD-BF08-616059274E64}"/>
              </a:ext>
            </a:extLst>
          </p:cNvPr>
          <p:cNvSpPr>
            <a:spLocks noGrp="1"/>
          </p:cNvSpPr>
          <p:nvPr>
            <p:ph type="title"/>
          </p:nvPr>
        </p:nvSpPr>
        <p:spPr/>
        <p:txBody>
          <a:bodyPr/>
          <a:lstStyle/>
          <a:p>
            <a:r>
              <a:rPr lang="en-US" dirty="0"/>
              <a:t>Change in SEFA for Priority 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51B2B20-EA03-4DC1-9DD8-FB8DEB78FEEE}"/>
                  </a:ext>
                </a:extLst>
              </p:cNvPr>
              <p:cNvSpPr>
                <a:spLocks noGrp="1"/>
              </p:cNvSpPr>
              <p:nvPr>
                <p:ph idx="1"/>
              </p:nvPr>
            </p:nvSpPr>
            <p:spPr/>
            <p:txBody>
              <a:bodyPr/>
              <a:lstStyle/>
              <a:p>
                <a:endParaRPr lang="en-US" sz="1400" dirty="0"/>
              </a:p>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𝛿</m:t>
                        </m:r>
                      </m:e>
                      <m:sub>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𝑡</m:t>
                        </m:r>
                      </m:sub>
                    </m:sSub>
                  </m:oMath>
                </a14:m>
                <a:r>
                  <a:rPr lang="en-US" sz="2800" dirty="0"/>
                  <a:t> is the change in the mean scaled evenness-of finding-attempts score for a case </a:t>
                </a:r>
                <a:r>
                  <a:rPr lang="en-US" sz="2800" i="1" dirty="0"/>
                  <a:t>c</a:t>
                </a:r>
                <a:r>
                  <a:rPr lang="en-US" sz="2800" dirty="0"/>
                  <a:t> during a trial. The SEFA assesses if contact attempts are made at a variety of times.</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𝛿</m:t>
                          </m:r>
                        </m:e>
                        <m:sub>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𝑡</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𝑆𝐸𝐹𝐴</m:t>
                          </m:r>
                        </m:e>
                        <m:sub>
                          <m:r>
                            <a:rPr lang="en-US" sz="2800" b="0" i="1" smtClean="0">
                              <a:latin typeface="Cambria Math" panose="02040503050406030204" pitchFamily="18" charset="0"/>
                              <a:ea typeface="Cambria Math" panose="02040503050406030204" pitchFamily="18" charset="0"/>
                            </a:rPr>
                            <m:t>𝑐</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𝑆𝐸𝐹𝐴</m:t>
                          </m:r>
                        </m:e>
                        <m:sub>
                          <m:r>
                            <a:rPr lang="en-US" sz="2800" b="0" i="1" smtClean="0">
                              <a:latin typeface="Cambria Math" panose="02040503050406030204" pitchFamily="18" charset="0"/>
                              <a:ea typeface="Cambria Math" panose="02040503050406030204" pitchFamily="18" charset="0"/>
                            </a:rPr>
                            <m:t>𝑐</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−1</m:t>
                          </m:r>
                        </m:sub>
                      </m:sSub>
                    </m:oMath>
                  </m:oMathPara>
                </a14:m>
                <a:endParaRPr lang="en-US" sz="2800" dirty="0"/>
              </a:p>
              <a:p>
                <a:r>
                  <a:rPr lang="en-US" sz="2800" dirty="0"/>
                  <a:t>The summary of </a:t>
                </a:r>
                <a14:m>
                  <m:oMath xmlns:m="http://schemas.openxmlformats.org/officeDocument/2006/math">
                    <m:r>
                      <a:rPr lang="en-US" sz="2800" b="0" i="1" smtClean="0">
                        <a:latin typeface="Cambria Math" panose="02040503050406030204" pitchFamily="18" charset="0"/>
                      </a:rPr>
                      <m:t>𝛿</m:t>
                    </m:r>
                  </m:oMath>
                </a14:m>
                <a:r>
                  <a:rPr lang="en-US" sz="2800" dirty="0"/>
                  <a:t> for different priorities are</a:t>
                </a:r>
              </a:p>
              <a:p>
                <a:pPr marL="0" indent="0">
                  <a:buNone/>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𝛿</m:t>
                          </m:r>
                        </m:e>
                      </m:acc>
                      <m:r>
                        <a:rPr lang="en-US" sz="2800" b="0" i="1" smtClean="0">
                          <a:latin typeface="Cambria Math" panose="02040503050406030204" pitchFamily="18" charset="0"/>
                        </a:rPr>
                        <m:t>(</m:t>
                      </m:r>
                      <m:r>
                        <m:rPr>
                          <m:sty m:val="p"/>
                        </m:rPr>
                        <a:rPr lang="en-US" sz="2800" b="0" i="0" smtClean="0">
                          <a:latin typeface="Cambria Math" panose="02040503050406030204" pitchFamily="18" charset="0"/>
                        </a:rPr>
                        <m:t>Priority</m:t>
                      </m:r>
                      <m:r>
                        <a:rPr lang="en-US" sz="2800" b="0" i="0" smtClean="0">
                          <a:latin typeface="Cambria Math" panose="02040503050406030204" pitchFamily="18" charset="0"/>
                        </a:rPr>
                        <m:t>=</m:t>
                      </m:r>
                      <m:r>
                        <m:rPr>
                          <m:sty m:val="p"/>
                        </m:rPr>
                        <a:rPr lang="en-US" sz="2800" b="0" i="0" smtClean="0">
                          <a:latin typeface="Cambria Math" panose="02040503050406030204" pitchFamily="18" charset="0"/>
                        </a:rPr>
                        <m:t>p</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𝑇</m:t>
                          </m:r>
                        </m:den>
                      </m:f>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𝑡</m:t>
                          </m:r>
                          <m:r>
                            <a:rPr lang="en-US" sz="2800" b="0" i="1" smtClean="0">
                              <a:latin typeface="Cambria Math" panose="02040503050406030204" pitchFamily="18" charset="0"/>
                            </a:rPr>
                            <m:t>=1</m:t>
                          </m:r>
                        </m:sub>
                        <m:sup>
                          <m:r>
                            <a:rPr lang="en-US" sz="2800" b="0" i="1" smtClean="0">
                              <a:latin typeface="Cambria Math" panose="02040503050406030204" pitchFamily="18" charset="0"/>
                            </a:rPr>
                            <m:t>𝑇</m:t>
                          </m:r>
                        </m:sup>
                        <m:e>
                          <m:f>
                            <m:fPr>
                              <m:ctrlPr>
                                <a:rPr lang="en-US" sz="2800" i="1">
                                  <a:latin typeface="Cambria Math" panose="02040503050406030204" pitchFamily="18" charset="0"/>
                                </a:rPr>
                              </m:ctrlPr>
                            </m:fPr>
                            <m:num>
                              <m:r>
                                <a:rPr lang="en-US" sz="2800" i="1">
                                  <a:latin typeface="Cambria Math" panose="02040503050406030204" pitchFamily="18" charset="0"/>
                                </a:rPr>
                                <m:t>1</m:t>
                              </m:r>
                            </m:num>
                            <m:den>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𝑝</m:t>
                                  </m:r>
                                </m:sub>
                              </m:sSub>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𝑐</m:t>
                              </m:r>
                              <m:r>
                                <a:rPr lang="en-US" sz="2800" i="1">
                                  <a:latin typeface="Cambria Math" panose="02040503050406030204" pitchFamily="18" charset="0"/>
                                </a:rPr>
                                <m:t>=1</m:t>
                              </m:r>
                            </m:sub>
                            <m:sup>
                              <m:r>
                                <a:rPr lang="en-US" sz="2800" i="1">
                                  <a:latin typeface="Cambria Math" panose="02040503050406030204" pitchFamily="18" charset="0"/>
                                </a:rPr>
                                <m:t>𝑁</m:t>
                              </m:r>
                            </m:sup>
                            <m:e>
                              <m:sSub>
                                <m:sSubPr>
                                  <m:ctrlPr>
                                    <a:rPr lang="en-US" sz="2800" i="1">
                                      <a:latin typeface="Cambria Math" panose="02040503050406030204" pitchFamily="18" charset="0"/>
                                    </a:rPr>
                                  </m:ctrlPr>
                                </m:sSubPr>
                                <m:e>
                                  <m:r>
                                    <a:rPr lang="en-US" sz="2800" i="1">
                                      <a:latin typeface="Cambria Math" panose="02040503050406030204" pitchFamily="18" charset="0"/>
                                    </a:rPr>
                                    <m:t>𝛿</m:t>
                                  </m:r>
                                </m:e>
                                <m:sub>
                                  <m:r>
                                    <a:rPr lang="en-US" sz="2800" i="1">
                                      <a:latin typeface="Cambria Math" panose="02040503050406030204" pitchFamily="18" charset="0"/>
                                    </a:rPr>
                                    <m:t>𝑐</m:t>
                                  </m:r>
                                  <m:r>
                                    <a:rPr lang="en-US" sz="2800" i="1">
                                      <a:latin typeface="Cambria Math" panose="02040503050406030204" pitchFamily="18" charset="0"/>
                                    </a:rPr>
                                    <m:t>,</m:t>
                                  </m:r>
                                  <m:r>
                                    <a:rPr lang="en-US" sz="2800" i="1">
                                      <a:latin typeface="Cambria Math" panose="02040503050406030204" pitchFamily="18" charset="0"/>
                                    </a:rPr>
                                    <m:t>𝑡</m:t>
                                  </m:r>
                                </m:sub>
                              </m:sSub>
                            </m:e>
                          </m:nary>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𝐼</m:t>
                          </m:r>
                          <m:r>
                            <a:rPr lang="en-US" sz="2800">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Priority</m:t>
                          </m:r>
                          <m:r>
                            <a:rPr lang="en-US" sz="2800">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ea typeface="Cambria Math" panose="02040503050406030204" pitchFamily="18" charset="0"/>
                            </a:rPr>
                            <m:t>p</m:t>
                          </m:r>
                          <m:r>
                            <a:rPr lang="en-US" sz="2800" i="1">
                              <a:latin typeface="Cambria Math" panose="02040503050406030204" pitchFamily="18" charset="0"/>
                              <a:ea typeface="Cambria Math" panose="02040503050406030204" pitchFamily="18" charset="0"/>
                            </a:rPr>
                            <m:t>)</m:t>
                          </m:r>
                        </m:e>
                      </m:nary>
                    </m:oMath>
                  </m:oMathPara>
                </a14:m>
                <a:endParaRPr lang="en-US" sz="2800" dirty="0"/>
              </a:p>
              <a:p>
                <a:endParaRPr lang="en-US" sz="2800" dirty="0"/>
              </a:p>
              <a:p>
                <a:endParaRPr lang="en-US" dirty="0"/>
              </a:p>
            </p:txBody>
          </p:sp>
        </mc:Choice>
        <mc:Fallback>
          <p:sp>
            <p:nvSpPr>
              <p:cNvPr id="3" name="Content Placeholder 2">
                <a:extLst>
                  <a:ext uri="{FF2B5EF4-FFF2-40B4-BE49-F238E27FC236}">
                    <a16:creationId xmlns:a16="http://schemas.microsoft.com/office/drawing/2014/main" id="{F51B2B20-EA03-4DC1-9DD8-FB8DEB78FEEE}"/>
                  </a:ext>
                </a:extLst>
              </p:cNvPr>
              <p:cNvSpPr>
                <a:spLocks noGrp="1" noRot="1" noChangeAspect="1" noMove="1" noResize="1" noEditPoints="1" noAdjustHandles="1" noChangeArrowheads="1" noChangeShapeType="1" noTextEdit="1"/>
              </p:cNvSpPr>
              <p:nvPr>
                <p:ph idx="1"/>
              </p:nvPr>
            </p:nvSpPr>
            <p:spPr>
              <a:blipFill>
                <a:blip r:embed="rId2"/>
                <a:stretch>
                  <a:fillRect l="-1043" r="-5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2C5282A-F341-4776-B374-F38258A5D579}"/>
              </a:ext>
            </a:extLst>
          </p:cNvPr>
          <p:cNvSpPr>
            <a:spLocks noGrp="1"/>
          </p:cNvSpPr>
          <p:nvPr>
            <p:ph type="sldNum" sz="quarter" idx="12"/>
          </p:nvPr>
        </p:nvSpPr>
        <p:spPr/>
        <p:txBody>
          <a:bodyPr/>
          <a:lstStyle/>
          <a:p>
            <a:fld id="{FC63ECC8-719A-498E-B101-491B6A35558E}" type="slidenum">
              <a:rPr lang="en-US" smtClean="0"/>
              <a:t>11</a:t>
            </a:fld>
            <a:endParaRPr lang="en-US"/>
          </a:p>
        </p:txBody>
      </p:sp>
    </p:spTree>
    <p:extLst>
      <p:ext uri="{BB962C8B-B14F-4D97-AF65-F5344CB8AC3E}">
        <p14:creationId xmlns:p14="http://schemas.microsoft.com/office/powerpoint/2010/main" val="61917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BBF4-751E-4237-B1AE-638407935D82}"/>
              </a:ext>
            </a:extLst>
          </p:cNvPr>
          <p:cNvSpPr>
            <a:spLocks noGrp="1"/>
          </p:cNvSpPr>
          <p:nvPr>
            <p:ph type="title"/>
          </p:nvPr>
        </p:nvSpPr>
        <p:spPr/>
        <p:txBody>
          <a:bodyPr/>
          <a:lstStyle/>
          <a:p>
            <a:r>
              <a:rPr lang="en-US" dirty="0"/>
              <a:t>Analyses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5BB30F-37F3-4B45-BE92-C8823AA8EA98}"/>
                  </a:ext>
                </a:extLst>
              </p:cNvPr>
              <p:cNvSpPr>
                <a:spLocks noGrp="1"/>
              </p:cNvSpPr>
              <p:nvPr>
                <p:ph idx="1"/>
              </p:nvPr>
            </p:nvSpPr>
            <p:spPr/>
            <p:txBody>
              <a:bodyPr>
                <a:normAutofit/>
              </a:bodyPr>
              <a:lstStyle/>
              <a:p>
                <a:r>
                  <a:rPr lang="en-US" sz="2400" dirty="0"/>
                  <a:t>Generalized Estimating Equations (GEE) allows us to model the effect of the text sent on their behavior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𝛿</m:t>
                        </m:r>
                      </m:e>
                    </m:acc>
                    <m:r>
                      <a:rPr lang="en-US" sz="2400" i="1">
                        <a:latin typeface="Cambria Math" panose="02040503050406030204" pitchFamily="18" charset="0"/>
                      </a:rPr>
                      <m:t>(</m:t>
                    </m:r>
                    <m:r>
                      <m:rPr>
                        <m:sty m:val="p"/>
                      </m:rPr>
                      <a:rPr lang="en-US" sz="2400">
                        <a:latin typeface="Cambria Math" panose="02040503050406030204" pitchFamily="18" charset="0"/>
                      </a:rPr>
                      <m:t>Priority</m:t>
                    </m:r>
                    <m:r>
                      <a:rPr lang="en-US" sz="2400">
                        <a:latin typeface="Cambria Math" panose="02040503050406030204" pitchFamily="18" charset="0"/>
                      </a:rPr>
                      <m:t>=</m:t>
                    </m:r>
                    <m:r>
                      <m:rPr>
                        <m:sty m:val="p"/>
                      </m:rPr>
                      <a:rPr lang="en-US" sz="2400">
                        <a:latin typeface="Cambria Math" panose="02040503050406030204" pitchFamily="18" charset="0"/>
                      </a:rPr>
                      <m:t>p</m:t>
                    </m:r>
                    <m:r>
                      <a:rPr lang="en-US" sz="2400" i="1">
                        <a:latin typeface="Cambria Math" panose="02040503050406030204" pitchFamily="18" charset="0"/>
                      </a:rPr>
                      <m:t>)</m:t>
                    </m:r>
                  </m:oMath>
                </a14:m>
                <a:r>
                  <a:rPr lang="en-US" sz="2400" dirty="0"/>
                  <a:t>) when the behavior of one week is correlated with the behavior of the prior week</a:t>
                </a:r>
              </a:p>
              <a:p>
                <a:endParaRPr lang="en-US" sz="2400" dirty="0"/>
              </a:p>
              <a:p>
                <a:r>
                  <a:rPr lang="en-US" sz="2400" dirty="0"/>
                  <a:t>using PROC GENMOD in SAS allows us to estimate this relationship</a:t>
                </a:r>
              </a:p>
              <a:p>
                <a:endParaRPr lang="en-US" sz="2400" dirty="0"/>
              </a:p>
              <a:p>
                <a:r>
                  <a:rPr lang="en-US" sz="2400" dirty="0"/>
                  <a:t>Positive relationships among high priority cases suggest the text improved activity on high priority cases</a:t>
                </a:r>
              </a:p>
              <a:p>
                <a:r>
                  <a:rPr lang="en-US" sz="2400" dirty="0"/>
                  <a:t>Negative relationships among low priority cases suggest the text improved activity on low priority cases</a:t>
                </a:r>
              </a:p>
            </p:txBody>
          </p:sp>
        </mc:Choice>
        <mc:Fallback xmlns="">
          <p:sp>
            <p:nvSpPr>
              <p:cNvPr id="3" name="Content Placeholder 2">
                <a:extLst>
                  <a:ext uri="{FF2B5EF4-FFF2-40B4-BE49-F238E27FC236}">
                    <a16:creationId xmlns:a16="http://schemas.microsoft.com/office/drawing/2014/main" id="{445BB30F-37F3-4B45-BE92-C8823AA8EA98}"/>
                  </a:ext>
                </a:extLst>
              </p:cNvPr>
              <p:cNvSpPr>
                <a:spLocks noGrp="1" noRot="1" noChangeAspect="1" noMove="1" noResize="1" noEditPoints="1" noAdjustHandles="1" noChangeArrowheads="1" noChangeShapeType="1" noTextEdit="1"/>
              </p:cNvSpPr>
              <p:nvPr>
                <p:ph idx="1"/>
              </p:nvPr>
            </p:nvSpPr>
            <p:spPr>
              <a:blipFill>
                <a:blip r:embed="rId5"/>
                <a:stretch>
                  <a:fillRect l="-812" t="-1961" r="-144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E0A5925-7A62-4EDB-80CA-F9F36F7BA357}"/>
              </a:ext>
            </a:extLst>
          </p:cNvPr>
          <p:cNvSpPr>
            <a:spLocks noGrp="1"/>
          </p:cNvSpPr>
          <p:nvPr>
            <p:ph type="sldNum" sz="quarter" idx="12"/>
          </p:nvPr>
        </p:nvSpPr>
        <p:spPr/>
        <p:txBody>
          <a:bodyPr/>
          <a:lstStyle/>
          <a:p>
            <a:fld id="{FC63ECC8-719A-498E-B101-491B6A35558E}" type="slidenum">
              <a:rPr lang="en-US" smtClean="0"/>
              <a:t>12</a:t>
            </a:fld>
            <a:endParaRPr lang="en-US"/>
          </a:p>
        </p:txBody>
      </p:sp>
    </p:spTree>
    <p:extLst>
      <p:ext uri="{BB962C8B-B14F-4D97-AF65-F5344CB8AC3E}">
        <p14:creationId xmlns:p14="http://schemas.microsoft.com/office/powerpoint/2010/main" val="603272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F928-4B24-47F2-9DA0-305D8105B333}"/>
              </a:ext>
            </a:extLst>
          </p:cNvPr>
          <p:cNvSpPr>
            <a:spLocks noGrp="1"/>
          </p:cNvSpPr>
          <p:nvPr>
            <p:ph type="title"/>
          </p:nvPr>
        </p:nvSpPr>
        <p:spPr/>
        <p:txBody>
          <a:bodyPr/>
          <a:lstStyle/>
          <a:p>
            <a:r>
              <a:rPr lang="en-US" dirty="0"/>
              <a:t>2019 Results</a:t>
            </a:r>
          </a:p>
        </p:txBody>
      </p:sp>
      <p:sp>
        <p:nvSpPr>
          <p:cNvPr id="3" name="Content Placeholder 2">
            <a:extLst>
              <a:ext uri="{FF2B5EF4-FFF2-40B4-BE49-F238E27FC236}">
                <a16:creationId xmlns:a16="http://schemas.microsoft.com/office/drawing/2014/main" id="{CD360D3B-5C2E-4D99-B0C0-FE777028385F}"/>
              </a:ext>
            </a:extLst>
          </p:cNvPr>
          <p:cNvSpPr>
            <a:spLocks noGrp="1"/>
          </p:cNvSpPr>
          <p:nvPr>
            <p:ph idx="1"/>
          </p:nvPr>
        </p:nvSpPr>
        <p:spPr/>
        <p:txBody>
          <a:bodyPr/>
          <a:lstStyle/>
          <a:p>
            <a:r>
              <a:rPr lang="en-US" sz="2400" dirty="0"/>
              <a:t>Feedback significantly increased SEFA on high priority cases by 9%</a:t>
            </a:r>
            <a:br>
              <a:rPr lang="en-US" sz="2400" dirty="0"/>
            </a:br>
            <a:r>
              <a:rPr lang="en-US" sz="2400" dirty="0"/>
              <a:t>     (p-value of 0.04)</a:t>
            </a:r>
          </a:p>
          <a:p>
            <a:r>
              <a:rPr lang="en-US" sz="2400" dirty="0"/>
              <a:t>Reminder insignificantly increased SEFA on high priority cases by 4.8% </a:t>
            </a:r>
            <a:br>
              <a:rPr lang="en-US" sz="2400" dirty="0"/>
            </a:br>
            <a:r>
              <a:rPr lang="en-US" sz="2400" dirty="0"/>
              <a:t>     (p-value of 0.26)</a:t>
            </a:r>
          </a:p>
          <a:p>
            <a:r>
              <a:rPr lang="en-US" sz="2400" dirty="0"/>
              <a:t>Texting at a time between 9-12pm local time as opposed to 2-7pm local time decreased 3.4% which was insignificant </a:t>
            </a:r>
            <a:br>
              <a:rPr lang="en-US" sz="2400" dirty="0"/>
            </a:br>
            <a:r>
              <a:rPr lang="en-US" sz="2400" dirty="0"/>
              <a:t>    (p-value of 0.40)</a:t>
            </a:r>
          </a:p>
          <a:p>
            <a:r>
              <a:rPr lang="en-US" sz="2400" dirty="0"/>
              <a:t>Feedback significantly decreased SEFA on low priority cases by 20%</a:t>
            </a:r>
            <a:br>
              <a:rPr lang="en-US" sz="2400" dirty="0"/>
            </a:br>
            <a:r>
              <a:rPr lang="en-US" sz="2400" dirty="0"/>
              <a:t>    (p-value of 0.06)</a:t>
            </a:r>
          </a:p>
          <a:p>
            <a:endParaRPr lang="en-US" dirty="0"/>
          </a:p>
        </p:txBody>
      </p:sp>
      <p:sp>
        <p:nvSpPr>
          <p:cNvPr id="4" name="Slide Number Placeholder 3">
            <a:extLst>
              <a:ext uri="{FF2B5EF4-FFF2-40B4-BE49-F238E27FC236}">
                <a16:creationId xmlns:a16="http://schemas.microsoft.com/office/drawing/2014/main" id="{34EE7823-A3FF-4D12-8B8C-FA2F443CAABF}"/>
              </a:ext>
            </a:extLst>
          </p:cNvPr>
          <p:cNvSpPr>
            <a:spLocks noGrp="1"/>
          </p:cNvSpPr>
          <p:nvPr>
            <p:ph type="sldNum" sz="quarter" idx="12"/>
          </p:nvPr>
        </p:nvSpPr>
        <p:spPr/>
        <p:txBody>
          <a:bodyPr/>
          <a:lstStyle/>
          <a:p>
            <a:fld id="{FC63ECC8-719A-498E-B101-491B6A35558E}" type="slidenum">
              <a:rPr lang="en-US" smtClean="0"/>
              <a:t>13</a:t>
            </a:fld>
            <a:endParaRPr lang="en-US"/>
          </a:p>
        </p:txBody>
      </p:sp>
    </p:spTree>
    <p:extLst>
      <p:ext uri="{BB962C8B-B14F-4D97-AF65-F5344CB8AC3E}">
        <p14:creationId xmlns:p14="http://schemas.microsoft.com/office/powerpoint/2010/main" val="320098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15B2-6B80-4579-9998-6E557A116650}"/>
              </a:ext>
            </a:extLst>
          </p:cNvPr>
          <p:cNvSpPr>
            <a:spLocks noGrp="1"/>
          </p:cNvSpPr>
          <p:nvPr>
            <p:ph type="title"/>
          </p:nvPr>
        </p:nvSpPr>
        <p:spPr/>
        <p:txBody>
          <a:bodyPr/>
          <a:lstStyle/>
          <a:p>
            <a:r>
              <a:rPr lang="en-US" dirty="0"/>
              <a:t>2020 Results</a:t>
            </a:r>
          </a:p>
        </p:txBody>
      </p:sp>
      <p:sp>
        <p:nvSpPr>
          <p:cNvPr id="3" name="Content Placeholder 2">
            <a:extLst>
              <a:ext uri="{FF2B5EF4-FFF2-40B4-BE49-F238E27FC236}">
                <a16:creationId xmlns:a16="http://schemas.microsoft.com/office/drawing/2014/main" id="{8865EAD6-ACB4-4253-812D-F68AD5189779}"/>
              </a:ext>
            </a:extLst>
          </p:cNvPr>
          <p:cNvSpPr>
            <a:spLocks noGrp="1"/>
          </p:cNvSpPr>
          <p:nvPr>
            <p:ph idx="1"/>
          </p:nvPr>
        </p:nvSpPr>
        <p:spPr/>
        <p:txBody>
          <a:bodyPr>
            <a:normAutofit/>
          </a:bodyPr>
          <a:lstStyle/>
          <a:p>
            <a:r>
              <a:rPr lang="en-US" sz="2400" dirty="0"/>
              <a:t>Positive Feedback significantly increased SEFA on high priority cases by 57% </a:t>
            </a:r>
            <a:br>
              <a:rPr lang="en-US" sz="2400" dirty="0"/>
            </a:br>
            <a:r>
              <a:rPr lang="en-US" sz="2400" dirty="0"/>
              <a:t>(p-value &lt; 0.01) while constructive feedback was insignificant</a:t>
            </a:r>
          </a:p>
          <a:p>
            <a:endParaRPr lang="en-US" sz="2400" dirty="0"/>
          </a:p>
          <a:p>
            <a:r>
              <a:rPr lang="en-US" sz="2400" dirty="0"/>
              <a:t>Reminders significantly increased SEFA on high priority cases by 7.7%</a:t>
            </a:r>
            <a:br>
              <a:rPr lang="en-US" sz="2400" dirty="0"/>
            </a:br>
            <a:r>
              <a:rPr lang="en-US" sz="2400" dirty="0"/>
              <a:t>(p-value of 0.04) </a:t>
            </a:r>
            <a:br>
              <a:rPr lang="en-US" sz="2400" dirty="0"/>
            </a:br>
            <a:endParaRPr lang="en-US" sz="2400" dirty="0"/>
          </a:p>
          <a:p>
            <a:r>
              <a:rPr lang="en-US" sz="2400" dirty="0"/>
              <a:t>None of the messages significantly decreased SEFA on low priority cases</a:t>
            </a:r>
          </a:p>
        </p:txBody>
      </p:sp>
      <p:sp>
        <p:nvSpPr>
          <p:cNvPr id="4" name="Slide Number Placeholder 3">
            <a:extLst>
              <a:ext uri="{FF2B5EF4-FFF2-40B4-BE49-F238E27FC236}">
                <a16:creationId xmlns:a16="http://schemas.microsoft.com/office/drawing/2014/main" id="{A4F6D46A-CCCB-481B-BE38-4AC4DB196B34}"/>
              </a:ext>
            </a:extLst>
          </p:cNvPr>
          <p:cNvSpPr>
            <a:spLocks noGrp="1"/>
          </p:cNvSpPr>
          <p:nvPr>
            <p:ph type="sldNum" sz="quarter" idx="12"/>
          </p:nvPr>
        </p:nvSpPr>
        <p:spPr/>
        <p:txBody>
          <a:bodyPr/>
          <a:lstStyle/>
          <a:p>
            <a:fld id="{FC63ECC8-719A-498E-B101-491B6A35558E}" type="slidenum">
              <a:rPr lang="en-US" smtClean="0"/>
              <a:t>14</a:t>
            </a:fld>
            <a:endParaRPr lang="en-US"/>
          </a:p>
        </p:txBody>
      </p:sp>
    </p:spTree>
    <p:extLst>
      <p:ext uri="{BB962C8B-B14F-4D97-AF65-F5344CB8AC3E}">
        <p14:creationId xmlns:p14="http://schemas.microsoft.com/office/powerpoint/2010/main" val="105908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92EF-8DF1-442C-BC2D-3776AE407BA1}"/>
              </a:ext>
            </a:extLst>
          </p:cNvPr>
          <p:cNvSpPr>
            <a:spLocks noGrp="1"/>
          </p:cNvSpPr>
          <p:nvPr>
            <p:ph type="title"/>
          </p:nvPr>
        </p:nvSpPr>
        <p:spPr/>
        <p:txBody>
          <a:bodyPr/>
          <a:lstStyle/>
          <a:p>
            <a:r>
              <a:rPr lang="en-US" dirty="0"/>
              <a:t>2020 Results Cont’d</a:t>
            </a:r>
          </a:p>
        </p:txBody>
      </p:sp>
      <p:sp>
        <p:nvSpPr>
          <p:cNvPr id="3" name="Content Placeholder 2">
            <a:extLst>
              <a:ext uri="{FF2B5EF4-FFF2-40B4-BE49-F238E27FC236}">
                <a16:creationId xmlns:a16="http://schemas.microsoft.com/office/drawing/2014/main" id="{14209967-A2A9-4CC9-AB73-2C81459095C6}"/>
              </a:ext>
            </a:extLst>
          </p:cNvPr>
          <p:cNvSpPr>
            <a:spLocks noGrp="1"/>
          </p:cNvSpPr>
          <p:nvPr>
            <p:ph idx="1"/>
          </p:nvPr>
        </p:nvSpPr>
        <p:spPr/>
        <p:txBody>
          <a:bodyPr>
            <a:normAutofit fontScale="85000" lnSpcReduction="10000"/>
          </a:bodyPr>
          <a:lstStyle/>
          <a:p>
            <a:r>
              <a:rPr lang="en-US" b="1" dirty="0"/>
              <a:t>First Month (Reminder Test): </a:t>
            </a:r>
          </a:p>
          <a:p>
            <a:pPr lvl="1"/>
            <a:r>
              <a:rPr lang="en-US" dirty="0"/>
              <a:t>Reminders significantly increased SEFA on high priority cases by 15.7% (p-value of 0.02)</a:t>
            </a:r>
          </a:p>
          <a:p>
            <a:r>
              <a:rPr lang="en-US" b="1" dirty="0"/>
              <a:t>Second Month (Positive Feedback vs. Constructive Feedback vs. Reminder Test): </a:t>
            </a:r>
          </a:p>
          <a:p>
            <a:pPr lvl="1"/>
            <a:r>
              <a:rPr lang="en-US" dirty="0"/>
              <a:t>Positive feedback significantly increased SEFA on high priority by 54.2% (p-value &lt; 0.01) </a:t>
            </a:r>
          </a:p>
          <a:p>
            <a:pPr lvl="1"/>
            <a:r>
              <a:rPr lang="en-US" dirty="0"/>
              <a:t>Reminders marginally increased SEFA on high priority by 16.1% (p-value of 0.09)</a:t>
            </a:r>
          </a:p>
          <a:p>
            <a:r>
              <a:rPr lang="en-US" b="1" dirty="0"/>
              <a:t>Third Month (Frequency of Texts):</a:t>
            </a:r>
          </a:p>
          <a:p>
            <a:pPr lvl="1"/>
            <a:r>
              <a:rPr lang="en-US" dirty="0"/>
              <a:t>Texting every week significantly increased SEFA on high priority</a:t>
            </a:r>
          </a:p>
          <a:p>
            <a:pPr lvl="1"/>
            <a:r>
              <a:rPr lang="en-US" dirty="0"/>
              <a:t>Texting only one time did worse than not texting at all (p-value &lt; 0.01)</a:t>
            </a:r>
          </a:p>
          <a:p>
            <a:pPr lvl="1"/>
            <a:r>
              <a:rPr lang="en-US" dirty="0"/>
              <a:t>Texting every week with constructive feedback had harmful effects</a:t>
            </a:r>
          </a:p>
          <a:p>
            <a:r>
              <a:rPr lang="en-US" b="1" dirty="0"/>
              <a:t>Fourth Month (Tailoring Texts):</a:t>
            </a:r>
          </a:p>
          <a:p>
            <a:pPr lvl="1"/>
            <a:r>
              <a:rPr lang="en-US" dirty="0"/>
              <a:t>Using the first three months to choose a text message did not improve FR behavior on high priorities than no continued randomizations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299D7DB3-BC81-46A9-BBE6-2CEF7FC7273A}"/>
              </a:ext>
            </a:extLst>
          </p:cNvPr>
          <p:cNvSpPr>
            <a:spLocks noGrp="1"/>
          </p:cNvSpPr>
          <p:nvPr>
            <p:ph type="sldNum" sz="quarter" idx="12"/>
          </p:nvPr>
        </p:nvSpPr>
        <p:spPr/>
        <p:txBody>
          <a:bodyPr/>
          <a:lstStyle/>
          <a:p>
            <a:fld id="{FC63ECC8-719A-498E-B101-491B6A35558E}" type="slidenum">
              <a:rPr lang="en-US" smtClean="0"/>
              <a:t>15</a:t>
            </a:fld>
            <a:endParaRPr lang="en-US"/>
          </a:p>
        </p:txBody>
      </p:sp>
    </p:spTree>
    <p:extLst>
      <p:ext uri="{BB962C8B-B14F-4D97-AF65-F5344CB8AC3E}">
        <p14:creationId xmlns:p14="http://schemas.microsoft.com/office/powerpoint/2010/main" val="61450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E3F1-68C7-4627-96B3-8EC380635A6C}"/>
              </a:ext>
            </a:extLst>
          </p:cNvPr>
          <p:cNvSpPr>
            <a:spLocks noGrp="1"/>
          </p:cNvSpPr>
          <p:nvPr>
            <p:ph type="title"/>
          </p:nvPr>
        </p:nvSpPr>
        <p:spPr>
          <a:xfrm>
            <a:off x="838199" y="0"/>
            <a:ext cx="10515600" cy="1325563"/>
          </a:xfrm>
        </p:spPr>
        <p:txBody>
          <a:bodyPr/>
          <a:lstStyle/>
          <a:p>
            <a:r>
              <a:rPr lang="en-US" dirty="0"/>
              <a:t>2021 Strategic Plan</a:t>
            </a:r>
          </a:p>
        </p:txBody>
      </p:sp>
      <p:sp>
        <p:nvSpPr>
          <p:cNvPr id="4" name="Slide Number Placeholder 3">
            <a:extLst>
              <a:ext uri="{FF2B5EF4-FFF2-40B4-BE49-F238E27FC236}">
                <a16:creationId xmlns:a16="http://schemas.microsoft.com/office/drawing/2014/main" id="{9EAD8E08-E013-4A27-AF60-E1D3E791F9EA}"/>
              </a:ext>
            </a:extLst>
          </p:cNvPr>
          <p:cNvSpPr>
            <a:spLocks noGrp="1"/>
          </p:cNvSpPr>
          <p:nvPr>
            <p:ph type="sldNum" sz="quarter" idx="12"/>
          </p:nvPr>
        </p:nvSpPr>
        <p:spPr/>
        <p:txBody>
          <a:bodyPr/>
          <a:lstStyle/>
          <a:p>
            <a:fld id="{FC63ECC8-719A-498E-B101-491B6A35558E}" type="slidenum">
              <a:rPr lang="en-US" smtClean="0"/>
              <a:t>16</a:t>
            </a:fld>
            <a:endParaRPr lang="en-US"/>
          </a:p>
        </p:txBody>
      </p:sp>
      <p:pic>
        <p:nvPicPr>
          <p:cNvPr id="5" name="Content Placeholder 4">
            <a:extLst>
              <a:ext uri="{FF2B5EF4-FFF2-40B4-BE49-F238E27FC236}">
                <a16:creationId xmlns:a16="http://schemas.microsoft.com/office/drawing/2014/main" id="{C22CE62E-A4F8-4812-90E3-E6E00EEB4AFA}"/>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81225" y="1085850"/>
            <a:ext cx="7972425" cy="5633244"/>
          </a:xfrm>
          <a:prstGeom prst="rect">
            <a:avLst/>
          </a:prstGeom>
        </p:spPr>
      </p:pic>
    </p:spTree>
    <p:extLst>
      <p:ext uri="{BB962C8B-B14F-4D97-AF65-F5344CB8AC3E}">
        <p14:creationId xmlns:p14="http://schemas.microsoft.com/office/powerpoint/2010/main" val="2991245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28DB-7E24-40B4-A0F9-87F93ED94005}"/>
              </a:ext>
            </a:extLst>
          </p:cNvPr>
          <p:cNvSpPr>
            <a:spLocks noGrp="1"/>
          </p:cNvSpPr>
          <p:nvPr>
            <p:ph type="title"/>
          </p:nvPr>
        </p:nvSpPr>
        <p:spPr/>
        <p:txBody>
          <a:bodyPr/>
          <a:lstStyle/>
          <a:p>
            <a:r>
              <a:rPr lang="en-US" dirty="0"/>
              <a:t>2021 Results</a:t>
            </a:r>
          </a:p>
        </p:txBody>
      </p:sp>
      <p:sp>
        <p:nvSpPr>
          <p:cNvPr id="3" name="Content Placeholder 2">
            <a:extLst>
              <a:ext uri="{FF2B5EF4-FFF2-40B4-BE49-F238E27FC236}">
                <a16:creationId xmlns:a16="http://schemas.microsoft.com/office/drawing/2014/main" id="{B389185B-7EDE-4B04-BC8E-C6C6AF8F0FBE}"/>
              </a:ext>
            </a:extLst>
          </p:cNvPr>
          <p:cNvSpPr>
            <a:spLocks noGrp="1"/>
          </p:cNvSpPr>
          <p:nvPr>
            <p:ph idx="1"/>
          </p:nvPr>
        </p:nvSpPr>
        <p:spPr/>
        <p:txBody>
          <a:bodyPr>
            <a:normAutofit/>
          </a:bodyPr>
          <a:lstStyle/>
          <a:p>
            <a:r>
              <a:rPr lang="en-US" sz="2400" dirty="0"/>
              <a:t>Positive Feedback and Varying Thanks had the most positive impact on high priority cases</a:t>
            </a:r>
          </a:p>
          <a:p>
            <a:r>
              <a:rPr lang="en-US" sz="2400" dirty="0"/>
              <a:t>Constructive Feedback and Varying Days still had positive impacts, but not as much as their more positive counterparts</a:t>
            </a:r>
          </a:p>
          <a:p>
            <a:r>
              <a:rPr lang="en-US" sz="2400" dirty="0"/>
              <a:t>Not updating (Not working) had positive effects among interviewers who did not work the week before</a:t>
            </a:r>
          </a:p>
          <a:p>
            <a:r>
              <a:rPr lang="en-US" sz="2400" dirty="0"/>
              <a:t>Reminders had the most positive impact on low priority cases, while none of the others had any significant impact on low priority</a:t>
            </a:r>
          </a:p>
          <a:p>
            <a:r>
              <a:rPr lang="en-US" sz="2400" dirty="0"/>
              <a:t>The strategic plan as laid out had negative effects on SEFA</a:t>
            </a:r>
          </a:p>
        </p:txBody>
      </p:sp>
      <p:sp>
        <p:nvSpPr>
          <p:cNvPr id="4" name="Slide Number Placeholder 3">
            <a:extLst>
              <a:ext uri="{FF2B5EF4-FFF2-40B4-BE49-F238E27FC236}">
                <a16:creationId xmlns:a16="http://schemas.microsoft.com/office/drawing/2014/main" id="{64ABF7B5-D4DA-4C17-B6FB-397DAE842C8E}"/>
              </a:ext>
            </a:extLst>
          </p:cNvPr>
          <p:cNvSpPr>
            <a:spLocks noGrp="1"/>
          </p:cNvSpPr>
          <p:nvPr>
            <p:ph type="sldNum" sz="quarter" idx="12"/>
          </p:nvPr>
        </p:nvSpPr>
        <p:spPr/>
        <p:txBody>
          <a:bodyPr/>
          <a:lstStyle/>
          <a:p>
            <a:fld id="{FC63ECC8-719A-498E-B101-491B6A35558E}" type="slidenum">
              <a:rPr lang="en-US" smtClean="0"/>
              <a:t>17</a:t>
            </a:fld>
            <a:endParaRPr lang="en-US"/>
          </a:p>
        </p:txBody>
      </p:sp>
    </p:spTree>
    <p:extLst>
      <p:ext uri="{BB962C8B-B14F-4D97-AF65-F5344CB8AC3E}">
        <p14:creationId xmlns:p14="http://schemas.microsoft.com/office/powerpoint/2010/main" val="3771987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FBD1-0C9D-455B-823F-B6D9BB425960}"/>
              </a:ext>
            </a:extLst>
          </p:cNvPr>
          <p:cNvSpPr>
            <a:spLocks noGrp="1"/>
          </p:cNvSpPr>
          <p:nvPr>
            <p:ph type="title"/>
          </p:nvPr>
        </p:nvSpPr>
        <p:spPr/>
        <p:txBody>
          <a:bodyPr/>
          <a:lstStyle/>
          <a:p>
            <a:pPr algn="ctr"/>
            <a:r>
              <a:rPr lang="en-US" dirty="0"/>
              <a:t>Thank you</a:t>
            </a:r>
          </a:p>
        </p:txBody>
      </p:sp>
      <p:sp>
        <p:nvSpPr>
          <p:cNvPr id="3" name="Content Placeholder 2">
            <a:extLst>
              <a:ext uri="{FF2B5EF4-FFF2-40B4-BE49-F238E27FC236}">
                <a16:creationId xmlns:a16="http://schemas.microsoft.com/office/drawing/2014/main" id="{AF122020-BD76-4B25-895C-44C687A279FC}"/>
              </a:ext>
            </a:extLst>
          </p:cNvPr>
          <p:cNvSpPr>
            <a:spLocks noGrp="1"/>
          </p:cNvSpPr>
          <p:nvPr>
            <p:ph idx="1"/>
          </p:nvPr>
        </p:nvSpPr>
        <p:spPr/>
        <p:txBody>
          <a:bodyPr/>
          <a:lstStyle/>
          <a:p>
            <a:pPr algn="ctr"/>
            <a:r>
              <a:rPr lang="en-US" dirty="0"/>
              <a:t>Kevin.p.tolliver@census.gov</a:t>
            </a:r>
          </a:p>
        </p:txBody>
      </p:sp>
      <p:sp>
        <p:nvSpPr>
          <p:cNvPr id="4" name="Slide Number Placeholder 3">
            <a:extLst>
              <a:ext uri="{FF2B5EF4-FFF2-40B4-BE49-F238E27FC236}">
                <a16:creationId xmlns:a16="http://schemas.microsoft.com/office/drawing/2014/main" id="{399A983C-0048-4A1E-92C3-6615D4C8D4F2}"/>
              </a:ext>
            </a:extLst>
          </p:cNvPr>
          <p:cNvSpPr>
            <a:spLocks noGrp="1"/>
          </p:cNvSpPr>
          <p:nvPr>
            <p:ph type="sldNum" sz="quarter" idx="12"/>
          </p:nvPr>
        </p:nvSpPr>
        <p:spPr/>
        <p:txBody>
          <a:bodyPr/>
          <a:lstStyle/>
          <a:p>
            <a:fld id="{FC63ECC8-719A-498E-B101-491B6A35558E}" type="slidenum">
              <a:rPr lang="en-US" smtClean="0"/>
              <a:t>18</a:t>
            </a:fld>
            <a:endParaRPr lang="en-US"/>
          </a:p>
        </p:txBody>
      </p:sp>
    </p:spTree>
    <p:extLst>
      <p:ext uri="{BB962C8B-B14F-4D97-AF65-F5344CB8AC3E}">
        <p14:creationId xmlns:p14="http://schemas.microsoft.com/office/powerpoint/2010/main" val="42023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2926-90E5-4C28-989E-B923F1249A66}"/>
              </a:ext>
            </a:extLst>
          </p:cNvPr>
          <p:cNvSpPr>
            <a:spLocks noGrp="1"/>
          </p:cNvSpPr>
          <p:nvPr>
            <p:ph type="title"/>
          </p:nvPr>
        </p:nvSpPr>
        <p:spPr>
          <a:xfrm>
            <a:off x="783918" y="33083"/>
            <a:ext cx="10515600" cy="1325563"/>
          </a:xfrm>
        </p:spPr>
        <p:txBody>
          <a:bodyPr/>
          <a:lstStyle/>
          <a:p>
            <a:br>
              <a:rPr lang="en-US" dirty="0"/>
            </a:br>
            <a:r>
              <a:rPr lang="en-US" dirty="0"/>
              <a:t>About the SIPP</a:t>
            </a:r>
          </a:p>
        </p:txBody>
      </p:sp>
      <p:sp>
        <p:nvSpPr>
          <p:cNvPr id="3" name="Content Placeholder 2">
            <a:extLst>
              <a:ext uri="{FF2B5EF4-FFF2-40B4-BE49-F238E27FC236}">
                <a16:creationId xmlns:a16="http://schemas.microsoft.com/office/drawing/2014/main" id="{B179BD06-A75C-4E74-B3B7-BD2642CF9534}"/>
              </a:ext>
            </a:extLst>
          </p:cNvPr>
          <p:cNvSpPr>
            <a:spLocks noGrp="1"/>
          </p:cNvSpPr>
          <p:nvPr>
            <p:ph idx="1"/>
          </p:nvPr>
        </p:nvSpPr>
        <p:spPr>
          <a:xfrm>
            <a:off x="838200" y="1690688"/>
            <a:ext cx="10515600" cy="4486275"/>
          </a:xfrm>
        </p:spPr>
        <p:txBody>
          <a:bodyPr>
            <a:normAutofit fontScale="92500" lnSpcReduction="20000"/>
          </a:bodyPr>
          <a:lstStyle/>
          <a:p>
            <a:r>
              <a:rPr lang="en-US" sz="2600" dirty="0"/>
              <a:t>53,000 Households sampled annually</a:t>
            </a:r>
          </a:p>
          <a:p>
            <a:r>
              <a:rPr lang="en-US" sz="2600" dirty="0"/>
              <a:t>Conducted primarily by field interviewers</a:t>
            </a:r>
          </a:p>
          <a:p>
            <a:r>
              <a:rPr lang="en-US" sz="2600" dirty="0"/>
              <a:t>Longitudinal panel survey consisting of </a:t>
            </a:r>
            <a:br>
              <a:rPr lang="en-US" sz="2600" dirty="0"/>
            </a:br>
            <a:r>
              <a:rPr lang="en-US" sz="2600" dirty="0"/>
              <a:t>both new (wave 1) and returning</a:t>
            </a:r>
            <a:br>
              <a:rPr lang="en-US" sz="2600" dirty="0"/>
            </a:br>
            <a:r>
              <a:rPr lang="en-US" sz="2600" dirty="0"/>
              <a:t>(wave 2+) sample</a:t>
            </a:r>
          </a:p>
          <a:p>
            <a:r>
              <a:rPr lang="en-US" sz="2600" dirty="0"/>
              <a:t>Utilizes case prioritization methodologies </a:t>
            </a:r>
            <a:br>
              <a:rPr lang="en-US" sz="2600" dirty="0"/>
            </a:br>
            <a:r>
              <a:rPr lang="en-US" sz="2600" dirty="0"/>
              <a:t>since 2016</a:t>
            </a:r>
          </a:p>
          <a:p>
            <a:endParaRPr lang="en-US" sz="2600" dirty="0"/>
          </a:p>
          <a:p>
            <a:pPr marL="0" indent="0">
              <a:buNone/>
            </a:pPr>
            <a:r>
              <a:rPr lang="en-US" sz="2600" dirty="0"/>
              <a:t>Chief uses of the SIPP:</a:t>
            </a:r>
          </a:p>
          <a:p>
            <a:r>
              <a:rPr lang="en-US" sz="2600" dirty="0"/>
              <a:t>Allows for examination of the interaction between tax, transfer, and other government and private policies</a:t>
            </a:r>
          </a:p>
          <a:p>
            <a:r>
              <a:rPr lang="en-US" sz="2600" dirty="0"/>
              <a:t>Government policy formulators depend heavily upon SIPP for information on the distribution of income and the success of government assistance programs.</a:t>
            </a:r>
          </a:p>
          <a:p>
            <a:endParaRPr lang="en-US" dirty="0"/>
          </a:p>
        </p:txBody>
      </p:sp>
      <p:pic>
        <p:nvPicPr>
          <p:cNvPr id="4" name="Picture 2" descr="Survey of Income and Program Participation">
            <a:extLst>
              <a:ext uri="{FF2B5EF4-FFF2-40B4-BE49-F238E27FC236}">
                <a16:creationId xmlns:a16="http://schemas.microsoft.com/office/drawing/2014/main" id="{D0F10E27-0717-480A-B65E-BDAEAC9B9B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520" y="785558"/>
            <a:ext cx="4648200" cy="321573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8F4C5D5-553F-43AE-8785-0EEA2F4CA66A}"/>
              </a:ext>
            </a:extLst>
          </p:cNvPr>
          <p:cNvSpPr>
            <a:spLocks noGrp="1"/>
          </p:cNvSpPr>
          <p:nvPr>
            <p:ph type="sldNum" sz="quarter" idx="12"/>
          </p:nvPr>
        </p:nvSpPr>
        <p:spPr/>
        <p:txBody>
          <a:bodyPr/>
          <a:lstStyle/>
          <a:p>
            <a:fld id="{FC63ECC8-719A-498E-B101-491B6A35558E}" type="slidenum">
              <a:rPr lang="en-US" smtClean="0"/>
              <a:t>2</a:t>
            </a:fld>
            <a:endParaRPr lang="en-US"/>
          </a:p>
        </p:txBody>
      </p:sp>
    </p:spTree>
    <p:extLst>
      <p:ext uri="{BB962C8B-B14F-4D97-AF65-F5344CB8AC3E}">
        <p14:creationId xmlns:p14="http://schemas.microsoft.com/office/powerpoint/2010/main" val="351630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CAD6-5AEC-4090-AAB9-3E9DD1A1C561}"/>
              </a:ext>
            </a:extLst>
          </p:cNvPr>
          <p:cNvSpPr>
            <a:spLocks noGrp="1"/>
          </p:cNvSpPr>
          <p:nvPr>
            <p:ph type="title"/>
          </p:nvPr>
        </p:nvSpPr>
        <p:spPr/>
        <p:txBody>
          <a:bodyPr/>
          <a:lstStyle/>
          <a:p>
            <a:r>
              <a:rPr lang="en-US" dirty="0"/>
              <a:t>Motivation for Texting Field Interviewers</a:t>
            </a:r>
          </a:p>
        </p:txBody>
      </p:sp>
      <p:sp>
        <p:nvSpPr>
          <p:cNvPr id="3" name="Content Placeholder 2">
            <a:extLst>
              <a:ext uri="{FF2B5EF4-FFF2-40B4-BE49-F238E27FC236}">
                <a16:creationId xmlns:a16="http://schemas.microsoft.com/office/drawing/2014/main" id="{39C54C8D-2820-49AC-BFDB-B187AC6CD3F7}"/>
              </a:ext>
            </a:extLst>
          </p:cNvPr>
          <p:cNvSpPr>
            <a:spLocks noGrp="1"/>
          </p:cNvSpPr>
          <p:nvPr>
            <p:ph idx="1"/>
          </p:nvPr>
        </p:nvSpPr>
        <p:spPr/>
        <p:txBody>
          <a:bodyPr>
            <a:normAutofit fontScale="92500" lnSpcReduction="10000"/>
          </a:bodyPr>
          <a:lstStyle/>
          <a:p>
            <a:r>
              <a:rPr lang="en-US" dirty="0"/>
              <a:t>SIPP only texts field interviewers. At this time, there is no plan to text people in sample. </a:t>
            </a:r>
          </a:p>
          <a:p>
            <a:endParaRPr lang="en-US" dirty="0"/>
          </a:p>
          <a:p>
            <a:r>
              <a:rPr lang="en-US" dirty="0"/>
              <a:t>The Survey of Income and Program Participation (SIPP) uses case prioritization methodologies as part of their data collection protocols</a:t>
            </a:r>
          </a:p>
          <a:p>
            <a:pPr lvl="1"/>
            <a:r>
              <a:rPr lang="en-US" dirty="0"/>
              <a:t>Every case has either a high, medium, or low priority associated with it</a:t>
            </a:r>
          </a:p>
          <a:p>
            <a:pPr lvl="1"/>
            <a:r>
              <a:rPr lang="en-US" dirty="0"/>
              <a:t>There are specific instructions that are provided to the field interviewers that explain how high, medium, and low priority cases should be worked</a:t>
            </a:r>
          </a:p>
          <a:p>
            <a:pPr lvl="1"/>
            <a:r>
              <a:rPr lang="en-US" dirty="0"/>
              <a:t>Field interviewers work their own schedules, meaning that it is difficult to enforce or manage how interviewers work their cases</a:t>
            </a:r>
          </a:p>
          <a:p>
            <a:pPr lvl="1"/>
            <a:r>
              <a:rPr lang="en-US" dirty="0"/>
              <a:t>Furthermore, priority status change throughout data collection and if field interviewers do not transmit regularly the priority status does not update</a:t>
            </a:r>
          </a:p>
          <a:p>
            <a:endParaRPr lang="en-US" dirty="0"/>
          </a:p>
        </p:txBody>
      </p:sp>
      <p:sp>
        <p:nvSpPr>
          <p:cNvPr id="4" name="Slide Number Placeholder 3">
            <a:extLst>
              <a:ext uri="{FF2B5EF4-FFF2-40B4-BE49-F238E27FC236}">
                <a16:creationId xmlns:a16="http://schemas.microsoft.com/office/drawing/2014/main" id="{3ABA8197-A474-46E3-BC31-60FF0FFA5284}"/>
              </a:ext>
            </a:extLst>
          </p:cNvPr>
          <p:cNvSpPr>
            <a:spLocks noGrp="1"/>
          </p:cNvSpPr>
          <p:nvPr>
            <p:ph type="sldNum" sz="quarter" idx="12"/>
          </p:nvPr>
        </p:nvSpPr>
        <p:spPr/>
        <p:txBody>
          <a:bodyPr/>
          <a:lstStyle/>
          <a:p>
            <a:fld id="{FC63ECC8-719A-498E-B101-491B6A35558E}" type="slidenum">
              <a:rPr lang="en-US" smtClean="0"/>
              <a:t>3</a:t>
            </a:fld>
            <a:endParaRPr lang="en-US"/>
          </a:p>
        </p:txBody>
      </p:sp>
    </p:spTree>
    <p:extLst>
      <p:ext uri="{BB962C8B-B14F-4D97-AF65-F5344CB8AC3E}">
        <p14:creationId xmlns:p14="http://schemas.microsoft.com/office/powerpoint/2010/main" val="2298278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A2A9-835C-48F5-8781-69914C3F7302}"/>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1DD5E974-4A0C-4FCB-8FC1-70A1F5250F07}"/>
              </a:ext>
            </a:extLst>
          </p:cNvPr>
          <p:cNvSpPr>
            <a:spLocks noGrp="1"/>
          </p:cNvSpPr>
          <p:nvPr>
            <p:ph idx="1"/>
          </p:nvPr>
        </p:nvSpPr>
        <p:spPr/>
        <p:txBody>
          <a:bodyPr/>
          <a:lstStyle/>
          <a:p>
            <a:r>
              <a:rPr lang="en-US" b="1" dirty="0"/>
              <a:t>Policy: </a:t>
            </a:r>
            <a:r>
              <a:rPr lang="en-US" dirty="0"/>
              <a:t>No Title 5 or Title 13 Information can be sent via text</a:t>
            </a:r>
          </a:p>
          <a:p>
            <a:endParaRPr lang="en-US" dirty="0"/>
          </a:p>
          <a:p>
            <a:r>
              <a:rPr lang="en-US" b="1" dirty="0"/>
              <a:t>Platform: </a:t>
            </a:r>
            <a:r>
              <a:rPr lang="en-US" dirty="0"/>
              <a:t>GovDelivery - </a:t>
            </a:r>
            <a:r>
              <a:rPr lang="en-US" dirty="0" err="1"/>
              <a:t>FedRamp</a:t>
            </a:r>
            <a:r>
              <a:rPr lang="en-US" dirty="0"/>
              <a:t> compliant platform</a:t>
            </a:r>
          </a:p>
          <a:p>
            <a:pPr lvl="1"/>
            <a:r>
              <a:rPr lang="en-US" dirty="0"/>
              <a:t>Sending SMS Text messages through GovDelivery limits our content to 162 characters</a:t>
            </a:r>
          </a:p>
          <a:p>
            <a:pPr lvl="1"/>
            <a:endParaRPr lang="en-US" dirty="0"/>
          </a:p>
          <a:p>
            <a:r>
              <a:rPr lang="en-US" b="1" dirty="0"/>
              <a:t>Content: </a:t>
            </a:r>
            <a:r>
              <a:rPr lang="en-US" dirty="0"/>
              <a:t>Did not use a focus group to form content. However, did use input from Field staff and Center for Behavioral Sciences.</a:t>
            </a:r>
            <a:endParaRPr lang="en-US" b="1" dirty="0"/>
          </a:p>
          <a:p>
            <a:endParaRPr lang="en-US" b="1" dirty="0"/>
          </a:p>
          <a:p>
            <a:endParaRPr lang="en-US" b="1" dirty="0"/>
          </a:p>
        </p:txBody>
      </p:sp>
      <p:sp>
        <p:nvSpPr>
          <p:cNvPr id="4" name="Slide Number Placeholder 3">
            <a:extLst>
              <a:ext uri="{FF2B5EF4-FFF2-40B4-BE49-F238E27FC236}">
                <a16:creationId xmlns:a16="http://schemas.microsoft.com/office/drawing/2014/main" id="{5702288A-1B22-46EE-BCD1-1E871186C277}"/>
              </a:ext>
            </a:extLst>
          </p:cNvPr>
          <p:cNvSpPr>
            <a:spLocks noGrp="1"/>
          </p:cNvSpPr>
          <p:nvPr>
            <p:ph type="sldNum" sz="quarter" idx="12"/>
          </p:nvPr>
        </p:nvSpPr>
        <p:spPr/>
        <p:txBody>
          <a:bodyPr/>
          <a:lstStyle/>
          <a:p>
            <a:fld id="{FC63ECC8-719A-498E-B101-491B6A35558E}" type="slidenum">
              <a:rPr lang="en-US" smtClean="0"/>
              <a:t>4</a:t>
            </a:fld>
            <a:endParaRPr lang="en-US"/>
          </a:p>
        </p:txBody>
      </p:sp>
    </p:spTree>
    <p:extLst>
      <p:ext uri="{BB962C8B-B14F-4D97-AF65-F5344CB8AC3E}">
        <p14:creationId xmlns:p14="http://schemas.microsoft.com/office/powerpoint/2010/main" val="214572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EA44-3E10-45E2-A9BF-C54D9BE6FB26}"/>
              </a:ext>
            </a:extLst>
          </p:cNvPr>
          <p:cNvSpPr>
            <a:spLocks noGrp="1"/>
          </p:cNvSpPr>
          <p:nvPr>
            <p:ph type="title"/>
          </p:nvPr>
        </p:nvSpPr>
        <p:spPr>
          <a:xfrm>
            <a:off x="838200" y="365125"/>
            <a:ext cx="10763250" cy="1325563"/>
          </a:xfrm>
        </p:spPr>
        <p:txBody>
          <a:bodyPr/>
          <a:lstStyle/>
          <a:p>
            <a:r>
              <a:rPr lang="en-US" dirty="0"/>
              <a:t>SMS Text Messages used in 2019, 2020, &amp;2021</a:t>
            </a:r>
          </a:p>
        </p:txBody>
      </p:sp>
      <p:sp>
        <p:nvSpPr>
          <p:cNvPr id="3" name="Content Placeholder 2">
            <a:extLst>
              <a:ext uri="{FF2B5EF4-FFF2-40B4-BE49-F238E27FC236}">
                <a16:creationId xmlns:a16="http://schemas.microsoft.com/office/drawing/2014/main" id="{27A76939-2D99-480C-8C1D-39C61B3C5C86}"/>
              </a:ext>
            </a:extLst>
          </p:cNvPr>
          <p:cNvSpPr>
            <a:spLocks noGrp="1"/>
          </p:cNvSpPr>
          <p:nvPr>
            <p:ph idx="1"/>
          </p:nvPr>
        </p:nvSpPr>
        <p:spPr/>
        <p:txBody>
          <a:bodyPr>
            <a:normAutofit/>
          </a:bodyPr>
          <a:lstStyle/>
          <a:p>
            <a:r>
              <a:rPr lang="en-US" sz="2400" b="1" dirty="0"/>
              <a:t>Reminder: </a:t>
            </a:r>
            <a:r>
              <a:rPr lang="en-US" sz="2400" dirty="0"/>
              <a:t>SIPP: Your case priorities have been updated. Please transmit and work accordingly. Contact your supervisor with any concerns.</a:t>
            </a:r>
          </a:p>
          <a:p>
            <a:endParaRPr lang="en-US" sz="2400" dirty="0"/>
          </a:p>
          <a:p>
            <a:r>
              <a:rPr lang="en-US" sz="2400" b="1" dirty="0"/>
              <a:t>Positive Feedback: </a:t>
            </a:r>
            <a:r>
              <a:rPr lang="en-US" sz="2400" dirty="0"/>
              <a:t>SIPP: You worked your cases according to priorities last week.  Thanks for your hard work! Contact your supervisor with any concerns.</a:t>
            </a:r>
          </a:p>
          <a:p>
            <a:endParaRPr lang="en-US" sz="2400" dirty="0"/>
          </a:p>
          <a:p>
            <a:r>
              <a:rPr lang="en-US" sz="2400" b="1" dirty="0"/>
              <a:t>Constructive Feedback: </a:t>
            </a:r>
            <a:r>
              <a:rPr lang="en-US" sz="2400" dirty="0"/>
              <a:t>SIPP: To ensure data quality, please work your cases according to priorities. Contact your supervisor with any concerns.</a:t>
            </a:r>
          </a:p>
          <a:p>
            <a:endParaRPr lang="en-US" dirty="0"/>
          </a:p>
        </p:txBody>
      </p:sp>
      <p:sp>
        <p:nvSpPr>
          <p:cNvPr id="4" name="Slide Number Placeholder 3">
            <a:extLst>
              <a:ext uri="{FF2B5EF4-FFF2-40B4-BE49-F238E27FC236}">
                <a16:creationId xmlns:a16="http://schemas.microsoft.com/office/drawing/2014/main" id="{9564163F-7209-42E1-93B3-ADEBEAB6AAC5}"/>
              </a:ext>
            </a:extLst>
          </p:cNvPr>
          <p:cNvSpPr>
            <a:spLocks noGrp="1"/>
          </p:cNvSpPr>
          <p:nvPr>
            <p:ph type="sldNum" sz="quarter" idx="12"/>
          </p:nvPr>
        </p:nvSpPr>
        <p:spPr/>
        <p:txBody>
          <a:bodyPr/>
          <a:lstStyle/>
          <a:p>
            <a:fld id="{FC63ECC8-719A-498E-B101-491B6A35558E}" type="slidenum">
              <a:rPr lang="en-US" smtClean="0"/>
              <a:t>5</a:t>
            </a:fld>
            <a:endParaRPr lang="en-US"/>
          </a:p>
        </p:txBody>
      </p:sp>
    </p:spTree>
    <p:extLst>
      <p:ext uri="{BB962C8B-B14F-4D97-AF65-F5344CB8AC3E}">
        <p14:creationId xmlns:p14="http://schemas.microsoft.com/office/powerpoint/2010/main" val="5746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3EB0-11BF-40A8-AED3-1D043CE17BB7}"/>
              </a:ext>
            </a:extLst>
          </p:cNvPr>
          <p:cNvSpPr>
            <a:spLocks noGrp="1"/>
          </p:cNvSpPr>
          <p:nvPr>
            <p:ph type="title"/>
          </p:nvPr>
        </p:nvSpPr>
        <p:spPr/>
        <p:txBody>
          <a:bodyPr/>
          <a:lstStyle/>
          <a:p>
            <a:r>
              <a:rPr lang="en-US" dirty="0"/>
              <a:t>Additional SMS Text Messages used in 2021</a:t>
            </a:r>
          </a:p>
        </p:txBody>
      </p:sp>
      <p:sp>
        <p:nvSpPr>
          <p:cNvPr id="3" name="Content Placeholder 2">
            <a:extLst>
              <a:ext uri="{FF2B5EF4-FFF2-40B4-BE49-F238E27FC236}">
                <a16:creationId xmlns:a16="http://schemas.microsoft.com/office/drawing/2014/main" id="{5FC948DD-6A14-4303-9580-C3006BA09BD5}"/>
              </a:ext>
            </a:extLst>
          </p:cNvPr>
          <p:cNvSpPr>
            <a:spLocks noGrp="1"/>
          </p:cNvSpPr>
          <p:nvPr>
            <p:ph idx="1"/>
          </p:nvPr>
        </p:nvSpPr>
        <p:spPr/>
        <p:txBody>
          <a:bodyPr/>
          <a:lstStyle/>
          <a:p>
            <a:r>
              <a:rPr lang="en-US" sz="2400" b="1" dirty="0"/>
              <a:t>Varying Thanks: </a:t>
            </a:r>
            <a:r>
              <a:rPr lang="en-US" sz="2400" dirty="0"/>
              <a:t>SIPP: Thank you for varying your days and times of your contact attempts.</a:t>
            </a:r>
          </a:p>
          <a:p>
            <a:endParaRPr lang="en-US" sz="2400" dirty="0"/>
          </a:p>
          <a:p>
            <a:r>
              <a:rPr lang="en-US" sz="2400" b="1" dirty="0"/>
              <a:t>Varying Reminder: </a:t>
            </a:r>
            <a:r>
              <a:rPr lang="en-US" sz="2400" dirty="0"/>
              <a:t>SIPP Tip: Varying your days and times can help increase your chances of getting a successful contact.</a:t>
            </a:r>
          </a:p>
          <a:p>
            <a:endParaRPr lang="en-US" sz="2400" dirty="0"/>
          </a:p>
          <a:p>
            <a:r>
              <a:rPr lang="en-US" sz="2400" b="1" dirty="0"/>
              <a:t>Not Working: </a:t>
            </a:r>
            <a:r>
              <a:rPr lang="en-US" sz="2400" dirty="0"/>
              <a:t>SIPP: Our records indicate many of your cases are not receiving regular attempts. Please make well-planned attempts on your cases. Thank you for working SIPP!</a:t>
            </a:r>
          </a:p>
          <a:p>
            <a:endParaRPr lang="en-US" dirty="0"/>
          </a:p>
          <a:p>
            <a:endParaRPr lang="en-US" dirty="0"/>
          </a:p>
        </p:txBody>
      </p:sp>
      <p:sp>
        <p:nvSpPr>
          <p:cNvPr id="4" name="Slide Number Placeholder 3">
            <a:extLst>
              <a:ext uri="{FF2B5EF4-FFF2-40B4-BE49-F238E27FC236}">
                <a16:creationId xmlns:a16="http://schemas.microsoft.com/office/drawing/2014/main" id="{7AB11EA7-DF7D-46B5-AAB8-A3A59EF4CB8D}"/>
              </a:ext>
            </a:extLst>
          </p:cNvPr>
          <p:cNvSpPr>
            <a:spLocks noGrp="1"/>
          </p:cNvSpPr>
          <p:nvPr>
            <p:ph type="sldNum" sz="quarter" idx="12"/>
          </p:nvPr>
        </p:nvSpPr>
        <p:spPr/>
        <p:txBody>
          <a:bodyPr/>
          <a:lstStyle/>
          <a:p>
            <a:fld id="{FC63ECC8-719A-498E-B101-491B6A35558E}" type="slidenum">
              <a:rPr lang="en-US" smtClean="0"/>
              <a:t>6</a:t>
            </a:fld>
            <a:endParaRPr lang="en-US"/>
          </a:p>
        </p:txBody>
      </p:sp>
    </p:spTree>
    <p:extLst>
      <p:ext uri="{BB962C8B-B14F-4D97-AF65-F5344CB8AC3E}">
        <p14:creationId xmlns:p14="http://schemas.microsoft.com/office/powerpoint/2010/main" val="38439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6FED-8398-4B13-8BAF-179E003CD65B}"/>
              </a:ext>
            </a:extLst>
          </p:cNvPr>
          <p:cNvSpPr>
            <a:spLocks noGrp="1"/>
          </p:cNvSpPr>
          <p:nvPr>
            <p:ph type="title"/>
          </p:nvPr>
        </p:nvSpPr>
        <p:spPr/>
        <p:txBody>
          <a:bodyPr/>
          <a:lstStyle/>
          <a:p>
            <a:r>
              <a:rPr lang="en-US" dirty="0"/>
              <a:t>Experiments Conducted</a:t>
            </a:r>
          </a:p>
        </p:txBody>
      </p:sp>
      <p:sp>
        <p:nvSpPr>
          <p:cNvPr id="3" name="Content Placeholder 2">
            <a:extLst>
              <a:ext uri="{FF2B5EF4-FFF2-40B4-BE49-F238E27FC236}">
                <a16:creationId xmlns:a16="http://schemas.microsoft.com/office/drawing/2014/main" id="{1F3A7F1E-6B1D-45B5-8212-18EEDFF147B6}"/>
              </a:ext>
            </a:extLst>
          </p:cNvPr>
          <p:cNvSpPr>
            <a:spLocks noGrp="1"/>
          </p:cNvSpPr>
          <p:nvPr>
            <p:ph idx="1"/>
          </p:nvPr>
        </p:nvSpPr>
        <p:spPr>
          <a:xfrm>
            <a:off x="838200" y="1422400"/>
            <a:ext cx="10515600" cy="4356100"/>
          </a:xfrm>
        </p:spPr>
        <p:txBody>
          <a:bodyPr>
            <a:normAutofit fontScale="77500" lnSpcReduction="20000"/>
          </a:bodyPr>
          <a:lstStyle/>
          <a:p>
            <a:pPr marL="0" indent="0">
              <a:buNone/>
            </a:pPr>
            <a:r>
              <a:rPr lang="en-US" sz="3100" b="1" dirty="0"/>
              <a:t>2019 Text Message Experiment:</a:t>
            </a:r>
          </a:p>
          <a:p>
            <a:r>
              <a:rPr lang="en-US" sz="2600" dirty="0"/>
              <a:t>Sequentially randomized content (Feedback vs. Reminder vs. No Text) </a:t>
            </a:r>
            <a:br>
              <a:rPr lang="en-US" sz="2600" dirty="0"/>
            </a:br>
            <a:r>
              <a:rPr lang="en-US" sz="2600" dirty="0"/>
              <a:t>and timing (morning vs. afternoon) of text messages 13 times over a 19- week data collection</a:t>
            </a:r>
            <a:br>
              <a:rPr lang="en-US" dirty="0"/>
            </a:br>
            <a:endParaRPr lang="en-US" dirty="0"/>
          </a:p>
          <a:p>
            <a:pPr marL="0" indent="0">
              <a:buNone/>
            </a:pPr>
            <a:r>
              <a:rPr lang="en-US" sz="3100" b="1" dirty="0"/>
              <a:t>2020 Text Message Experiments:</a:t>
            </a:r>
          </a:p>
          <a:p>
            <a:r>
              <a:rPr lang="en-US" sz="2600" dirty="0"/>
              <a:t>1</a:t>
            </a:r>
            <a:r>
              <a:rPr lang="en-US" sz="2600" baseline="30000" dirty="0"/>
              <a:t>st</a:t>
            </a:r>
            <a:r>
              <a:rPr lang="en-US" sz="2600" dirty="0"/>
              <a:t> Month: Reminder vs. No Text</a:t>
            </a:r>
          </a:p>
          <a:p>
            <a:r>
              <a:rPr lang="en-US" sz="2600" dirty="0"/>
              <a:t>2</a:t>
            </a:r>
            <a:r>
              <a:rPr lang="en-US" sz="2600" baseline="30000" dirty="0"/>
              <a:t>nd</a:t>
            </a:r>
            <a:r>
              <a:rPr lang="en-US" sz="2600" dirty="0"/>
              <a:t> Month: Reminder vs. Positive Feedback vs. Constructive Feedback vs. No Text</a:t>
            </a:r>
          </a:p>
          <a:p>
            <a:r>
              <a:rPr lang="en-US" sz="2600" dirty="0"/>
              <a:t>3</a:t>
            </a:r>
            <a:r>
              <a:rPr lang="en-US" sz="2600" baseline="30000" dirty="0"/>
              <a:t>rd</a:t>
            </a:r>
            <a:r>
              <a:rPr lang="en-US" sz="2600" dirty="0"/>
              <a:t> Month: 0 vs. 1 vs. 2 vs. 3 text messages </a:t>
            </a:r>
          </a:p>
          <a:p>
            <a:r>
              <a:rPr lang="en-US" sz="2600" dirty="0"/>
              <a:t>4</a:t>
            </a:r>
            <a:r>
              <a:rPr lang="en-US" sz="2600" baseline="30000" dirty="0"/>
              <a:t>th</a:t>
            </a:r>
            <a:r>
              <a:rPr lang="en-US" sz="2600" dirty="0"/>
              <a:t> Month: Random message vs. Tailored approach</a:t>
            </a:r>
            <a:br>
              <a:rPr lang="en-US" sz="2600" dirty="0"/>
            </a:br>
            <a:endParaRPr lang="en-US" sz="2600" dirty="0"/>
          </a:p>
          <a:p>
            <a:pPr marL="0" indent="0">
              <a:buNone/>
            </a:pPr>
            <a:r>
              <a:rPr lang="en-US" b="1" dirty="0"/>
              <a:t>2021 Text Message Experiment:</a:t>
            </a:r>
          </a:p>
          <a:p>
            <a:r>
              <a:rPr lang="en-US" sz="2600" dirty="0"/>
              <a:t>Strategic Plan vs. Random</a:t>
            </a:r>
          </a:p>
          <a:p>
            <a:r>
              <a:rPr lang="en-US" sz="2600" dirty="0"/>
              <a:t>Effectiveness of three new contents</a:t>
            </a:r>
          </a:p>
          <a:p>
            <a:endParaRPr lang="en-US" dirty="0"/>
          </a:p>
        </p:txBody>
      </p:sp>
      <p:sp>
        <p:nvSpPr>
          <p:cNvPr id="4" name="Slide Number Placeholder 3">
            <a:extLst>
              <a:ext uri="{FF2B5EF4-FFF2-40B4-BE49-F238E27FC236}">
                <a16:creationId xmlns:a16="http://schemas.microsoft.com/office/drawing/2014/main" id="{73DCC0D4-A67B-4549-B954-D846B379FB47}"/>
              </a:ext>
            </a:extLst>
          </p:cNvPr>
          <p:cNvSpPr>
            <a:spLocks noGrp="1"/>
          </p:cNvSpPr>
          <p:nvPr>
            <p:ph type="sldNum" sz="quarter" idx="12"/>
          </p:nvPr>
        </p:nvSpPr>
        <p:spPr/>
        <p:txBody>
          <a:bodyPr/>
          <a:lstStyle/>
          <a:p>
            <a:fld id="{FC63ECC8-719A-498E-B101-491B6A35558E}" type="slidenum">
              <a:rPr lang="en-US" smtClean="0"/>
              <a:t>7</a:t>
            </a:fld>
            <a:endParaRPr lang="en-US"/>
          </a:p>
        </p:txBody>
      </p:sp>
    </p:spTree>
    <p:extLst>
      <p:ext uri="{BB962C8B-B14F-4D97-AF65-F5344CB8AC3E}">
        <p14:creationId xmlns:p14="http://schemas.microsoft.com/office/powerpoint/2010/main" val="262464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974F-E797-4861-B867-52A3A2B03F7D}"/>
              </a:ext>
            </a:extLst>
          </p:cNvPr>
          <p:cNvSpPr>
            <a:spLocks noGrp="1"/>
          </p:cNvSpPr>
          <p:nvPr>
            <p:ph type="title"/>
          </p:nvPr>
        </p:nvSpPr>
        <p:spPr/>
        <p:txBody>
          <a:bodyPr>
            <a:normAutofit/>
          </a:bodyPr>
          <a:lstStyle/>
          <a:p>
            <a:r>
              <a:rPr lang="en-US" dirty="0"/>
              <a:t>Evaluation:  Scaled of Evenness of Finding Attempts (SEFA) Assesses Contact Effort</a:t>
            </a:r>
          </a:p>
        </p:txBody>
      </p:sp>
      <p:sp>
        <p:nvSpPr>
          <p:cNvPr id="3" name="Content Placeholder 2">
            <a:extLst>
              <a:ext uri="{FF2B5EF4-FFF2-40B4-BE49-F238E27FC236}">
                <a16:creationId xmlns:a16="http://schemas.microsoft.com/office/drawing/2014/main" id="{630E2849-D46F-46D0-BE07-54AE3D914A8B}"/>
              </a:ext>
            </a:extLst>
          </p:cNvPr>
          <p:cNvSpPr>
            <a:spLocks noGrp="1"/>
          </p:cNvSpPr>
          <p:nvPr>
            <p:ph idx="1"/>
          </p:nvPr>
        </p:nvSpPr>
        <p:spPr>
          <a:xfrm>
            <a:off x="838200" y="2181225"/>
            <a:ext cx="10515600" cy="3995738"/>
          </a:xfrm>
        </p:spPr>
        <p:txBody>
          <a:bodyPr>
            <a:normAutofit/>
          </a:bodyPr>
          <a:lstStyle/>
          <a:p>
            <a:r>
              <a:rPr lang="en-US" sz="2400" dirty="0"/>
              <a:t>SEFA is our measure of contact efforts assessed during a period of time </a:t>
            </a:r>
            <a:r>
              <a:rPr lang="en-US" sz="2400" i="1" dirty="0"/>
              <a:t>t</a:t>
            </a:r>
            <a:r>
              <a:rPr lang="en-US" sz="2400" dirty="0"/>
              <a:t>.</a:t>
            </a:r>
          </a:p>
          <a:p>
            <a:endParaRPr lang="en-US" sz="2400" dirty="0"/>
          </a:p>
          <a:p>
            <a:r>
              <a:rPr lang="en-US" sz="2400" dirty="0"/>
              <a:t>Borrowed concept  of diversity indices from ecology and economics</a:t>
            </a:r>
          </a:p>
          <a:p>
            <a:endParaRPr lang="en-US" sz="2400" dirty="0"/>
          </a:p>
          <a:p>
            <a:r>
              <a:rPr lang="en-US" sz="2400" dirty="0"/>
              <a:t>Coombs and Walsh (2014) adapted this idea for survey research methods when analyzing contact attempts</a:t>
            </a:r>
          </a:p>
          <a:p>
            <a:endParaRPr lang="en-US" sz="2400" dirty="0"/>
          </a:p>
          <a:p>
            <a:endParaRPr lang="en-US" sz="2400" dirty="0"/>
          </a:p>
          <a:p>
            <a:endParaRPr lang="en-US" dirty="0"/>
          </a:p>
        </p:txBody>
      </p:sp>
      <p:sp>
        <p:nvSpPr>
          <p:cNvPr id="4" name="Slide Number Placeholder 3">
            <a:extLst>
              <a:ext uri="{FF2B5EF4-FFF2-40B4-BE49-F238E27FC236}">
                <a16:creationId xmlns:a16="http://schemas.microsoft.com/office/drawing/2014/main" id="{9B710F52-6B5D-4B2D-8B36-C7F0001047A3}"/>
              </a:ext>
            </a:extLst>
          </p:cNvPr>
          <p:cNvSpPr>
            <a:spLocks noGrp="1"/>
          </p:cNvSpPr>
          <p:nvPr>
            <p:ph type="sldNum" sz="quarter" idx="12"/>
          </p:nvPr>
        </p:nvSpPr>
        <p:spPr/>
        <p:txBody>
          <a:bodyPr/>
          <a:lstStyle/>
          <a:p>
            <a:fld id="{FC63ECC8-719A-498E-B101-491B6A35558E}" type="slidenum">
              <a:rPr lang="en-US" smtClean="0"/>
              <a:t>8</a:t>
            </a:fld>
            <a:endParaRPr lang="en-US"/>
          </a:p>
        </p:txBody>
      </p:sp>
    </p:spTree>
    <p:extLst>
      <p:ext uri="{BB962C8B-B14F-4D97-AF65-F5344CB8AC3E}">
        <p14:creationId xmlns:p14="http://schemas.microsoft.com/office/powerpoint/2010/main" val="4022192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B0A5-E471-4E7A-86DE-5EDE6F564999}"/>
              </a:ext>
            </a:extLst>
          </p:cNvPr>
          <p:cNvSpPr>
            <a:spLocks noGrp="1"/>
          </p:cNvSpPr>
          <p:nvPr>
            <p:ph type="title"/>
          </p:nvPr>
        </p:nvSpPr>
        <p:spPr/>
        <p:txBody>
          <a:bodyPr/>
          <a:lstStyle/>
          <a:p>
            <a:r>
              <a:rPr lang="en-US" dirty="0"/>
              <a:t>Scaled Evenness of Finding Attempts (SEFA)</a:t>
            </a:r>
          </a:p>
        </p:txBody>
      </p:sp>
      <p:sp>
        <p:nvSpPr>
          <p:cNvPr id="3" name="Content Placeholder 2">
            <a:extLst>
              <a:ext uri="{FF2B5EF4-FFF2-40B4-BE49-F238E27FC236}">
                <a16:creationId xmlns:a16="http://schemas.microsoft.com/office/drawing/2014/main" id="{A81AFA57-BA13-4C2B-9E53-D46B0ABF23AE}"/>
              </a:ext>
            </a:extLst>
          </p:cNvPr>
          <p:cNvSpPr>
            <a:spLocks noGrp="1"/>
          </p:cNvSpPr>
          <p:nvPr>
            <p:ph idx="1"/>
          </p:nvPr>
        </p:nvSpPr>
        <p:spPr/>
        <p:txBody>
          <a:bodyPr/>
          <a:lstStyle/>
          <a:p>
            <a:r>
              <a:rPr lang="en-US" sz="2400" dirty="0"/>
              <a:t>Computation</a:t>
            </a:r>
          </a:p>
          <a:p>
            <a:pPr marL="0" indent="0">
              <a:buNone/>
            </a:pPr>
            <a:endParaRPr lang="en-US" sz="2400" dirty="0"/>
          </a:p>
          <a:p>
            <a:pPr marL="0" indent="0">
              <a:buNone/>
            </a:pPr>
            <a:endParaRPr lang="en-US" sz="2400" dirty="0"/>
          </a:p>
          <a:p>
            <a:r>
              <a:rPr lang="en-US" sz="2400" dirty="0"/>
              <a:t>Windows</a:t>
            </a:r>
          </a:p>
          <a:p>
            <a:pPr marL="457200" lvl="1" indent="0">
              <a:buNone/>
            </a:pPr>
            <a:endParaRPr lang="en-US" dirty="0"/>
          </a:p>
          <a:p>
            <a:endParaRPr lang="en-US" sz="2400" dirty="0"/>
          </a:p>
          <a:p>
            <a:endParaRPr lang="en-US" sz="2400" dirty="0"/>
          </a:p>
          <a:p>
            <a:endParaRPr lang="en-US" dirty="0"/>
          </a:p>
        </p:txBody>
      </p:sp>
      <p:sp>
        <p:nvSpPr>
          <p:cNvPr id="4" name="Slide Number Placeholder 3">
            <a:extLst>
              <a:ext uri="{FF2B5EF4-FFF2-40B4-BE49-F238E27FC236}">
                <a16:creationId xmlns:a16="http://schemas.microsoft.com/office/drawing/2014/main" id="{3FA99EB0-35E0-400E-B99D-15E006597363}"/>
              </a:ext>
            </a:extLst>
          </p:cNvPr>
          <p:cNvSpPr>
            <a:spLocks noGrp="1"/>
          </p:cNvSpPr>
          <p:nvPr>
            <p:ph type="sldNum" sz="quarter" idx="12"/>
          </p:nvPr>
        </p:nvSpPr>
        <p:spPr/>
        <p:txBody>
          <a:bodyPr/>
          <a:lstStyle/>
          <a:p>
            <a:fld id="{FC63ECC8-719A-498E-B101-491B6A35558E}" type="slidenum">
              <a:rPr lang="en-US" smtClean="0"/>
              <a:t>9</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C1D72DD-E384-4148-A3B9-FDA0D6A215CB}"/>
                  </a:ext>
                </a:extLst>
              </p:cNvPr>
              <p:cNvSpPr txBox="1"/>
              <p:nvPr/>
            </p:nvSpPr>
            <p:spPr>
              <a:xfrm>
                <a:off x="1876424" y="2314575"/>
                <a:ext cx="9612807" cy="9189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𝐸𝐹𝐴</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8</m:t>
                          </m:r>
                        </m:den>
                      </m:f>
                      <m:r>
                        <a:rPr lang="en-US" sz="2800" b="0" i="1" smtClean="0">
                          <a:latin typeface="Cambria Math" panose="02040503050406030204" pitchFamily="18" charset="0"/>
                          <a:ea typeface="Cambria Math" panose="02040503050406030204" pitchFamily="18" charset="0"/>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nary>
                            <m:naryPr>
                              <m:chr m:val="∑"/>
                              <m:limLoc m:val="subSup"/>
                              <m:ctrlPr>
                                <a:rPr lang="en-US" sz="2800" i="1" smtClean="0">
                                  <a:latin typeface="Cambria Math" panose="02040503050406030204" pitchFamily="18" charset="0"/>
                                </a:rPr>
                              </m:ctrlPr>
                            </m:naryPr>
                            <m:sub>
                              <m:r>
                                <m:rPr>
                                  <m:brk m:alnAt="25"/>
                                </m:rPr>
                                <a:rPr lang="en-US" sz="2800" b="0" i="1" smtClean="0">
                                  <a:latin typeface="Cambria Math" panose="02040503050406030204" pitchFamily="18" charset="0"/>
                                </a:rPr>
                                <m:t>𝑤</m:t>
                              </m:r>
                              <m:r>
                                <a:rPr lang="en-US" sz="2800" b="0" i="1" smtClean="0">
                                  <a:latin typeface="Cambria Math" panose="02040503050406030204" pitchFamily="18" charset="0"/>
                                </a:rPr>
                                <m:t>=1</m:t>
                              </m:r>
                            </m:sub>
                            <m:sup>
                              <m:r>
                                <a:rPr lang="en-US" sz="2800" b="0" i="1" smtClean="0">
                                  <a:latin typeface="Cambria Math" panose="02040503050406030204" pitchFamily="18" charset="0"/>
                                </a:rPr>
                                <m:t>8</m:t>
                              </m:r>
                            </m:sup>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m:t>
                                  </m:r>
                                  <m:r>
                                    <a:rPr lang="en-US" sz="2800" b="0" i="1" smtClean="0">
                                      <a:latin typeface="Cambria Math" panose="02040503050406030204" pitchFamily="18" charset="0"/>
                                    </a:rPr>
                                    <m:t>𝑝𝑟𝑜𝑝𝑜𝑟𝑡𝑖𝑜𝑛</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𝑎𝑡𝑡𝑒𝑚𝑝𝑡𝑠</m:t>
                                  </m:r>
                                  <m:r>
                                    <a:rPr lang="en-US" sz="2800" b="0" i="1" smtClean="0">
                                      <a:latin typeface="Cambria Math" panose="02040503050406030204" pitchFamily="18" charset="0"/>
                                    </a:rPr>
                                    <m:t> </m:t>
                                  </m:r>
                                  <m:r>
                                    <a:rPr lang="en-US" sz="2800" b="0" i="1" smtClean="0">
                                      <a:latin typeface="Cambria Math" panose="02040503050406030204" pitchFamily="18" charset="0"/>
                                    </a:rPr>
                                    <m:t>𝑖𝑛</m:t>
                                  </m:r>
                                  <m:r>
                                    <a:rPr lang="en-US" sz="2800" b="0" i="1" smtClean="0">
                                      <a:latin typeface="Cambria Math" panose="02040503050406030204" pitchFamily="18" charset="0"/>
                                    </a:rPr>
                                    <m:t> </m:t>
                                  </m:r>
                                  <m:r>
                                    <a:rPr lang="en-US" sz="2800" b="0" i="1" smtClean="0">
                                      <a:latin typeface="Cambria Math" panose="02040503050406030204" pitchFamily="18" charset="0"/>
                                    </a:rPr>
                                    <m:t>𝑤𝑖𝑛𝑑𝑜𝑤</m:t>
                                  </m:r>
                                  <m:r>
                                    <a:rPr lang="en-US" sz="2800" b="0" i="1" smtClean="0">
                                      <a:latin typeface="Cambria Math" panose="02040503050406030204" pitchFamily="18" charset="0"/>
                                    </a:rPr>
                                    <m:t> </m:t>
                                  </m:r>
                                  <m:r>
                                    <a:rPr lang="en-US" sz="2800" b="0" i="1" smtClean="0">
                                      <a:latin typeface="Cambria Math" panose="02040503050406030204" pitchFamily="18" charset="0"/>
                                    </a:rPr>
                                    <m:t>𝑤</m:t>
                                  </m:r>
                                  <m:r>
                                    <a:rPr lang="en-US" sz="2800" b="0" i="1" smtClean="0">
                                      <a:latin typeface="Cambria Math" panose="02040503050406030204" pitchFamily="18" charset="0"/>
                                    </a:rPr>
                                    <m:t>)</m:t>
                                  </m:r>
                                </m:e>
                                <m:sup>
                                  <m:r>
                                    <a:rPr lang="en-US" sz="2800" b="0" i="1" smtClean="0">
                                      <a:latin typeface="Cambria Math" panose="02040503050406030204" pitchFamily="18" charset="0"/>
                                    </a:rPr>
                                    <m:t>2</m:t>
                                  </m:r>
                                </m:sup>
                              </m:sSup>
                            </m:e>
                          </m:nary>
                        </m:den>
                      </m:f>
                    </m:oMath>
                  </m:oMathPara>
                </a14:m>
                <a:endParaRPr lang="en-US" sz="2800" dirty="0"/>
              </a:p>
            </p:txBody>
          </p:sp>
        </mc:Choice>
        <mc:Fallback>
          <p:sp>
            <p:nvSpPr>
              <p:cNvPr id="5" name="TextBox 4">
                <a:extLst>
                  <a:ext uri="{FF2B5EF4-FFF2-40B4-BE49-F238E27FC236}">
                    <a16:creationId xmlns:a16="http://schemas.microsoft.com/office/drawing/2014/main" id="{BC1D72DD-E384-4148-A3B9-FDA0D6A215CB}"/>
                  </a:ext>
                </a:extLst>
              </p:cNvPr>
              <p:cNvSpPr txBox="1">
                <a:spLocks noRot="1" noChangeAspect="1" noMove="1" noResize="1" noEditPoints="1" noAdjustHandles="1" noChangeArrowheads="1" noChangeShapeType="1" noTextEdit="1"/>
              </p:cNvSpPr>
              <p:nvPr/>
            </p:nvSpPr>
            <p:spPr>
              <a:xfrm>
                <a:off x="1876424" y="2314575"/>
                <a:ext cx="9612807" cy="918906"/>
              </a:xfrm>
              <a:prstGeom prst="rect">
                <a:avLst/>
              </a:prstGeom>
              <a:blipFill>
                <a:blip r:embed="rId2"/>
                <a:stretch>
                  <a:fillRect/>
                </a:stretch>
              </a:blipFill>
            </p:spPr>
            <p:txBody>
              <a:bodyPr/>
              <a:lstStyle/>
              <a:p>
                <a:r>
                  <a:rPr lang="en-US">
                    <a:noFill/>
                  </a:rPr>
                  <a:t> </a:t>
                </a:r>
              </a:p>
            </p:txBody>
          </p:sp>
        </mc:Fallback>
      </mc:AlternateContent>
      <p:graphicFrame>
        <p:nvGraphicFramePr>
          <p:cNvPr id="8" name="Table 7">
            <a:extLst>
              <a:ext uri="{FF2B5EF4-FFF2-40B4-BE49-F238E27FC236}">
                <a16:creationId xmlns:a16="http://schemas.microsoft.com/office/drawing/2014/main" id="{88ECCA78-F957-48D6-918F-047DA0AA8623}"/>
              </a:ext>
            </a:extLst>
          </p:cNvPr>
          <p:cNvGraphicFramePr>
            <a:graphicFrameLocks noGrp="1"/>
          </p:cNvGraphicFramePr>
          <p:nvPr>
            <p:extLst>
              <p:ext uri="{D42A27DB-BD31-4B8C-83A1-F6EECF244321}">
                <p14:modId xmlns:p14="http://schemas.microsoft.com/office/powerpoint/2010/main" val="1410103893"/>
              </p:ext>
            </p:extLst>
          </p:nvPr>
        </p:nvGraphicFramePr>
        <p:xfrm>
          <a:off x="2323552" y="3857368"/>
          <a:ext cx="8128000" cy="148336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521659277"/>
                    </a:ext>
                  </a:extLst>
                </a:gridCol>
                <a:gridCol w="4064000">
                  <a:extLst>
                    <a:ext uri="{9D8B030D-6E8A-4147-A177-3AD203B41FA5}">
                      <a16:colId xmlns:a16="http://schemas.microsoft.com/office/drawing/2014/main" val="1539007839"/>
                    </a:ext>
                  </a:extLst>
                </a:gridCol>
              </a:tblGrid>
              <a:tr h="370840">
                <a:tc>
                  <a:txBody>
                    <a:bodyPr/>
                    <a:lstStyle/>
                    <a:p>
                      <a:pPr marL="285750" indent="-285750">
                        <a:buFont typeface="Arial" panose="020B0604020202020204" pitchFamily="34" charset="0"/>
                        <a:buChar char="•"/>
                      </a:pPr>
                      <a:r>
                        <a:rPr lang="en-US" dirty="0"/>
                        <a:t>Weekend</a:t>
                      </a:r>
                      <a:r>
                        <a:rPr lang="en-US" baseline="0" dirty="0"/>
                        <a:t> 8am-12pm</a:t>
                      </a:r>
                      <a:endParaRPr lang="en-US" dirty="0"/>
                    </a:p>
                  </a:txBody>
                  <a:tcPr/>
                </a:tc>
                <a:tc>
                  <a:txBody>
                    <a:bodyPr/>
                    <a:lstStyle/>
                    <a:p>
                      <a:pPr marL="285750" indent="-285750">
                        <a:buFont typeface="Arial" panose="020B0604020202020204" pitchFamily="34" charset="0"/>
                        <a:buChar char="•"/>
                      </a:pPr>
                      <a:r>
                        <a:rPr lang="en-US" dirty="0"/>
                        <a:t>Weekday 8am-12pm</a:t>
                      </a:r>
                    </a:p>
                  </a:txBody>
                  <a:tcPr/>
                </a:tc>
                <a:extLst>
                  <a:ext uri="{0D108BD9-81ED-4DB2-BD59-A6C34878D82A}">
                    <a16:rowId xmlns:a16="http://schemas.microsoft.com/office/drawing/2014/main" val="856034627"/>
                  </a:ext>
                </a:extLst>
              </a:tr>
              <a:tr h="370840">
                <a:tc>
                  <a:txBody>
                    <a:bodyPr/>
                    <a:lstStyle/>
                    <a:p>
                      <a:pPr marL="285750" indent="-285750">
                        <a:buFont typeface="Arial" panose="020B0604020202020204" pitchFamily="34" charset="0"/>
                        <a:buChar char="•"/>
                      </a:pPr>
                      <a:r>
                        <a:rPr lang="en-US" dirty="0"/>
                        <a:t>Weekend 12pm-3pm</a:t>
                      </a:r>
                    </a:p>
                  </a:txBody>
                  <a:tcPr/>
                </a:tc>
                <a:tc>
                  <a:txBody>
                    <a:bodyPr/>
                    <a:lstStyle/>
                    <a:p>
                      <a:pPr marL="285750" indent="-285750">
                        <a:buFont typeface="Arial" panose="020B0604020202020204" pitchFamily="34" charset="0"/>
                        <a:buChar char="•"/>
                      </a:pPr>
                      <a:r>
                        <a:rPr lang="en-US" dirty="0"/>
                        <a:t>Weekday 12pm-3pm</a:t>
                      </a:r>
                    </a:p>
                  </a:txBody>
                  <a:tcPr/>
                </a:tc>
                <a:extLst>
                  <a:ext uri="{0D108BD9-81ED-4DB2-BD59-A6C34878D82A}">
                    <a16:rowId xmlns:a16="http://schemas.microsoft.com/office/drawing/2014/main" val="2669353060"/>
                  </a:ext>
                </a:extLst>
              </a:tr>
              <a:tr h="370840">
                <a:tc>
                  <a:txBody>
                    <a:bodyPr/>
                    <a:lstStyle/>
                    <a:p>
                      <a:pPr marL="285750" indent="-285750">
                        <a:buFont typeface="Arial" panose="020B0604020202020204" pitchFamily="34" charset="0"/>
                        <a:buChar char="•"/>
                      </a:pPr>
                      <a:r>
                        <a:rPr lang="en-US" dirty="0"/>
                        <a:t>Weekend 3pm-6pm</a:t>
                      </a:r>
                    </a:p>
                  </a:txBody>
                  <a:tcPr/>
                </a:tc>
                <a:tc>
                  <a:txBody>
                    <a:bodyPr/>
                    <a:lstStyle/>
                    <a:p>
                      <a:pPr marL="285750" indent="-285750">
                        <a:buFont typeface="Arial" panose="020B0604020202020204" pitchFamily="34" charset="0"/>
                        <a:buChar char="•"/>
                      </a:pPr>
                      <a:r>
                        <a:rPr lang="en-US" dirty="0"/>
                        <a:t>Weekday 3pm-6pm</a:t>
                      </a:r>
                    </a:p>
                  </a:txBody>
                  <a:tcPr/>
                </a:tc>
                <a:extLst>
                  <a:ext uri="{0D108BD9-81ED-4DB2-BD59-A6C34878D82A}">
                    <a16:rowId xmlns:a16="http://schemas.microsoft.com/office/drawing/2014/main" val="1811205127"/>
                  </a:ext>
                </a:extLst>
              </a:tr>
              <a:tr h="370840">
                <a:tc>
                  <a:txBody>
                    <a:bodyPr/>
                    <a:lstStyle/>
                    <a:p>
                      <a:pPr marL="285750" indent="-285750">
                        <a:buFont typeface="Arial" panose="020B0604020202020204" pitchFamily="34" charset="0"/>
                        <a:buChar char="•"/>
                      </a:pPr>
                      <a:r>
                        <a:rPr lang="en-US" dirty="0"/>
                        <a:t>Weekend 6pm-11pm</a:t>
                      </a:r>
                    </a:p>
                  </a:txBody>
                  <a:tcPr/>
                </a:tc>
                <a:tc>
                  <a:txBody>
                    <a:bodyPr/>
                    <a:lstStyle/>
                    <a:p>
                      <a:pPr marL="285750" indent="-285750">
                        <a:buFont typeface="Arial" panose="020B0604020202020204" pitchFamily="34" charset="0"/>
                        <a:buChar char="•"/>
                      </a:pPr>
                      <a:r>
                        <a:rPr lang="en-US" dirty="0"/>
                        <a:t>Weekday 6pm-11pm</a:t>
                      </a:r>
                    </a:p>
                  </a:txBody>
                  <a:tcPr/>
                </a:tc>
                <a:extLst>
                  <a:ext uri="{0D108BD9-81ED-4DB2-BD59-A6C34878D82A}">
                    <a16:rowId xmlns:a16="http://schemas.microsoft.com/office/drawing/2014/main" val="2991674793"/>
                  </a:ext>
                </a:extLst>
              </a:tr>
            </a:tbl>
          </a:graphicData>
        </a:graphic>
      </p:graphicFrame>
    </p:spTree>
    <p:extLst>
      <p:ext uri="{BB962C8B-B14F-4D97-AF65-F5344CB8AC3E}">
        <p14:creationId xmlns:p14="http://schemas.microsoft.com/office/powerpoint/2010/main" val="1026824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Standard Template Document Labeling Version 11-25-2019" id="{2B29FCDE-9991-402A-BF7C-68A845CABF27}" vid="{4C5D4FD4-241C-44A8-88F4-A8E870F593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FE28DCF60A55469A767A693C98DF30" ma:contentTypeVersion="11" ma:contentTypeDescription="Create a new document." ma:contentTypeScope="" ma:versionID="fd15eec54e9a16b88682b5772339e0fc">
  <xsd:schema xmlns:xsd="http://www.w3.org/2001/XMLSchema" xmlns:xs="http://www.w3.org/2001/XMLSchema" xmlns:p="http://schemas.microsoft.com/office/2006/metadata/properties" xmlns:ns3="caecc2cd-c125-47bb-b7d8-61f5602bf9df" xmlns:ns4="f42af4b1-c551-450a-9f89-76df0847d194" targetNamespace="http://schemas.microsoft.com/office/2006/metadata/properties" ma:root="true" ma:fieldsID="b9f4a88b264629eea6c93697b8a79db7" ns3:_="" ns4:_="">
    <xsd:import namespace="caecc2cd-c125-47bb-b7d8-61f5602bf9df"/>
    <xsd:import namespace="f42af4b1-c551-450a-9f89-76df0847d19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ecc2cd-c125-47bb-b7d8-61f5602bf9d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2af4b1-c551-450a-9f89-76df0847d19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9D7FDE-784D-4DEC-B49C-6F84CF51374D}">
  <ds:schemaRefs>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f42af4b1-c551-450a-9f89-76df0847d194"/>
    <ds:schemaRef ds:uri="http://schemas.microsoft.com/office/2006/metadata/properties"/>
    <ds:schemaRef ds:uri="http://schemas.openxmlformats.org/package/2006/metadata/core-properties"/>
    <ds:schemaRef ds:uri="caecc2cd-c125-47bb-b7d8-61f5602bf9df"/>
    <ds:schemaRef ds:uri="http://purl.org/dc/dcmitype/"/>
  </ds:schemaRefs>
</ds:datastoreItem>
</file>

<file path=customXml/itemProps2.xml><?xml version="1.0" encoding="utf-8"?>
<ds:datastoreItem xmlns:ds="http://schemas.openxmlformats.org/officeDocument/2006/customXml" ds:itemID="{EAABB135-AD88-424B-A70F-93719B4573DA}">
  <ds:schemaRefs>
    <ds:schemaRef ds:uri="http://schemas.microsoft.com/sharepoint/v3/contenttype/forms"/>
  </ds:schemaRefs>
</ds:datastoreItem>
</file>

<file path=customXml/itemProps3.xml><?xml version="1.0" encoding="utf-8"?>
<ds:datastoreItem xmlns:ds="http://schemas.openxmlformats.org/officeDocument/2006/customXml" ds:itemID="{4D92B14D-EDFD-4FDD-92C0-0DF7EDA55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ecc2cd-c125-47bb-b7d8-61f5602bf9df"/>
    <ds:schemaRef ds:uri="f42af4b1-c551-450a-9f89-76df0847d1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 Standard Template Document Labeling Version 11-25-2019</Template>
  <TotalTime>6905</TotalTime>
  <Words>1308</Words>
  <Application>Microsoft Office PowerPoint</Application>
  <PresentationFormat>Widescreen</PresentationFormat>
  <Paragraphs>146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Text Messaging the Survey of Income and Program Participants (SIPP) Field Interviewers to Increase Prioritization Protocol Cooperation</vt:lpstr>
      <vt:lpstr> About the SIPP</vt:lpstr>
      <vt:lpstr>Motivation for Texting Field Interviewers</vt:lpstr>
      <vt:lpstr>Logistics</vt:lpstr>
      <vt:lpstr>SMS Text Messages used in 2019, 2020, &amp;2021</vt:lpstr>
      <vt:lpstr>Additional SMS Text Messages used in 2021</vt:lpstr>
      <vt:lpstr>Experiments Conducted</vt:lpstr>
      <vt:lpstr>Evaluation:  Scaled of Evenness of Finding Attempts (SEFA) Assesses Contact Effort</vt:lpstr>
      <vt:lpstr>Scaled Evenness of Finding Attempts (SEFA)</vt:lpstr>
      <vt:lpstr>Scaled Evenness of Finding Attempts (SEFA)</vt:lpstr>
      <vt:lpstr>Change in SEFA for Priority P</vt:lpstr>
      <vt:lpstr>Analyses</vt:lpstr>
      <vt:lpstr>2019 Results</vt:lpstr>
      <vt:lpstr>2020 Results</vt:lpstr>
      <vt:lpstr>2020 Results Cont’d</vt:lpstr>
      <vt:lpstr>2021 Strategic Plan</vt:lpstr>
      <vt:lpstr>2021 Results</vt:lpstr>
      <vt:lpstr>Thank you</vt:lpstr>
    </vt:vector>
  </TitlesOfParts>
  <Company>Bureau of the Census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E Geter (CENSUS/PIO FED)</dc:creator>
  <cp:lastModifiedBy>Kevin P Tolliver (CENSUS/ADDP FED)</cp:lastModifiedBy>
  <cp:revision>149</cp:revision>
  <dcterms:created xsi:type="dcterms:W3CDTF">2021-03-26T15:05:00Z</dcterms:created>
  <dcterms:modified xsi:type="dcterms:W3CDTF">2021-10-15T17:54:00Z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0x01010019FE28DCF60A55469A767A693C98DF30</vt:lpwstr>
  </property>
</Properties>
</file>