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BE0F5-B966-4346-A731-28FAF5987B00}"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397459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BE0F5-B966-4346-A731-28FAF5987B00}"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71203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BE0F5-B966-4346-A731-28FAF5987B00}"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409946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BE0F5-B966-4346-A731-28FAF5987B00}"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20799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9BE0F5-B966-4346-A731-28FAF5987B00}"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316366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BE0F5-B966-4346-A731-28FAF5987B00}"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351184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BE0F5-B966-4346-A731-28FAF5987B00}" type="datetimeFigureOut">
              <a:rPr lang="en-US" smtClean="0"/>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40579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BE0F5-B966-4346-A731-28FAF5987B00}" type="datetimeFigureOut">
              <a:rPr lang="en-US" smtClean="0"/>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27960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BE0F5-B966-4346-A731-28FAF5987B00}" type="datetimeFigureOut">
              <a:rPr lang="en-US" smtClean="0"/>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90206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9BE0F5-B966-4346-A731-28FAF5987B00}"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314288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9BE0F5-B966-4346-A731-28FAF5987B00}"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46F79-02E9-41D1-83ED-AA639AE9BB0F}" type="slidenum">
              <a:rPr lang="en-US" smtClean="0"/>
              <a:t>‹#›</a:t>
            </a:fld>
            <a:endParaRPr lang="en-US"/>
          </a:p>
        </p:txBody>
      </p:sp>
    </p:spTree>
    <p:extLst>
      <p:ext uri="{BB962C8B-B14F-4D97-AF65-F5344CB8AC3E}">
        <p14:creationId xmlns:p14="http://schemas.microsoft.com/office/powerpoint/2010/main" val="26867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BE0F5-B966-4346-A731-28FAF5987B00}" type="datetimeFigureOut">
              <a:rPr lang="en-US" smtClean="0"/>
              <a:t>10/27/2021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46F79-02E9-41D1-83ED-AA639AE9BB0F}" type="slidenum">
              <a:rPr lang="en-US" smtClean="0"/>
              <a:t>‹#›</a:t>
            </a:fld>
            <a:endParaRPr lang="en-US"/>
          </a:p>
        </p:txBody>
      </p:sp>
    </p:spTree>
    <p:extLst>
      <p:ext uri="{BB962C8B-B14F-4D97-AF65-F5344CB8AC3E}">
        <p14:creationId xmlns:p14="http://schemas.microsoft.com/office/powerpoint/2010/main" val="379487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t-IT" b="1" i="1" dirty="0"/>
              <a:t>Session G-4: </a:t>
            </a:r>
            <a:r>
              <a:rPr lang="it-IT" b="1" i="1" dirty="0" smtClean="0"/>
              <a:t/>
            </a:r>
            <a:br>
              <a:rPr lang="it-IT" b="1" i="1" dirty="0" smtClean="0"/>
            </a:br>
            <a:r>
              <a:rPr lang="it-IT" b="1" dirty="0" smtClean="0"/>
              <a:t>Data </a:t>
            </a:r>
            <a:r>
              <a:rPr lang="it-IT" b="1" dirty="0"/>
              <a:t>Quality-Nonresponse </a:t>
            </a:r>
            <a:r>
              <a:rPr lang="it-IT" b="1" dirty="0" smtClean="0"/>
              <a:t>Bias</a:t>
            </a:r>
            <a:endParaRPr lang="en-US" dirty="0"/>
          </a:p>
        </p:txBody>
      </p:sp>
      <p:sp>
        <p:nvSpPr>
          <p:cNvPr id="3" name="Subtitle 2"/>
          <p:cNvSpPr>
            <a:spLocks noGrp="1"/>
          </p:cNvSpPr>
          <p:nvPr>
            <p:ph type="subTitle" idx="1"/>
          </p:nvPr>
        </p:nvSpPr>
        <p:spPr>
          <a:xfrm>
            <a:off x="1214845" y="3602038"/>
            <a:ext cx="9718765" cy="1655762"/>
          </a:xfrm>
        </p:spPr>
        <p:txBody>
          <a:bodyPr/>
          <a:lstStyle/>
          <a:p>
            <a:endParaRPr lang="en-US" b="1" dirty="0" smtClean="0"/>
          </a:p>
          <a:p>
            <a:r>
              <a:rPr lang="en-US" b="1" dirty="0" smtClean="0"/>
              <a:t>Session </a:t>
            </a:r>
            <a:r>
              <a:rPr lang="en-US" b="1" dirty="0"/>
              <a:t>Chair</a:t>
            </a:r>
            <a:r>
              <a:rPr lang="en-US" dirty="0"/>
              <a:t>: Tiandong Li (Health Resources and Services </a:t>
            </a:r>
            <a:r>
              <a:rPr lang="en-US" dirty="0" smtClean="0"/>
              <a:t>Administration) </a:t>
            </a:r>
            <a:endParaRPr lang="en-US" dirty="0"/>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289921914"/>
      </p:ext>
    </p:extLst>
  </p:cSld>
  <p:clrMapOvr>
    <a:masterClrMapping/>
  </p:clrMapOvr>
  <mc:AlternateContent xmlns:mc="http://schemas.openxmlformats.org/markup-compatibility/2006">
    <mc:Choice xmlns:p14="http://schemas.microsoft.com/office/powerpoint/2010/main" Requires="p14">
      <p:transition spd="slow" p14:dur="2000" advTm="12288"/>
    </mc:Choice>
    <mc:Fallback>
      <p:transition spd="slow" advTm="12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Presenter Biography </a:t>
            </a:r>
            <a:r>
              <a:rPr lang="en-US" dirty="0"/>
              <a:t/>
            </a:r>
            <a:br>
              <a:rPr lang="en-US" dirty="0"/>
            </a:br>
            <a:r>
              <a:rPr lang="en-US" sz="2400" b="1" i="1" dirty="0" smtClean="0">
                <a:solidFill>
                  <a:schemeClr val="tx2"/>
                </a:solidFill>
              </a:rPr>
              <a:t>2017 Census of Agriculture Non-Response Sample </a:t>
            </a:r>
            <a:endParaRPr lang="en-US" sz="2400" i="1"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b="1" dirty="0" smtClean="0"/>
              <a:t>Mark </a:t>
            </a:r>
            <a:r>
              <a:rPr lang="en-US" b="1" dirty="0"/>
              <a:t>Apodaca </a:t>
            </a:r>
            <a:r>
              <a:rPr lang="en-US" dirty="0"/>
              <a:t>has been employed with NASS for over 29 years.  Mark is currently the Chief of the Sampling, Editing and Imputation Branch in the Methodology Division.   The Branch is responsible for sampling frame development, sample selection for all NASS surveys and supporting the edit for the Census of Agriculture, Census Follow-on surveys plus several large complex survey edits such as the Agricultural Resources Management Survey.  </a:t>
            </a:r>
          </a:p>
          <a:p>
            <a:pPr marL="0" indent="0">
              <a:buNone/>
            </a:pP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310394782"/>
      </p:ext>
    </p:extLst>
  </p:cSld>
  <p:clrMapOvr>
    <a:masterClrMapping/>
  </p:clrMapOvr>
  <mc:AlternateContent xmlns:mc="http://schemas.openxmlformats.org/markup-compatibility/2006">
    <mc:Choice xmlns:p14="http://schemas.microsoft.com/office/powerpoint/2010/main" Requires="p14">
      <p:transition spd="slow" p14:dur="2000" advTm="43538"/>
    </mc:Choice>
    <mc:Fallback>
      <p:transition spd="slow" advTm="435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US" b="1" dirty="0" smtClean="0"/>
              <a:t>Presenter Biography </a:t>
            </a:r>
            <a:r>
              <a:rPr lang="en-US" dirty="0" smtClean="0"/>
              <a:t/>
            </a:r>
            <a:br>
              <a:rPr lang="en-US" dirty="0" smtClean="0"/>
            </a:br>
            <a:r>
              <a:rPr lang="en-US" sz="2400" b="1" i="1" dirty="0" smtClean="0">
                <a:solidFill>
                  <a:schemeClr val="tx2"/>
                </a:solidFill>
              </a:rPr>
              <a:t>Subsampling to Reduce Nonresponse Bias in </a:t>
            </a:r>
            <a:r>
              <a:rPr lang="en-US" sz="2400" b="1" i="1" dirty="0" err="1" smtClean="0">
                <a:solidFill>
                  <a:schemeClr val="tx2"/>
                </a:solidFill>
              </a:rPr>
              <a:t>FoodAPS</a:t>
            </a:r>
            <a:r>
              <a:rPr lang="en-US" sz="2400" b="1" i="1" dirty="0" smtClean="0">
                <a:solidFill>
                  <a:schemeClr val="tx2"/>
                </a:solidFill>
              </a:rPr>
              <a:t>: A Simulation Study</a:t>
            </a:r>
            <a:r>
              <a:rPr lang="en-US" b="1" dirty="0" smtClean="0">
                <a:solidFill>
                  <a:schemeClr val="tx2"/>
                </a:solidFill>
              </a:rPr>
              <a:t> </a:t>
            </a:r>
            <a:endParaRPr lang="en-US" dirty="0">
              <a:solidFill>
                <a:schemeClr val="tx2"/>
              </a:solidFill>
            </a:endParaRPr>
          </a:p>
        </p:txBody>
      </p:sp>
      <p:sp>
        <p:nvSpPr>
          <p:cNvPr id="3" name="Content Placeholder 2"/>
          <p:cNvSpPr>
            <a:spLocks noGrp="1"/>
          </p:cNvSpPr>
          <p:nvPr>
            <p:ph idx="1"/>
          </p:nvPr>
        </p:nvSpPr>
        <p:spPr>
          <a:xfrm>
            <a:off x="838200" y="1943191"/>
            <a:ext cx="10515600" cy="4351338"/>
          </a:xfrm>
        </p:spPr>
        <p:txBody>
          <a:bodyPr>
            <a:normAutofit/>
          </a:bodyPr>
          <a:lstStyle/>
          <a:p>
            <a:pPr marL="0" indent="0">
              <a:buNone/>
            </a:pPr>
            <a:r>
              <a:rPr lang="en-US" b="1" dirty="0" smtClean="0"/>
              <a:t>Jeff Gonzalez </a:t>
            </a:r>
            <a:r>
              <a:rPr lang="en-US" dirty="0" smtClean="0"/>
              <a:t>is a research mathematical statistician in the Food Assistance Branch of the Food Economics Division. He is currently leading the survey and data development efforts for the Second National Food Acquisition and Purchase Survey (FoodAPS-2). His research interests include modular survey designs, responsive/adaptive designs, respondent burden, and nonresponse bias. Jeff received his PhD in Survey Methodology (with a Statistical Science concentration) from the Joint Program in Survey Methodology at the University of Maryland – College Park.</a:t>
            </a:r>
          </a:p>
          <a:p>
            <a:pPr marL="0" indent="0">
              <a:buNone/>
            </a:pP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72571025"/>
      </p:ext>
    </p:extLst>
  </p:cSld>
  <p:clrMapOvr>
    <a:masterClrMapping/>
  </p:clrMapOvr>
  <mc:AlternateContent xmlns:mc="http://schemas.openxmlformats.org/markup-compatibility/2006">
    <mc:Choice xmlns:p14="http://schemas.microsoft.com/office/powerpoint/2010/main" Requires="p14">
      <p:transition spd="slow" p14:dur="2000" advTm="49712"/>
    </mc:Choice>
    <mc:Fallback>
      <p:transition spd="slow" advTm="497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2131"/>
            <a:ext cx="10515600" cy="1652134"/>
          </a:xfrm>
        </p:spPr>
        <p:txBody>
          <a:bodyPr>
            <a:normAutofit/>
          </a:bodyPr>
          <a:lstStyle/>
          <a:p>
            <a:r>
              <a:rPr lang="en-US" b="1" dirty="0" smtClean="0"/>
              <a:t>Presenter Biography</a:t>
            </a:r>
            <a:r>
              <a:rPr lang="en-US" dirty="0" smtClean="0"/>
              <a:t/>
            </a:r>
            <a:br>
              <a:rPr lang="en-US" dirty="0" smtClean="0"/>
            </a:br>
            <a:r>
              <a:rPr lang="en-US" sz="2400" b="1" i="1" dirty="0" smtClean="0">
                <a:solidFill>
                  <a:schemeClr val="tx2"/>
                </a:solidFill>
              </a:rPr>
              <a:t>Using Process Data to Study Interviewer Effects on Measurement Error and Nonresponse in the Consumer Expenditure Survey </a:t>
            </a:r>
            <a:endParaRPr lang="en-US" dirty="0">
              <a:solidFill>
                <a:schemeClr val="tx2"/>
              </a:solidFill>
            </a:endParaRPr>
          </a:p>
        </p:txBody>
      </p:sp>
      <p:sp>
        <p:nvSpPr>
          <p:cNvPr id="3" name="Content Placeholder 2"/>
          <p:cNvSpPr>
            <a:spLocks noGrp="1"/>
          </p:cNvSpPr>
          <p:nvPr>
            <p:ph idx="1"/>
          </p:nvPr>
        </p:nvSpPr>
        <p:spPr>
          <a:xfrm>
            <a:off x="838200" y="2557145"/>
            <a:ext cx="10515600" cy="3347266"/>
          </a:xfrm>
        </p:spPr>
        <p:txBody>
          <a:bodyPr>
            <a:normAutofit/>
          </a:bodyPr>
          <a:lstStyle/>
          <a:p>
            <a:pPr marL="0" indent="0">
              <a:buNone/>
            </a:pPr>
            <a:r>
              <a:rPr lang="en-US" b="1" dirty="0"/>
              <a:t>John Dixon </a:t>
            </a:r>
            <a:r>
              <a:rPr lang="en-US" dirty="0" smtClean="0"/>
              <a:t>works </a:t>
            </a:r>
            <a:r>
              <a:rPr lang="en-US" dirty="0"/>
              <a:t>in the Office of Survey Methods Research at BLS.  His interests are multivariate statistics and missing data problems.  He is currently working on response rate and data quality issues in the Current Population Survey (CPS), the Current Employment Survey (CES), and the Consumer Expenditure Surveys (CEQ and CED).  He leads the BLS nonresponse rate team.</a:t>
            </a:r>
          </a:p>
          <a:p>
            <a:pPr marL="0" indent="0">
              <a:buNone/>
            </a:pPr>
            <a:endParaRPr lang="en-US" dirty="0"/>
          </a:p>
          <a:p>
            <a:pPr marL="0" indent="0">
              <a:buNone/>
            </a:pP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691906221"/>
      </p:ext>
    </p:extLst>
  </p:cSld>
  <p:clrMapOvr>
    <a:masterClrMapping/>
  </p:clrMapOvr>
  <mc:AlternateContent xmlns:mc="http://schemas.openxmlformats.org/markup-compatibility/2006">
    <mc:Choice xmlns:p14="http://schemas.microsoft.com/office/powerpoint/2010/main" Requires="p14">
      <p:transition spd="slow" p14:dur="2000" advTm="31431"/>
    </mc:Choice>
    <mc:Fallback>
      <p:transition spd="slow" advTm="3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07366"/>
          </a:xfrm>
        </p:spPr>
        <p:txBody>
          <a:bodyPr>
            <a:normAutofit fontScale="90000"/>
          </a:bodyPr>
          <a:lstStyle/>
          <a:p>
            <a:r>
              <a:rPr lang="en-US" b="1" dirty="0" smtClean="0"/>
              <a:t>Presenter Biography</a:t>
            </a:r>
            <a:r>
              <a:rPr lang="en-US" dirty="0" smtClean="0"/>
              <a:t/>
            </a:r>
            <a:br>
              <a:rPr lang="en-US" dirty="0" smtClean="0"/>
            </a:br>
            <a:r>
              <a:rPr lang="en-US" sz="2700" b="1" i="1" dirty="0">
                <a:solidFill>
                  <a:schemeClr val="tx2"/>
                </a:solidFill>
              </a:rPr>
              <a:t>Who’s Left Out?: Nonresponse Bias Assessment for an Online Probability-based Panel </a:t>
            </a:r>
            <a:r>
              <a:rPr lang="en-US" sz="2700" i="1" dirty="0">
                <a:solidFill>
                  <a:schemeClr val="tx2"/>
                </a:solidFill>
              </a:rPr>
              <a:t/>
            </a:r>
            <a:br>
              <a:rPr lang="en-US" sz="2700" i="1" dirty="0">
                <a:solidFill>
                  <a:schemeClr val="tx2"/>
                </a:solidFill>
              </a:rPr>
            </a:br>
            <a:r>
              <a:rPr lang="en-US" sz="2700" b="1" i="1" dirty="0" smtClean="0">
                <a:solidFill>
                  <a:schemeClr val="tx2"/>
                </a:solidFill>
              </a:rPr>
              <a:t>Recruitment</a:t>
            </a:r>
            <a:endParaRPr lang="en-US" sz="2700" i="1" dirty="0">
              <a:solidFill>
                <a:schemeClr val="tx2"/>
              </a:solidFill>
            </a:endParaRPr>
          </a:p>
        </p:txBody>
      </p:sp>
      <p:sp>
        <p:nvSpPr>
          <p:cNvPr id="3" name="Content Placeholder 2"/>
          <p:cNvSpPr>
            <a:spLocks noGrp="1"/>
          </p:cNvSpPr>
          <p:nvPr>
            <p:ph idx="1"/>
          </p:nvPr>
        </p:nvSpPr>
        <p:spPr>
          <a:xfrm>
            <a:off x="838200" y="1972491"/>
            <a:ext cx="10515600" cy="4204472"/>
          </a:xfrm>
        </p:spPr>
        <p:txBody>
          <a:bodyPr>
            <a:normAutofit/>
          </a:bodyPr>
          <a:lstStyle/>
          <a:p>
            <a:pPr marL="0" indent="0">
              <a:buNone/>
            </a:pPr>
            <a:r>
              <a:rPr lang="en-US" dirty="0"/>
              <a:t>Dr. </a:t>
            </a:r>
            <a:r>
              <a:rPr lang="en-US" b="1" dirty="0"/>
              <a:t>Frances </a:t>
            </a:r>
            <a:r>
              <a:rPr lang="en-US" b="1" dirty="0" err="1"/>
              <a:t>Barlas</a:t>
            </a:r>
            <a:r>
              <a:rPr lang="en-US" b="1" dirty="0"/>
              <a:t> </a:t>
            </a:r>
            <a:r>
              <a:rPr lang="en-US" dirty="0"/>
              <a:t>is a Senior Vice President and the Lead Methodologist for </a:t>
            </a:r>
            <a:r>
              <a:rPr lang="en-US" dirty="0" err="1"/>
              <a:t>KnowledgePanel</a:t>
            </a:r>
            <a:r>
              <a:rPr lang="en-US" dirty="0"/>
              <a:t> at </a:t>
            </a:r>
            <a:r>
              <a:rPr lang="en-US" dirty="0" err="1"/>
              <a:t>Ipsos</a:t>
            </a:r>
            <a:r>
              <a:rPr lang="en-US" dirty="0"/>
              <a:t>. </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657741779"/>
      </p:ext>
    </p:extLst>
  </p:cSld>
  <p:clrMapOvr>
    <a:masterClrMapping/>
  </p:clrMapOvr>
  <mc:AlternateContent xmlns:mc="http://schemas.openxmlformats.org/markup-compatibility/2006">
    <mc:Choice xmlns:p14="http://schemas.microsoft.com/office/powerpoint/2010/main" Requires="p14">
      <p:transition spd="slow" p14:dur="2000" advTm="16157"/>
    </mc:Choice>
    <mc:Fallback>
      <p:transition spd="slow" advTm="161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324</Words>
  <Application>Microsoft Office PowerPoint</Application>
  <PresentationFormat>Widescreen</PresentationFormat>
  <Paragraphs>11</Paragraphs>
  <Slides>5</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Session G-4:  Data Quality-Nonresponse Bias</vt:lpstr>
      <vt:lpstr>Presenter Biography  2017 Census of Agriculture Non-Response Sample </vt:lpstr>
      <vt:lpstr>Presenter Biography  Subsampling to Reduce Nonresponse Bias in FoodAPS: A Simulation Study </vt:lpstr>
      <vt:lpstr>Presenter Biography Using Process Data to Study Interviewer Effects on Measurement Error and Nonresponse in the Consumer Expenditure Survey </vt:lpstr>
      <vt:lpstr>Presenter Biography Who’s Left Out?: Nonresponse Bias Assessment for an Online Probability-based Panel  Recruitment</vt:lpstr>
    </vt:vector>
  </TitlesOfParts>
  <Company>HRSA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G-4:  Data Quality-Nonresponse Bias</dc:title>
  <dc:creator>Li, Tiandong (HRSA)</dc:creator>
  <cp:lastModifiedBy>Li, Tiandong (HRSA)</cp:lastModifiedBy>
  <cp:revision>6</cp:revision>
  <dcterms:created xsi:type="dcterms:W3CDTF">2021-10-27T21:52:36Z</dcterms:created>
  <dcterms:modified xsi:type="dcterms:W3CDTF">2021-10-28T02:04:51Z</dcterms:modified>
</cp:coreProperties>
</file>